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0"/>
  </p:notesMasterIdLst>
  <p:handoutMasterIdLst>
    <p:handoutMasterId r:id="rId11"/>
  </p:handoutMasterIdLst>
  <p:sldIdLst>
    <p:sldId id="325" r:id="rId3"/>
    <p:sldId id="644" r:id="rId4"/>
    <p:sldId id="452" r:id="rId5"/>
    <p:sldId id="643" r:id="rId6"/>
    <p:sldId id="638" r:id="rId7"/>
    <p:sldId id="642" r:id="rId8"/>
    <p:sldId id="645" r:id="rId9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00FF99"/>
    <a:srgbClr val="F7F7F7"/>
    <a:srgbClr val="F1C1CA"/>
    <a:srgbClr val="C0C0C0"/>
    <a:srgbClr val="E99FAD"/>
    <a:srgbClr val="FAEAED"/>
    <a:srgbClr val="E2E2F6"/>
    <a:srgbClr val="FFFFFF"/>
    <a:srgbClr val="D1D1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21739" autoAdjust="0"/>
    <p:restoredTop sz="96226" autoAdjust="0"/>
  </p:normalViewPr>
  <p:slideViewPr>
    <p:cSldViewPr snapToGrid="0">
      <p:cViewPr varScale="1">
        <p:scale>
          <a:sx n="65" d="100"/>
          <a:sy n="65" d="100"/>
        </p:scale>
        <p:origin x="-1776" y="-114"/>
      </p:cViewPr>
      <p:guideLst>
        <p:guide orient="horz" pos="1928"/>
        <p:guide orient="horz" pos="3319"/>
        <p:guide orient="horz" pos="428"/>
        <p:guide pos="5616"/>
        <p:guide pos="2884"/>
        <p:guide pos="143"/>
        <p:guide pos="148"/>
        <p:guide pos="150"/>
        <p:guide pos="2872"/>
        <p:guide pos="1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220" y="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421" y="4560571"/>
            <a:ext cx="53623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220" y="9121141"/>
            <a:ext cx="317098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67" tIns="48182" rIns="96367" bIns="48182" numCol="1" anchor="b" anchorCtr="0" compatLnSpc="1">
            <a:prstTxWarp prst="textNoShape">
              <a:avLst/>
            </a:prstTxWarp>
          </a:bodyPr>
          <a:lstStyle>
            <a:lvl1pPr algn="r" defTabSz="9633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47844" y="174810"/>
            <a:ext cx="2846520" cy="307777"/>
          </a:xfrm>
          <a:prstGeom prst="rect">
            <a:avLst/>
          </a:prstGeom>
          <a:solidFill>
            <a:srgbClr val="FFFFFF"/>
          </a:solidFill>
        </p:spPr>
        <p:txBody>
          <a:bodyPr wrap="square" lIns="91440" rtlCol="0">
            <a:spAutoFit/>
          </a:bodyPr>
          <a:lstStyle/>
          <a:p>
            <a:pPr marL="512763" indent="0" algn="l"/>
            <a:r>
              <a:rPr lang="en-US" sz="1400" b="1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Temple</a:t>
            </a:r>
            <a:r>
              <a:rPr lang="en-US" sz="1400" b="1" kern="1200" baseline="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rPr>
              <a:t> University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pic>
        <p:nvPicPr>
          <p:cNvPr id="12" name="Picture 5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88394" y="6317146"/>
            <a:ext cx="533400" cy="514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5270" y="97850"/>
            <a:ext cx="45926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3" r:id="rId2"/>
    <p:sldLayoutId id="214748371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BE0F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BE0F34"/>
                </a:solidFill>
              </a:rPr>
              <a:t>Temple University: Slide </a:t>
            </a:r>
            <a:fld id="{56D32A91-0AE1-4806-AC33-D8959F4B7E0D}" type="slidenum">
              <a:rPr lang="en-US" sz="1200" b="1">
                <a:solidFill>
                  <a:srgbClr val="BE0F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BE0F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conferences/temple/2010/ks_predicti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675494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  <a:tab pos="4051300" algn="l"/>
              </a:tabLst>
            </a:pPr>
            <a:r>
              <a:rPr lang="en-US" b="1" dirty="0" smtClean="0">
                <a:solidFill>
                  <a:schemeClr val="accent2"/>
                </a:solidFill>
              </a:rPr>
              <a:t>Training Acoustic Models Using </a:t>
            </a:r>
            <a:r>
              <a:rPr lang="en-US" b="1" dirty="0" err="1" smtClean="0">
                <a:solidFill>
                  <a:schemeClr val="accent2"/>
                </a:solidFill>
              </a:rPr>
              <a:t>SphinxTrain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6099" y="4899058"/>
            <a:ext cx="84171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>
                <a:solidFill>
                  <a:schemeClr val="bg1"/>
                </a:solidFill>
              </a:rPr>
              <a:t>Jaykrishna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Shukla</a:t>
            </a:r>
            <a:r>
              <a:rPr lang="en-US" sz="1800" b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err="1" smtClean="0">
                <a:solidFill>
                  <a:schemeClr val="bg1"/>
                </a:solidFill>
              </a:rPr>
              <a:t>Mubin</a:t>
            </a:r>
            <a:r>
              <a:rPr lang="en-US" sz="1800" b="1" dirty="0" smtClean="0">
                <a:solidFill>
                  <a:schemeClr val="bg1"/>
                </a:solidFill>
              </a:rPr>
              <a:t> </a:t>
            </a:r>
            <a:r>
              <a:rPr lang="en-US" sz="1800" b="1" dirty="0" err="1" smtClean="0">
                <a:solidFill>
                  <a:schemeClr val="bg1"/>
                </a:solidFill>
              </a:rPr>
              <a:t>Amehed</a:t>
            </a:r>
            <a:r>
              <a:rPr lang="en-US" sz="1800" b="1" dirty="0" smtClean="0">
                <a:solidFill>
                  <a:schemeClr val="bg1"/>
                </a:solidFill>
              </a:rPr>
              <a:t>, and Cara </a:t>
            </a:r>
            <a:r>
              <a:rPr lang="en-US" sz="1800" b="1" dirty="0" err="1" smtClean="0">
                <a:solidFill>
                  <a:schemeClr val="bg1"/>
                </a:solidFill>
              </a:rPr>
              <a:t>Santin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Department of Electrical and Computer Engineering</a:t>
            </a:r>
          </a:p>
          <a:p>
            <a:pPr algn="ctr"/>
            <a:r>
              <a:rPr lang="en-US" sz="1800" b="1" dirty="0" smtClean="0">
                <a:solidFill>
                  <a:schemeClr val="accent2"/>
                </a:solidFill>
              </a:rPr>
              <a:t>Temple University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52580" name="Picture 4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494" y="1030851"/>
            <a:ext cx="5921938" cy="3896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6983260" cy="70239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/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Goals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/>
              <a:t>To complete the training process.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To Train using the ISIP like setup.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Learn the Lexicon  file.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Understand  the steps in generating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 phone models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9948" y="224294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</a:t>
            </a:r>
            <a:r>
              <a:rPr lang="en-US" b="1" dirty="0" err="1" smtClean="0">
                <a:solidFill>
                  <a:schemeClr val="accent2"/>
                </a:solidFill>
              </a:rPr>
              <a:t>Ci</a:t>
            </a:r>
            <a:r>
              <a:rPr lang="en-US" b="1" dirty="0" smtClean="0">
                <a:solidFill>
                  <a:schemeClr val="accent2"/>
                </a:solidFill>
              </a:rPr>
              <a:t> Phone models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Last week we generated the feature vectors and now we need the models for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phones.  Again the features are needed to distinguish between words and phones.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What is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phone models?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phone models are </a:t>
            </a:r>
            <a:r>
              <a:rPr lang="en-US" sz="1800" dirty="0" smtClean="0"/>
              <a:t>phone models that do not consider the influence of surrounding phonemes on the pronunciation of a given phoneme.</a:t>
            </a: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8821" y="4058432"/>
            <a:ext cx="5884165" cy="248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725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Process of generating the </a:t>
            </a:r>
            <a:r>
              <a:rPr lang="en-US" b="1" dirty="0" err="1" smtClean="0">
                <a:solidFill>
                  <a:schemeClr val="accent2"/>
                </a:solidFill>
              </a:rPr>
              <a:t>Ci</a:t>
            </a:r>
            <a:r>
              <a:rPr lang="en-US" b="1" dirty="0" smtClean="0">
                <a:solidFill>
                  <a:schemeClr val="accent2"/>
                </a:solidFill>
              </a:rPr>
              <a:t> phone models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 . Sphinx Train uses a technique of initialization called flat initialization.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. Flat initiation is a </a:t>
            </a:r>
            <a:r>
              <a:rPr lang="en-US" sz="1800" dirty="0" smtClean="0"/>
              <a:t>simple and effective technique used to initialize an acoustic model. It computes the global mean variance from the training data and sets the model parameters to these values. </a:t>
            </a:r>
            <a:r>
              <a:rPr lang="en-US" sz="1800" b="1" dirty="0" smtClean="0">
                <a:cs typeface="Times New Roman" pitchFamily="18" charset="0"/>
              </a:rPr>
              <a:t>  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After running the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model script the a model def file for the </a:t>
            </a:r>
            <a:r>
              <a:rPr lang="en-US" sz="1800" b="1" dirty="0" err="1" smtClean="0">
                <a:cs typeface="Times New Roman" pitchFamily="18" charset="0"/>
              </a:rPr>
              <a:t>the</a:t>
            </a:r>
            <a:r>
              <a:rPr lang="en-US" sz="1800" b="1" dirty="0" smtClean="0">
                <a:cs typeface="Times New Roman" pitchFamily="18" charset="0"/>
              </a:rPr>
              <a:t>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models are created.</a:t>
            </a: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Similar process is repeated for </a:t>
            </a:r>
            <a:r>
              <a:rPr lang="en-US" sz="1800" b="1" dirty="0" err="1" smtClean="0">
                <a:cs typeface="Times New Roman" pitchFamily="18" charset="0"/>
              </a:rPr>
              <a:t>cd</a:t>
            </a:r>
            <a:r>
              <a:rPr lang="en-US" sz="1800" b="1" dirty="0" smtClean="0">
                <a:cs typeface="Times New Roman" pitchFamily="18" charset="0"/>
              </a:rPr>
              <a:t> models (</a:t>
            </a:r>
            <a:r>
              <a:rPr lang="en-US" sz="1800" b="1" dirty="0" err="1" smtClean="0">
                <a:cs typeface="Times New Roman" pitchFamily="18" charset="0"/>
              </a:rPr>
              <a:t>cd</a:t>
            </a:r>
            <a:r>
              <a:rPr lang="en-US" sz="1800" b="1" dirty="0" smtClean="0">
                <a:cs typeface="Times New Roman" pitchFamily="18" charset="0"/>
              </a:rPr>
              <a:t> models are more accurate)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794" y="3120974"/>
            <a:ext cx="806829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521" y="57150"/>
            <a:ext cx="683449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Parameter specifications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7993236" cy="197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289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buFont typeface="Arial" pitchFamily="34" charset="0"/>
              <a:buChar char="•"/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Feature vector: 13 dimensional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Gaussian iteration:  10 for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models 5 for </a:t>
            </a:r>
            <a:r>
              <a:rPr lang="en-US" sz="1800" b="1" dirty="0" err="1" smtClean="0">
                <a:cs typeface="Times New Roman" pitchFamily="18" charset="0"/>
              </a:rPr>
              <a:t>cd</a:t>
            </a:r>
            <a:r>
              <a:rPr lang="en-US" sz="1800" b="1" dirty="0" smtClean="0">
                <a:cs typeface="Times New Roman" pitchFamily="18" charset="0"/>
              </a:rPr>
              <a:t> models and 8 iteration for the tied models.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Gaussian splitting per state can be a multiple of 2 up till 8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Other parameters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590032"/>
            <a:ext cx="91440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521" y="57150"/>
            <a:ext cx="683449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This weeks accomplishment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The following is the model architecture  of  the </a:t>
            </a:r>
            <a:r>
              <a:rPr lang="en-US" sz="1800" b="1" dirty="0" err="1" smtClean="0">
                <a:cs typeface="Times New Roman" pitchFamily="18" charset="0"/>
              </a:rPr>
              <a:t>ci</a:t>
            </a:r>
            <a:r>
              <a:rPr lang="en-US" sz="1800" b="1" dirty="0" smtClean="0">
                <a:cs typeface="Times New Roman" pitchFamily="18" charset="0"/>
              </a:rPr>
              <a:t> acoustic models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5" y="1086771"/>
            <a:ext cx="6825738" cy="461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50521" y="57150"/>
            <a:ext cx="6834492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Future plan (today)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3838" y="653143"/>
            <a:ext cx="8456699" cy="3292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To use the acoustic model generated with Sphinx 4 decoder and get a WER .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r>
              <a:rPr lang="en-US" sz="1800" b="1" dirty="0" smtClean="0">
                <a:cs typeface="Times New Roman" pitchFamily="18" charset="0"/>
              </a:rPr>
              <a:t>To </a:t>
            </a:r>
            <a:r>
              <a:rPr lang="en-US" sz="1800" b="1" smtClean="0">
                <a:cs typeface="Times New Roman" pitchFamily="18" charset="0"/>
              </a:rPr>
              <a:t>do training </a:t>
            </a:r>
            <a:r>
              <a:rPr lang="en-US" sz="1800" b="1" dirty="0" smtClean="0">
                <a:cs typeface="Times New Roman" pitchFamily="18" charset="0"/>
              </a:rPr>
              <a:t>using a setup similar to ISIP</a:t>
            </a:r>
          </a:p>
          <a:p>
            <a:pPr marL="231775" indent="-231775">
              <a:spcAft>
                <a:spcPts val="1200"/>
              </a:spcAft>
              <a:tabLst>
                <a:tab pos="3374136" algn="r"/>
              </a:tabLst>
            </a:pPr>
            <a:endParaRPr lang="en-US" sz="1800" b="1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27315</TotalTime>
  <Words>289</Words>
  <Application>Microsoft Office PowerPoint</Application>
  <PresentationFormat>Letter Paper (8.5x11 in)</PresentationFormat>
  <Paragraphs>36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lecture_title</vt:lpstr>
      <vt:lpstr>lecture_default</vt:lpstr>
      <vt:lpstr>Slide 0</vt:lpstr>
      <vt:lpstr> </vt:lpstr>
      <vt:lpstr>Slide 2</vt:lpstr>
      <vt:lpstr>Slide 3</vt:lpstr>
      <vt:lpstr>Slide 4</vt:lpstr>
      <vt:lpstr>Slide 5</vt:lpstr>
      <vt:lpstr>Slide 6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jaykrishna</cp:lastModifiedBy>
  <cp:revision>2405</cp:revision>
  <dcterms:created xsi:type="dcterms:W3CDTF">2002-09-12T17:13:32Z</dcterms:created>
  <dcterms:modified xsi:type="dcterms:W3CDTF">2010-06-18T12:36:15Z</dcterms:modified>
</cp:coreProperties>
</file>