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3"/>
  </p:notesMasterIdLst>
  <p:handoutMasterIdLst>
    <p:handoutMasterId r:id="rId14"/>
  </p:handoutMasterIdLst>
  <p:sldIdLst>
    <p:sldId id="325" r:id="rId3"/>
    <p:sldId id="579" r:id="rId4"/>
    <p:sldId id="583" r:id="rId5"/>
    <p:sldId id="578" r:id="rId6"/>
    <p:sldId id="580" r:id="rId7"/>
    <p:sldId id="589" r:id="rId8"/>
    <p:sldId id="584" r:id="rId9"/>
    <p:sldId id="585" r:id="rId10"/>
    <p:sldId id="586" r:id="rId11"/>
    <p:sldId id="582" r:id="rId12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F34"/>
    <a:srgbClr val="FFFFFF"/>
    <a:srgbClr val="333399"/>
    <a:srgbClr val="D0D0F0"/>
    <a:srgbClr val="000000"/>
    <a:srgbClr val="892034"/>
    <a:srgbClr val="FFFFD5"/>
    <a:srgbClr val="EFF755"/>
    <a:srgbClr val="CC6600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6" autoAdjust="0"/>
    <p:restoredTop sz="96226" autoAdjust="0"/>
  </p:normalViewPr>
  <p:slideViewPr>
    <p:cSldViewPr snapToGrid="0">
      <p:cViewPr varScale="1">
        <p:scale>
          <a:sx n="66" d="100"/>
          <a:sy n="66" d="100"/>
        </p:scale>
        <p:origin x="-204" y="-96"/>
      </p:cViewPr>
      <p:guideLst>
        <p:guide orient="horz" pos="2257"/>
        <p:guide orient="horz" pos="4223"/>
        <p:guide orient="horz" pos="4319"/>
        <p:guide pos="5614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421" y="4560571"/>
            <a:ext cx="53623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BE0F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37883" y="107857"/>
            <a:ext cx="2096829" cy="434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42456" y="174811"/>
            <a:ext cx="2185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College of Engineering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03778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5804" y="6238875"/>
            <a:ext cx="5905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BE0F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 err="1" smtClean="0">
                <a:solidFill>
                  <a:srgbClr val="BE0F34"/>
                </a:solidFill>
              </a:rPr>
              <a:t>CoE</a:t>
            </a:r>
            <a:r>
              <a:rPr lang="en-US" sz="1200" b="1" dirty="0" smtClean="0">
                <a:solidFill>
                  <a:srgbClr val="BE0F34"/>
                </a:solidFill>
              </a:rPr>
              <a:t> Open House: Slide </a:t>
            </a:r>
            <a:fld id="{56D32A91-0AE1-4806-AC33-D8959F4B7E0D}" type="slidenum">
              <a:rPr lang="en-US" sz="1200" b="1">
                <a:solidFill>
                  <a:srgbClr val="BE0F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BE0F3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78234" y="6393855"/>
            <a:ext cx="4360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temple.edu/engineering/" TargetMode="External"/><Relationship Id="rId7" Type="http://schemas.openxmlformats.org/officeDocument/2006/relationships/hyperlink" Target="http://www.temple.edu/engineering/ME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temple.edu/engineering/CEE/directory.html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hyperlink" Target="http://www.temple.edu/engineering/ECE/index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hyperlink" Target="http://www.temple.edu/engineering/CEE/directory.html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hyperlink" Target="http://www.temple.edu/engineering/ME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emple.edu/engineering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mple.edu/bulletin/Academic_programs/schools_colleges/eng/programs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emple.edu/engineering/CEE/directory.html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791606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  <a:tab pos="405130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WHY STUDY ENGINEERING AT TEMPLE?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099" y="4996048"/>
            <a:ext cx="8417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/>
                </a:solidFill>
              </a:rPr>
              <a:t>Joseph Picone, PhD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Professor and Chair, Department of Electrical and Computer Engineering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College of Engineering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Temple University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86646" y="2282350"/>
            <a:ext cx="3258589" cy="16927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chemeClr val="accent2"/>
                </a:solidFill>
              </a:rPr>
              <a:t>Outline: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Engineering @ Temple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Why Temple engineering?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Engineering by discipline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Things to remember</a:t>
            </a:r>
          </a:p>
        </p:txBody>
      </p:sp>
      <p:pic>
        <p:nvPicPr>
          <p:cNvPr id="19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375" y="1747714"/>
            <a:ext cx="3254714" cy="273050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/>
        </p:spPr>
      </p:pic>
      <p:pic>
        <p:nvPicPr>
          <p:cNvPr id="181249" name="Picture 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55294" t="29245" r="17523" b="30896"/>
          <a:stretch>
            <a:fillRect/>
          </a:stretch>
        </p:blipFill>
        <p:spPr bwMode="auto">
          <a:xfrm>
            <a:off x="3924089" y="1747713"/>
            <a:ext cx="1074737" cy="91440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</p:spPr>
      </p:pic>
      <p:pic>
        <p:nvPicPr>
          <p:cNvPr id="181251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4089" y="3570163"/>
            <a:ext cx="1074737" cy="90805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</p:spPr>
      </p:pic>
      <p:pic>
        <p:nvPicPr>
          <p:cNvPr id="181252" name="Picture 4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4088" y="2662113"/>
            <a:ext cx="1074737" cy="91440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Things to Remember…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363" y="856343"/>
            <a:ext cx="8688387" cy="525272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Get to know your peers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Get to know your faculty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Get to know your department chair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Don’t be afraid to try new things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Don’t be afraid to ask for help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Actively seek job experience in your field </a:t>
            </a:r>
            <a:r>
              <a:rPr lang="en-US" b="1" dirty="0" smtClean="0">
                <a:solidFill>
                  <a:schemeClr val="bg1"/>
                </a:solidFill>
              </a:rPr>
              <a:t>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Join </a:t>
            </a:r>
            <a:r>
              <a:rPr lang="en-US" b="1" smtClean="0">
                <a:solidFill>
                  <a:schemeClr val="bg1"/>
                </a:solidFill>
              </a:rPr>
              <a:t>professional organizations…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But most importantly:</a:t>
            </a:r>
          </a:p>
          <a:p>
            <a:pPr marL="1146175" lvl="1" indent="-688975">
              <a:spcBef>
                <a:spcPts val="0"/>
              </a:spcBef>
              <a:spcAft>
                <a:spcPts val="1700"/>
              </a:spcAft>
            </a:pPr>
            <a:r>
              <a:rPr lang="en-US" sz="3600" b="1" dirty="0" smtClean="0">
                <a:solidFill>
                  <a:srgbClr val="333399"/>
                </a:solidFill>
              </a:rPr>
              <a:t>GET INVOLVED!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First, a paid commercial advertisement…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6220" y="973138"/>
            <a:ext cx="7949141" cy="2286000"/>
            <a:chOff x="596220" y="973138"/>
            <a:chExt cx="7949141" cy="2286000"/>
          </a:xfrm>
        </p:grpSpPr>
        <p:sp>
          <p:nvSpPr>
            <p:cNvPr id="6" name="TextBox 5"/>
            <p:cNvSpPr txBox="1"/>
            <p:nvPr/>
          </p:nvSpPr>
          <p:spPr>
            <a:xfrm>
              <a:off x="596220" y="1116222"/>
              <a:ext cx="3758062" cy="1969770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90513" indent="-290513">
                <a:spcBef>
                  <a:spcPts val="0"/>
                </a:spcBef>
                <a:spcAft>
                  <a:spcPts val="1700"/>
                </a:spcAft>
                <a:buFont typeface="Arial" pitchFamily="34" charset="0"/>
                <a:buChar char="•"/>
              </a:pPr>
              <a:r>
                <a:rPr lang="en-US" sz="3200" b="1" dirty="0" smtClean="0">
                  <a:solidFill>
                    <a:schemeClr val="bg1"/>
                  </a:solidFill>
                </a:rPr>
                <a:t>It is never too early to start thinking about </a:t>
              </a:r>
              <a:r>
                <a:rPr lang="en-US" sz="3200" b="1" dirty="0" smtClean="0">
                  <a:solidFill>
                    <a:srgbClr val="333399"/>
                  </a:solidFill>
                </a:rPr>
                <a:t>senior design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!</a:t>
              </a:r>
            </a:p>
          </p:txBody>
        </p:sp>
        <p:pic>
          <p:nvPicPr>
            <p:cNvPr id="1026" name="Picture 2" descr="F:\DSC_010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7431" y="973138"/>
              <a:ext cx="3437930" cy="2286000"/>
            </a:xfrm>
            <a:prstGeom prst="rect">
              <a:avLst/>
            </a:prstGeom>
            <a:noFill/>
            <a:ln w="25400">
              <a:solidFill>
                <a:srgbClr val="BE0F34"/>
              </a:solidFill>
            </a:ln>
            <a:effectLst>
              <a:outerShdw blurRad="139700" dist="139700" dir="2700000" algn="tl" rotWithShape="0">
                <a:srgbClr val="BE0F34">
                  <a:alpha val="40000"/>
                </a:srgbClr>
              </a:outerShd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573334" y="4073525"/>
            <a:ext cx="8265862" cy="2286000"/>
            <a:chOff x="573334" y="4073525"/>
            <a:chExt cx="8265862" cy="2286000"/>
          </a:xfrm>
        </p:grpSpPr>
        <p:sp>
          <p:nvSpPr>
            <p:cNvPr id="8" name="TextBox 7"/>
            <p:cNvSpPr txBox="1"/>
            <p:nvPr/>
          </p:nvSpPr>
          <p:spPr>
            <a:xfrm>
              <a:off x="4862282" y="4217987"/>
              <a:ext cx="3976914" cy="1969770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90513" indent="-290513">
                <a:spcBef>
                  <a:spcPts val="0"/>
                </a:spcBef>
                <a:spcAft>
                  <a:spcPts val="1700"/>
                </a:spcAft>
                <a:buFont typeface="Arial" pitchFamily="34" charset="0"/>
                <a:buChar char="•"/>
              </a:pPr>
              <a:r>
                <a:rPr lang="en-US" sz="3200" b="1" dirty="0" smtClean="0">
                  <a:solidFill>
                    <a:schemeClr val="bg1"/>
                  </a:solidFill>
                </a:rPr>
                <a:t>Graduation (and senior design) will arrive much faster than you think.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3334" y="4073525"/>
              <a:ext cx="3422157" cy="2286000"/>
            </a:xfrm>
            <a:prstGeom prst="rect">
              <a:avLst/>
            </a:prstGeom>
            <a:noFill/>
            <a:ln w="25400">
              <a:solidFill>
                <a:srgbClr val="BE0F34"/>
              </a:solidFill>
              <a:miter lim="800000"/>
              <a:headEnd/>
              <a:tailEnd/>
            </a:ln>
            <a:effectLst>
              <a:outerShdw blurRad="139700" dist="1397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Engineering @ Temple University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1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 l="55294" t="29245" r="17523" b="30896"/>
          <a:stretch>
            <a:fillRect/>
          </a:stretch>
        </p:blipFill>
        <p:spPr bwMode="auto">
          <a:xfrm>
            <a:off x="523644" y="1703561"/>
            <a:ext cx="1069848" cy="91440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4" name="Picture 3">
            <a:hlinkClick r:id="rId4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646" y="2654404"/>
            <a:ext cx="1069848" cy="91440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94808" y="698271"/>
            <a:ext cx="6826942" cy="53963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Bioengineering: </a:t>
            </a:r>
            <a:r>
              <a:rPr lang="en-US" sz="1800" b="1" dirty="0" smtClean="0">
                <a:solidFill>
                  <a:schemeClr val="bg1"/>
                </a:solidFill>
              </a:rPr>
              <a:t>areas such as biomechanics, biomaterials and bioelectronics (a new department).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Civil and Environmental Engineering: </a:t>
            </a:r>
            <a:r>
              <a:rPr lang="en-US" sz="1800" b="1" dirty="0" smtClean="0">
                <a:solidFill>
                  <a:schemeClr val="bg1"/>
                </a:solidFill>
              </a:rPr>
              <a:t>areas such as environmental, structural, and transportation.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Electrical and Computer Engineering: </a:t>
            </a:r>
            <a:r>
              <a:rPr lang="en-US" sz="1800" b="1" dirty="0" smtClean="0">
                <a:solidFill>
                  <a:schemeClr val="bg1"/>
                </a:solidFill>
              </a:rPr>
              <a:t>areas such as electrical, computer and bioelectrical.</a:t>
            </a:r>
          </a:p>
          <a:p>
            <a:pPr marL="233363" indent="-233363">
              <a:spcBef>
                <a:spcPts val="0"/>
              </a:spcBef>
              <a:spcAft>
                <a:spcPts val="7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Mechanical Engineering: </a:t>
            </a:r>
            <a:r>
              <a:rPr lang="en-US" sz="1800" b="1" dirty="0" smtClean="0">
                <a:solidFill>
                  <a:schemeClr val="bg1"/>
                </a:solidFill>
              </a:rPr>
              <a:t>areas such as mechanical design, renewable energy and materials. 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Construction Management Technology: </a:t>
            </a:r>
            <a:r>
              <a:rPr lang="en-US" sz="1800" b="1" dirty="0" smtClean="0"/>
              <a:t>prepares a student for a practitioner's role in construction engineering and management.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Engineering Technology: </a:t>
            </a:r>
            <a:r>
              <a:rPr lang="en-US" sz="1800" b="1" dirty="0" smtClean="0">
                <a:solidFill>
                  <a:schemeClr val="bg1"/>
                </a:solidFill>
              </a:rPr>
              <a:t>prepares students for practice in a variety of areas including the environment and energy.</a:t>
            </a:r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644" y="723690"/>
            <a:ext cx="1073216" cy="91440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b="1937"/>
          <a:stretch>
            <a:fillRect/>
          </a:stretch>
        </p:blipFill>
        <p:spPr bwMode="auto">
          <a:xfrm>
            <a:off x="531228" y="4466986"/>
            <a:ext cx="1069848" cy="1585471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222171" y="3962400"/>
            <a:ext cx="4572000" cy="45720"/>
          </a:xfrm>
          <a:prstGeom prst="rect">
            <a:avLst/>
          </a:prstGeom>
          <a:gradFill flip="none" rotWithShape="1">
            <a:gsLst>
              <a:gs pos="0">
                <a:srgbClr val="D0D0F0">
                  <a:alpha val="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rgbClr val="3333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Why Temple engineering?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22" y="758531"/>
            <a:ext cx="2040574" cy="1711913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25833" y="745104"/>
            <a:ext cx="5895917" cy="169277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Best of both worlds: </a:t>
            </a:r>
            <a:r>
              <a:rPr lang="en-US" sz="1800" b="1" dirty="0" smtClean="0">
                <a:solidFill>
                  <a:schemeClr val="bg1"/>
                </a:solidFill>
              </a:rPr>
              <a:t>small college feel within a large, public, urban university.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Value: </a:t>
            </a:r>
            <a:r>
              <a:rPr lang="en-US" sz="1800" b="1" dirty="0" smtClean="0">
                <a:solidFill>
                  <a:schemeClr val="bg1"/>
                </a:solidFill>
              </a:rPr>
              <a:t>tuition is comparatively low; quality is high.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Diversity: </a:t>
            </a:r>
            <a:r>
              <a:rPr lang="en-US" sz="1800" b="1" dirty="0" smtClean="0">
                <a:solidFill>
                  <a:schemeClr val="bg1"/>
                </a:solidFill>
              </a:rPr>
              <a:t>cultural and academic diversity fosters creativity and innovation.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9238" y="2925810"/>
            <a:ext cx="8183675" cy="1815882"/>
            <a:chOff x="249238" y="2925810"/>
            <a:chExt cx="8183675" cy="1815882"/>
          </a:xfrm>
        </p:grpSpPr>
        <p:pic>
          <p:nvPicPr>
            <p:cNvPr id="25088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1046" y="3084024"/>
              <a:ext cx="2131867" cy="1598900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BE0F34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49238" y="2925810"/>
              <a:ext cx="5386791" cy="1815882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chemeClr val="accent1"/>
                  </a:solidFill>
                </a:rPr>
                <a:t>Multidisciplinary: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academic program emphasizes a common core across all engineering disciplines and a shared design experience.</a:t>
              </a:r>
            </a:p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rgbClr val="333399"/>
                  </a:solidFill>
                </a:rPr>
                <a:t>Involvement: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students are known for their involvement in professional and social causes.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1499" y="5061672"/>
            <a:ext cx="7667249" cy="1355753"/>
            <a:chOff x="681499" y="5061672"/>
            <a:chExt cx="7667249" cy="1355753"/>
          </a:xfrm>
        </p:grpSpPr>
        <p:pic>
          <p:nvPicPr>
            <p:cNvPr id="25088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1499" y="5061672"/>
              <a:ext cx="1832099" cy="1355753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2961957" y="5237266"/>
              <a:ext cx="5386791" cy="110799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chemeClr val="accent1"/>
                  </a:solidFill>
                </a:rPr>
                <a:t>Jobs: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internships, co-op, campus employment, job fairs, career services and a strong alumni network are just a few of the tools we use to help students find good jobs.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Engineering at Temple is Multidisciplinary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0053" y="709882"/>
            <a:ext cx="8569292" cy="2308324"/>
            <a:chOff x="160053" y="709882"/>
            <a:chExt cx="8569292" cy="2308324"/>
          </a:xfrm>
        </p:grpSpPr>
        <p:sp>
          <p:nvSpPr>
            <p:cNvPr id="6" name="TextBox 5"/>
            <p:cNvSpPr txBox="1"/>
            <p:nvPr/>
          </p:nvSpPr>
          <p:spPr>
            <a:xfrm>
              <a:off x="160053" y="709882"/>
              <a:ext cx="5112987" cy="230832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First two years share many courses across disciplines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en-US" sz="1800" b="1" dirty="0" smtClean="0">
                  <a:solidFill>
                    <a:schemeClr val="bg1"/>
                  </a:solidFill>
                </a:rPr>
                <a:t>Calculus, Physics, Chemistry/Biology,</a:t>
              </a:r>
              <a:br>
                <a:rPr lang="en-US" sz="1800" b="1" dirty="0" smtClean="0">
                  <a:solidFill>
                    <a:schemeClr val="bg1"/>
                  </a:solidFill>
                </a:rPr>
              </a:br>
              <a:r>
                <a:rPr lang="en-US" sz="1800" b="1" dirty="0" smtClean="0">
                  <a:solidFill>
                    <a:schemeClr val="bg1"/>
                  </a:solidFill>
                </a:rPr>
                <a:t>General Education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en-US" sz="1800" b="1" dirty="0" smtClean="0">
                  <a:solidFill>
                    <a:schemeClr val="bg1"/>
                  </a:solidFill>
                </a:rPr>
                <a:t>Computer Programming / Graphics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en-US" sz="1800" b="1" dirty="0" smtClean="0">
                  <a:solidFill>
                    <a:schemeClr val="bg1"/>
                  </a:solidFill>
                </a:rPr>
                <a:t>Introduction to Engineering</a:t>
              </a:r>
            </a:p>
          </p:txBody>
        </p:sp>
        <p:pic>
          <p:nvPicPr>
            <p:cNvPr id="1026" name="Picture 2" descr="F:\031809_Engineering_Classrooms03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59667" y="822960"/>
              <a:ext cx="3169678" cy="2112962"/>
            </a:xfrm>
            <a:prstGeom prst="rect">
              <a:avLst/>
            </a:prstGeom>
            <a:noFill/>
            <a:ln w="38100">
              <a:solidFill>
                <a:srgbClr val="BE0F34"/>
              </a:solidFill>
            </a:ln>
            <a:effectLst>
              <a:outerShdw blurRad="139700" dist="139700" dir="2700000" algn="tl" rotWithShape="0">
                <a:srgbClr val="BE0F34">
                  <a:alpha val="40000"/>
                </a:srgbClr>
              </a:outerShdw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228600" y="3515797"/>
            <a:ext cx="8683626" cy="2923877"/>
            <a:chOff x="228600" y="3515797"/>
            <a:chExt cx="8683626" cy="2923877"/>
          </a:xfrm>
        </p:grpSpPr>
        <p:sp>
          <p:nvSpPr>
            <p:cNvPr id="7" name="TextBox 6"/>
            <p:cNvSpPr txBox="1"/>
            <p:nvPr/>
          </p:nvSpPr>
          <p:spPr>
            <a:xfrm>
              <a:off x="4396774" y="3515797"/>
              <a:ext cx="4515452" cy="292387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Third year also shares some courses (statics, circuits)</a:t>
              </a:r>
            </a:p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Common capstone design experience: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Technical Writing for Engineers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Professional Seminar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Senior Design I and II </a:t>
              </a:r>
            </a:p>
          </p:txBody>
        </p:sp>
        <p:pic>
          <p:nvPicPr>
            <p:cNvPr id="1027" name="Picture 3" descr="F:\DSC_011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3582988"/>
              <a:ext cx="3749040" cy="2492713"/>
            </a:xfrm>
            <a:prstGeom prst="rect">
              <a:avLst/>
            </a:prstGeom>
            <a:noFill/>
            <a:ln w="38100">
              <a:solidFill>
                <a:srgbClr val="BE0F34"/>
              </a:solidFill>
            </a:ln>
            <a:effectLst>
              <a:outerShdw blurRad="139700" dist="139700" dir="2700000" algn="tl" rotWithShape="0">
                <a:srgbClr val="BE0F34">
                  <a:alpha val="4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83920" y="929640"/>
            <a:ext cx="7284720" cy="3764280"/>
          </a:xfrm>
          <a:prstGeom prst="rect">
            <a:avLst/>
          </a:prstGeom>
          <a:solidFill>
            <a:srgbClr val="FFFFFF"/>
          </a:solidFill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Engineering By Discipline and Subject Matter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68682" y="929640"/>
          <a:ext cx="7273671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671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General</a:t>
                      </a:r>
                      <a:r>
                        <a:rPr lang="en-US" b="1" baseline="0" dirty="0" smtClean="0"/>
                        <a:t> Education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Calculus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Science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General Engineering/ Computer</a:t>
                      </a:r>
                      <a:r>
                        <a:rPr lang="en-US" b="1" baseline="0" dirty="0" smtClean="0"/>
                        <a:t> Science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Professional</a:t>
                      </a:r>
                      <a:br>
                        <a:rPr lang="en-US" b="1" dirty="0" smtClean="0"/>
                      </a:br>
                      <a:r>
                        <a:rPr lang="en-US" b="1" dirty="0" smtClean="0"/>
                        <a:t>Practice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Discipline-Specific</a:t>
                      </a:r>
                      <a:br>
                        <a:rPr lang="en-US" b="1" dirty="0" smtClean="0"/>
                      </a:br>
                      <a:r>
                        <a:rPr lang="en-US" b="1" dirty="0" smtClean="0"/>
                        <a:t>Engineering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TOTAL: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9572" y="6054762"/>
            <a:ext cx="8683625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See </a:t>
            </a:r>
            <a:r>
              <a:rPr lang="en-US" sz="1400" b="1" dirty="0" smtClean="0">
                <a:solidFill>
                  <a:schemeClr val="bg1"/>
                </a:solidFill>
                <a:hlinkClick r:id="rId2"/>
              </a:rPr>
              <a:t>Temple University Bulletin</a:t>
            </a:r>
            <a:r>
              <a:rPr lang="en-US" sz="1400" b="1" dirty="0" smtClean="0">
                <a:solidFill>
                  <a:schemeClr val="bg1"/>
                </a:solidFill>
              </a:rPr>
              <a:t> for detailed comparisons of the programs.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Civil and Environmental Engineering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5294" t="29245" r="17523" b="30896"/>
          <a:stretch>
            <a:fillRect/>
          </a:stretch>
        </p:blipFill>
        <p:spPr bwMode="auto">
          <a:xfrm>
            <a:off x="6964680" y="5286693"/>
            <a:ext cx="1471557" cy="125202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0544" y="698272"/>
            <a:ext cx="5660390" cy="21852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Two degree options: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Civil Engineering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Environmental Engineering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One professional practice option: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Construction Management Technology</a:t>
            </a:r>
            <a:endParaRPr 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79" y="3154680"/>
            <a:ext cx="868362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A Sampling of </a:t>
            </a:r>
            <a:r>
              <a:rPr lang="en-US" b="1" dirty="0" smtClean="0">
                <a:solidFill>
                  <a:schemeClr val="accent1"/>
                </a:solidFill>
              </a:rPr>
              <a:t>Significant CE Research Activities: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810" y="3852091"/>
            <a:ext cx="1742804" cy="1161869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F:\comcast building day 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7417" y="987697"/>
            <a:ext cx="2275958" cy="1706880"/>
          </a:xfrm>
          <a:prstGeom prst="rect">
            <a:avLst/>
          </a:prstGeom>
          <a:noFill/>
          <a:ln w="38100">
            <a:solidFill>
              <a:srgbClr val="BE0F34"/>
            </a:solidFill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1462" y="5379720"/>
            <a:ext cx="5797731" cy="11695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Center for Environmental Science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and Technology</a:t>
            </a:r>
          </a:p>
          <a:p>
            <a:pPr marL="566738" indent="-338138">
              <a:spcBef>
                <a:spcPts val="0"/>
              </a:spcBef>
              <a:spcAft>
                <a:spcPts val="17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Natural resources development and protection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7079" y="3845466"/>
            <a:ext cx="5605145" cy="11695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Water and Environmental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Technology (WET) Center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566738" indent="-338138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Water quality and emerging contaminants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Electrical and Computer Engineering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44" y="886954"/>
            <a:ext cx="4720770" cy="166199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Three degree options: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Electrical Engineering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Computer Engineering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Bioelectrical Engineering (unofficial)</a:t>
            </a:r>
            <a:endParaRPr 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365" y="3154680"/>
            <a:ext cx="868362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A Sampling of </a:t>
            </a:r>
            <a:r>
              <a:rPr lang="en-US" b="1" dirty="0" smtClean="0">
                <a:solidFill>
                  <a:schemeClr val="accent1"/>
                </a:solidFill>
              </a:rPr>
              <a:t>Significant EE Research Activities: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462" y="5379720"/>
            <a:ext cx="5797731" cy="11695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Intelligent Systems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Application Center</a:t>
            </a:r>
          </a:p>
          <a:p>
            <a:pPr marL="566738" indent="-338138">
              <a:spcBef>
                <a:spcPts val="0"/>
              </a:spcBef>
              <a:spcAft>
                <a:spcPts val="17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Medical, education and training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7079" y="3845466"/>
            <a:ext cx="5605145" cy="8002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Computer Fusion Laboratory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566738" indent="-338138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Mobile computing, multi-agent networks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740" y="711201"/>
            <a:ext cx="2892500" cy="2007735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080" y="3781109"/>
            <a:ext cx="1706880" cy="128016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2590" y="4958715"/>
            <a:ext cx="33909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Mechanical Engineering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44" y="698272"/>
            <a:ext cx="5660390" cy="21852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One degree option: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Mechanical Engineering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Optional concentrations: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Bioengineering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Energy Systems</a:t>
            </a:r>
            <a:endParaRPr 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79" y="3154680"/>
            <a:ext cx="868362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A Sampling of </a:t>
            </a:r>
            <a:r>
              <a:rPr lang="en-US" b="1" dirty="0" smtClean="0">
                <a:solidFill>
                  <a:schemeClr val="accent1"/>
                </a:solidFill>
              </a:rPr>
              <a:t>Significant CE Research Activities: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462" y="5379720"/>
            <a:ext cx="5797731" cy="8002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err="1" smtClean="0">
                <a:solidFill>
                  <a:schemeClr val="bg1"/>
                </a:solidFill>
              </a:rPr>
              <a:t>Biofluidics</a:t>
            </a:r>
            <a:r>
              <a:rPr lang="en-US" b="1" dirty="0" smtClean="0">
                <a:solidFill>
                  <a:schemeClr val="bg1"/>
                </a:solidFill>
              </a:rPr>
              <a:t> Laboratory</a:t>
            </a:r>
          </a:p>
          <a:p>
            <a:pPr marL="566738" indent="-338138">
              <a:spcBef>
                <a:spcPts val="0"/>
              </a:spcBef>
              <a:spcAft>
                <a:spcPts val="17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Drug delivery, tissue engineering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7079" y="3845466"/>
            <a:ext cx="5605145" cy="11695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Center for Bioengineering and Biomaterials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566738" indent="-338138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Development of new materials and models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119" y="815296"/>
            <a:ext cx="2610206" cy="181179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14" y="3840655"/>
            <a:ext cx="2497138" cy="117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8285" y="5281525"/>
            <a:ext cx="2322966" cy="1090246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24118</TotalTime>
  <Words>573</Words>
  <Application>Microsoft Office PowerPoint</Application>
  <PresentationFormat>Letter Paper (8.5x11 in)</PresentationFormat>
  <Paragraphs>129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lecture_title</vt:lpstr>
      <vt:lpstr>lecture_default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2175</cp:revision>
  <dcterms:created xsi:type="dcterms:W3CDTF">2002-09-12T17:13:32Z</dcterms:created>
  <dcterms:modified xsi:type="dcterms:W3CDTF">2010-02-21T15:31:05Z</dcterms:modified>
</cp:coreProperties>
</file>