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1" r:id="rId2"/>
  </p:sldMasterIdLst>
  <p:notesMasterIdLst>
    <p:notesMasterId r:id="rId17"/>
  </p:notesMasterIdLst>
  <p:handoutMasterIdLst>
    <p:handoutMasterId r:id="rId18"/>
  </p:handoutMasterIdLst>
  <p:sldIdLst>
    <p:sldId id="325" r:id="rId3"/>
    <p:sldId id="578" r:id="rId4"/>
    <p:sldId id="593" r:id="rId5"/>
    <p:sldId id="583" r:id="rId6"/>
    <p:sldId id="580" r:id="rId7"/>
    <p:sldId id="589" r:id="rId8"/>
    <p:sldId id="584" r:id="rId9"/>
    <p:sldId id="591" r:id="rId10"/>
    <p:sldId id="585" r:id="rId11"/>
    <p:sldId id="592" r:id="rId12"/>
    <p:sldId id="586" r:id="rId13"/>
    <p:sldId id="590" r:id="rId14"/>
    <p:sldId id="579" r:id="rId15"/>
    <p:sldId id="582" r:id="rId1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0F34"/>
    <a:srgbClr val="333399"/>
    <a:srgbClr val="FFFFFF"/>
    <a:srgbClr val="D0D0F0"/>
    <a:srgbClr val="000000"/>
    <a:srgbClr val="892034"/>
    <a:srgbClr val="FFFFD5"/>
    <a:srgbClr val="EFF755"/>
    <a:srgbClr val="CC66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26" autoAdjust="0"/>
    <p:restoredTop sz="96226" autoAdjust="0"/>
  </p:normalViewPr>
  <p:slideViewPr>
    <p:cSldViewPr snapToGrid="0">
      <p:cViewPr varScale="1">
        <p:scale>
          <a:sx n="66" d="100"/>
          <a:sy n="66" d="100"/>
        </p:scale>
        <p:origin x="-786" y="-108"/>
      </p:cViewPr>
      <p:guideLst>
        <p:guide orient="horz" pos="438"/>
        <p:guide orient="horz" pos="4122"/>
        <p:guide orient="horz" pos="4319"/>
        <p:guide pos="5614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734" y="-10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96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220" y="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421" y="4560571"/>
            <a:ext cx="53623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220" y="9121141"/>
            <a:ext cx="317098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67" tIns="48182" rIns="96367" bIns="48182" numCol="1" anchor="b" anchorCtr="0" compatLnSpc="1">
            <a:prstTxWarp prst="textNoShape">
              <a:avLst/>
            </a:prstTxWarp>
          </a:bodyPr>
          <a:lstStyle>
            <a:lvl1pPr algn="r" defTabSz="96338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R. S. Sutton and A. G. </a:t>
            </a:r>
            <a:r>
              <a:rPr lang="en-US" altLang="en-US" dirty="0" err="1"/>
              <a:t>Barto</a:t>
            </a:r>
            <a:r>
              <a:rPr lang="en-US" altLang="en-US" dirty="0"/>
              <a:t>: Reinforcement Learning: An Introduction</a:t>
            </a:r>
            <a:endParaRPr lang="en-US" altLang="en-US" sz="14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A9A9B-D817-4253-85CF-175FAC8E6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447800"/>
            <a:ext cx="3810000" cy="4876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5638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R. S. Sutton and A. G. Barto: Reinforcement Learning: An Introduction</a:t>
            </a:r>
            <a:endParaRPr lang="en-US" altLang="en-US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89630-ECFE-46C4-8DDC-33331FDD3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BE0F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7883" y="107857"/>
            <a:ext cx="2096829" cy="434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42456" y="174811"/>
            <a:ext cx="2185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</a:rPr>
              <a:t>College of Engineering</a:t>
            </a:r>
            <a:endParaRPr lang="en-US" sz="1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03778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5804" y="6238875"/>
            <a:ext cx="5905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13" r:id="rId3"/>
    <p:sldLayoutId id="214748371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BE0F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err="1" smtClean="0">
                <a:solidFill>
                  <a:srgbClr val="BE0F34"/>
                </a:solidFill>
              </a:rPr>
              <a:t>CoE</a:t>
            </a:r>
            <a:r>
              <a:rPr lang="en-US" sz="1200" b="1" dirty="0" smtClean="0">
                <a:solidFill>
                  <a:srgbClr val="BE0F34"/>
                </a:solidFill>
              </a:rPr>
              <a:t> Open House: Slide </a:t>
            </a:r>
            <a:fld id="{56D32A91-0AE1-4806-AC33-D8959F4B7E0D}" type="slidenum">
              <a:rPr lang="en-US" sz="1200" b="1">
                <a:solidFill>
                  <a:srgbClr val="BE0F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BE0F34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78234" y="6393855"/>
            <a:ext cx="4360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temple.edu/engineering/" TargetMode="External"/><Relationship Id="rId7" Type="http://schemas.openxmlformats.org/officeDocument/2006/relationships/hyperlink" Target="http://www.temple.edu/engineering/ME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hyperlink" Target="http://www.temple.edu/engineering/ECE/index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hyperlink" Target="http://www.temple.edu/engineering/CEE/directory.html" TargetMode="Externa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mple.edu/engineer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hyperlink" Target="http://www.temple.edu/engineering/ME/index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mple.edu/bulletin/Academic_programs/schools_colleges/eng/programs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mple.edu/engineering/CEE/directory.htm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ri.org/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asce.org/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hyperlink" Target="http://www.concrete.org/general/home.asp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409575" y="791606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908300" algn="l"/>
                <a:tab pos="4051300" algn="l"/>
              </a:tabLst>
            </a:pPr>
            <a:r>
              <a:rPr lang="en-US" b="1" dirty="0" smtClean="0">
                <a:solidFill>
                  <a:schemeClr val="accent2"/>
                </a:solidFill>
              </a:rPr>
              <a:t>WHY STUDY ENGINEERING AT TEMPLE?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99" y="4996048"/>
            <a:ext cx="8417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accent1"/>
                </a:solidFill>
              </a:rPr>
              <a:t>Joseph Picone, PhD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Professor and Chair, Department of Electrical and Computer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College of Engineering</a:t>
            </a:r>
          </a:p>
          <a:p>
            <a:pPr algn="ctr"/>
            <a:r>
              <a:rPr lang="en-US" sz="1800" b="1" dirty="0" smtClean="0">
                <a:solidFill>
                  <a:schemeClr val="accent2"/>
                </a:solidFill>
              </a:rPr>
              <a:t>Temple University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6646" y="2282350"/>
            <a:ext cx="3258589" cy="16927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chemeClr val="accent2"/>
                </a:solidFill>
              </a:rPr>
              <a:t>Outline: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@ Temple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Why Temple engineering?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Engineering by discipline</a:t>
            </a:r>
          </a:p>
          <a:p>
            <a:pPr marL="280988" indent="-16827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accent2"/>
                </a:solidFill>
              </a:rPr>
              <a:t>Things to remember</a:t>
            </a:r>
          </a:p>
        </p:txBody>
      </p:sp>
      <p:pic>
        <p:nvPicPr>
          <p:cNvPr id="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75" y="1747714"/>
            <a:ext cx="3254714" cy="27305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pic>
        <p:nvPicPr>
          <p:cNvPr id="181249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3924089" y="17477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1" name="Picture 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089" y="3570163"/>
            <a:ext cx="1074737" cy="90805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  <p:pic>
        <p:nvPicPr>
          <p:cNvPr id="181252" name="Picture 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088" y="2662113"/>
            <a:ext cx="1074737" cy="91440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ECE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209140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NASA Robotics and Ballooning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</a:t>
            </a:r>
            <a:r>
              <a:rPr lang="en-US" sz="1800" b="1" dirty="0" err="1" smtClean="0"/>
              <a:t>Xtreme</a:t>
            </a:r>
            <a:r>
              <a:rPr lang="en-US" sz="1800" b="1" dirty="0" smtClean="0"/>
              <a:t> 24-Hour Programming Challenge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Indoor Aerial Robotics Competition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IEEE Philadelphia Section Research Paper Competition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628" y="1320798"/>
            <a:ext cx="1280886" cy="158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688" y="1174297"/>
            <a:ext cx="1182912" cy="154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8598" y="1344385"/>
            <a:ext cx="2008415" cy="200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2325" y="5156967"/>
            <a:ext cx="1934755" cy="1364166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864" y="4160520"/>
            <a:ext cx="1931481" cy="1451610"/>
          </a:xfrm>
          <a:prstGeom prst="rect">
            <a:avLst/>
          </a:prstGeom>
          <a:ln w="25400">
            <a:noFill/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60829" y="3033486"/>
            <a:ext cx="2993571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Institute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Electrical and Electronics Engineers</a:t>
            </a:r>
            <a:b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(IEEE)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41798" y="2982685"/>
            <a:ext cx="1738086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b="1" kern="0" dirty="0" smtClean="0">
                <a:latin typeface="+mn-lt"/>
              </a:rPr>
              <a:t>Etta Kappa Nu</a:t>
            </a:r>
            <a:br>
              <a:rPr lang="en-US" sz="1800" b="1" kern="0" dirty="0" smtClean="0">
                <a:latin typeface="+mn-lt"/>
              </a:rPr>
            </a:br>
            <a:r>
              <a:rPr lang="en-US" sz="1800" b="1" kern="0" dirty="0" smtClean="0">
                <a:latin typeface="+mn-lt"/>
              </a:rPr>
              <a:t>(HKN)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Mechanical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degree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Mechanical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Optional concentrations: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Energy Systems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ME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1462" y="5379720"/>
            <a:ext cx="5797731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bg1"/>
                </a:solidFill>
              </a:rPr>
              <a:t>Biofluidics</a:t>
            </a:r>
            <a:r>
              <a:rPr lang="en-US" b="1" dirty="0" smtClean="0">
                <a:solidFill>
                  <a:schemeClr val="bg1"/>
                </a:solidFill>
              </a:rPr>
              <a:t> Laboratory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Drug delivery, tissue engineering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Bioengineering and Biomaterials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Development of new materials and models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0119" y="815296"/>
            <a:ext cx="2610206" cy="181179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" y="3840655"/>
            <a:ext cx="2497138" cy="117199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8285" y="5281525"/>
            <a:ext cx="2322966" cy="1090246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3" y="698272"/>
            <a:ext cx="8741681" cy="10002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Temple students pride themselves on being involved in a host of issues ranging from politics to social and environmental causes.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</a:pPr>
            <a:endParaRPr lang="en-US" b="1" dirty="0" smtClean="0">
              <a:solidFill>
                <a:schemeClr val="accent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42941" y="1698167"/>
            <a:ext cx="7691454" cy="1143001"/>
            <a:chOff x="842941" y="1698167"/>
            <a:chExt cx="7691454" cy="1143001"/>
          </a:xfrm>
        </p:grpSpPr>
        <p:grpSp>
          <p:nvGrpSpPr>
            <p:cNvPr id="16" name="Group 15"/>
            <p:cNvGrpSpPr/>
            <p:nvPr/>
          </p:nvGrpSpPr>
          <p:grpSpPr>
            <a:xfrm>
              <a:off x="842941" y="1698167"/>
              <a:ext cx="2534143" cy="1143001"/>
              <a:chOff x="809160" y="2119073"/>
              <a:chExt cx="2534143" cy="1143001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0359" y="2119074"/>
                <a:ext cx="1332944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9160" y="2119073"/>
                <a:ext cx="1213339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4296226" y="1886851"/>
              <a:ext cx="4238169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Engineers Without Borders: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Building a better world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one brick at a time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4993" y="3434895"/>
            <a:ext cx="7487273" cy="1143001"/>
            <a:chOff x="634993" y="3686629"/>
            <a:chExt cx="7487273" cy="1143001"/>
          </a:xfrm>
        </p:grpSpPr>
        <p:grpSp>
          <p:nvGrpSpPr>
            <p:cNvPr id="15" name="Group 14"/>
            <p:cNvGrpSpPr/>
            <p:nvPr/>
          </p:nvGrpSpPr>
          <p:grpSpPr>
            <a:xfrm>
              <a:off x="4577728" y="3686629"/>
              <a:ext cx="3544538" cy="1143001"/>
              <a:chOff x="4583311" y="3686629"/>
              <a:chExt cx="3544538" cy="1143001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6412" t="5558" r="7440" b="6441"/>
              <a:stretch>
                <a:fillRect/>
              </a:stretch>
            </p:blipFill>
            <p:spPr bwMode="auto">
              <a:xfrm>
                <a:off x="4583311" y="3686629"/>
                <a:ext cx="111893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95933" y="3686630"/>
                <a:ext cx="2431916" cy="1143000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634993" y="3853538"/>
              <a:ext cx="3385458" cy="83099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Society for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Women Engineers: </a:t>
              </a: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Professional development </a:t>
              </a:r>
              <a:b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r>
                <a:rPr kumimoji="0" lang="en-US" sz="1800" b="1" i="0" u="none" strike="noStrike" kern="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through mentoring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94657" y="5171624"/>
            <a:ext cx="7636329" cy="1157698"/>
            <a:chOff x="794657" y="5171624"/>
            <a:chExt cx="7636329" cy="1157698"/>
          </a:xfrm>
        </p:grpSpPr>
        <p:grpSp>
          <p:nvGrpSpPr>
            <p:cNvPr id="17" name="Group 16"/>
            <p:cNvGrpSpPr/>
            <p:nvPr/>
          </p:nvGrpSpPr>
          <p:grpSpPr>
            <a:xfrm>
              <a:off x="794657" y="5171624"/>
              <a:ext cx="2630711" cy="1157698"/>
              <a:chOff x="780132" y="5171624"/>
              <a:chExt cx="2630711" cy="1157698"/>
            </a:xfrm>
          </p:grpSpPr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879850" y="5181604"/>
                <a:ext cx="1530993" cy="114771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80132" y="5171624"/>
                <a:ext cx="1098292" cy="1156608"/>
              </a:xfrm>
              <a:prstGeom prst="rect">
                <a:avLst/>
              </a:prstGeom>
              <a:ln w="25400">
                <a:noFill/>
              </a:ln>
              <a:effectLst>
                <a:outerShdw blurRad="292100" dist="139700" dir="2700000" algn="tl" rotWithShape="0">
                  <a:srgbClr val="BE0F34">
                    <a:alpha val="65000"/>
                  </a:srgbClr>
                </a:outerShdw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399635" y="5522668"/>
              <a:ext cx="4031351" cy="553998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National Society of Black Engineers: </a:t>
              </a: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increasing </a:t>
              </a:r>
              <a:r>
                <a:rPr lang="en-US" sz="1800" b="1" kern="0" dirty="0" smtClean="0">
                  <a:latin typeface="+mn-lt"/>
                </a:rPr>
                <a:t>cultural consciousness</a:t>
              </a: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And Now… A Paid Commercial Advertisement…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6220" y="973138"/>
            <a:ext cx="7949141" cy="2286000"/>
            <a:chOff x="596220" y="973138"/>
            <a:chExt cx="7949141" cy="2286000"/>
          </a:xfrm>
        </p:grpSpPr>
        <p:sp>
          <p:nvSpPr>
            <p:cNvPr id="6" name="TextBox 5"/>
            <p:cNvSpPr txBox="1"/>
            <p:nvPr/>
          </p:nvSpPr>
          <p:spPr>
            <a:xfrm>
              <a:off x="596220" y="1116222"/>
              <a:ext cx="3758062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It is never too early to start thinking about </a:t>
              </a:r>
              <a:r>
                <a:rPr lang="en-US" sz="3200" b="1" dirty="0" smtClean="0">
                  <a:solidFill>
                    <a:srgbClr val="333399"/>
                  </a:solidFill>
                </a:rPr>
                <a:t>senior design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!</a:t>
              </a:r>
            </a:p>
          </p:txBody>
        </p:sp>
        <p:pic>
          <p:nvPicPr>
            <p:cNvPr id="1026" name="Picture 2" descr="F:\DSC_01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7431" y="973138"/>
              <a:ext cx="3437930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573334" y="4073525"/>
            <a:ext cx="8265862" cy="2286000"/>
            <a:chOff x="573334" y="4073525"/>
            <a:chExt cx="8265862" cy="2286000"/>
          </a:xfrm>
        </p:grpSpPr>
        <p:sp>
          <p:nvSpPr>
            <p:cNvPr id="8" name="TextBox 7"/>
            <p:cNvSpPr txBox="1"/>
            <p:nvPr/>
          </p:nvSpPr>
          <p:spPr>
            <a:xfrm>
              <a:off x="4862282" y="4217987"/>
              <a:ext cx="3976914" cy="1969770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90513" indent="-290513">
                <a:spcBef>
                  <a:spcPts val="0"/>
                </a:spcBef>
                <a:spcAft>
                  <a:spcPts val="1700"/>
                </a:spcAft>
                <a:buFont typeface="Arial" pitchFamily="34" charset="0"/>
                <a:buChar char="•"/>
              </a:pPr>
              <a:r>
                <a:rPr lang="en-US" sz="3200" b="1" dirty="0" smtClean="0">
                  <a:solidFill>
                    <a:schemeClr val="bg1"/>
                  </a:solidFill>
                </a:rPr>
                <a:t>Graduation (and senior design) will arrive much faster than you think.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3334" y="4073525"/>
              <a:ext cx="3422157" cy="2286000"/>
            </a:xfrm>
            <a:prstGeom prst="rect">
              <a:avLst/>
            </a:prstGeom>
            <a:noFill/>
            <a:ln w="38100">
              <a:solidFill>
                <a:srgbClr val="BE0F34"/>
              </a:solidFill>
              <a:miter lim="800000"/>
              <a:headEnd/>
              <a:tailEnd/>
            </a:ln>
            <a:effectLst>
              <a:outerShdw blurRad="139700" dist="1397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Things to Remember…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363" y="856343"/>
            <a:ext cx="8688387" cy="525272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peers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faculty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Get to know your department chair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try new things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Don’t be afraid to ask for help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Actively seek job experience in your field 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Join professional organizations…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And most importantly:</a:t>
            </a:r>
          </a:p>
          <a:p>
            <a:pPr marL="1146175" lvl="1" indent="-688975">
              <a:spcBef>
                <a:spcPts val="0"/>
              </a:spcBef>
              <a:spcAft>
                <a:spcPts val="170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GET INVOLVED!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2457" y="1105910"/>
            <a:ext cx="513805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get to build really cool stuff: </a:t>
            </a:r>
            <a:r>
              <a:rPr lang="en-US" sz="1800" b="1" dirty="0" smtClean="0">
                <a:solidFill>
                  <a:schemeClr val="bg1"/>
                </a:solidFill>
              </a:rPr>
              <a:t>Dr. Helferty and his students prepare an environmental sensing payload for launch on a NASA rocket in May 2010.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290777"/>
            <a:ext cx="1726534" cy="1294900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2" y="969036"/>
            <a:ext cx="1842325" cy="138174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K:\IMG_08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87" y="2681568"/>
            <a:ext cx="1851309" cy="1234206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5886" y="2829794"/>
            <a:ext cx="5138058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</a:t>
            </a:r>
            <a:r>
              <a:rPr lang="en-US" sz="1800" b="1" dirty="0" smtClean="0">
                <a:solidFill>
                  <a:srgbClr val="333399"/>
                </a:solidFill>
              </a:rPr>
              <a:t>get help building really cool stuff: </a:t>
            </a:r>
            <a:r>
              <a:rPr lang="en-US" sz="1800" b="1" dirty="0" smtClean="0">
                <a:solidFill>
                  <a:schemeClr val="bg1"/>
                </a:solidFill>
              </a:rPr>
              <a:t>Our </a:t>
            </a:r>
            <a:r>
              <a:rPr lang="en-US" sz="1800" b="1" dirty="0" err="1" smtClean="0">
                <a:solidFill>
                  <a:schemeClr val="bg1"/>
                </a:solidFill>
              </a:rPr>
              <a:t>Iocal</a:t>
            </a:r>
            <a:r>
              <a:rPr lang="en-US" sz="1800" b="1" dirty="0" smtClean="0">
                <a:solidFill>
                  <a:schemeClr val="bg1"/>
                </a:solidFill>
              </a:rPr>
              <a:t> IEEE chapter hosted a Brown Bag competition in October 2010 to teach students how to build a simple robot.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7481" y="4731236"/>
            <a:ext cx="4231910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You </a:t>
            </a:r>
            <a:r>
              <a:rPr lang="en-US" sz="1800" b="1" dirty="0" smtClean="0">
                <a:solidFill>
                  <a:srgbClr val="333399"/>
                </a:solidFill>
              </a:rPr>
              <a:t>get involved: </a:t>
            </a:r>
            <a:r>
              <a:rPr lang="en-US" sz="1800" b="1" dirty="0" smtClean="0">
                <a:solidFill>
                  <a:schemeClr val="bg1"/>
                </a:solidFill>
              </a:rPr>
              <a:t>CoE participates in the Broad Street Run in May 2010; CEE students travel to Alaska in Summer 2009 to study the Exxon-Valdez oil spill.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  <p:pic>
        <p:nvPicPr>
          <p:cNvPr id="17" name="Picture 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5294" t="29245" r="17523" b="30896"/>
          <a:stretch>
            <a:fillRect/>
          </a:stretch>
        </p:blipFill>
        <p:spPr bwMode="auto">
          <a:xfrm>
            <a:off x="2324904" y="5091835"/>
            <a:ext cx="1518763" cy="1292183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Why Temple Engineering?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22" y="758531"/>
            <a:ext cx="2040574" cy="1711913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25833" y="745104"/>
            <a:ext cx="5895917" cy="169277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Best of both worlds: </a:t>
            </a:r>
            <a:r>
              <a:rPr lang="en-US" sz="1800" b="1" dirty="0" smtClean="0">
                <a:solidFill>
                  <a:schemeClr val="bg1"/>
                </a:solidFill>
              </a:rPr>
              <a:t>small college feel within a large, public, urban university.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Value: </a:t>
            </a:r>
            <a:r>
              <a:rPr lang="en-US" sz="1800" b="1" dirty="0" smtClean="0">
                <a:solidFill>
                  <a:schemeClr val="bg1"/>
                </a:solidFill>
              </a:rPr>
              <a:t>tuition is comparatively low; quality is high.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Diversity: </a:t>
            </a:r>
            <a:r>
              <a:rPr lang="en-US" sz="1800" b="1" dirty="0" smtClean="0">
                <a:solidFill>
                  <a:schemeClr val="bg1"/>
                </a:solidFill>
              </a:rPr>
              <a:t>cultural and academic diversity fosters creativity and innovation.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49238" y="2925810"/>
            <a:ext cx="8183675" cy="1815882"/>
            <a:chOff x="249238" y="2925810"/>
            <a:chExt cx="8183675" cy="1815882"/>
          </a:xfrm>
        </p:grpSpPr>
        <p:pic>
          <p:nvPicPr>
            <p:cNvPr id="2508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01046" y="3084024"/>
              <a:ext cx="2131867" cy="1598900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BE0F34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249238" y="2925810"/>
              <a:ext cx="5386791" cy="181588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Multidisciplinary: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academic program emphasizes a common core across all engineering disciplines and a shared design experience.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rgbClr val="333399"/>
                  </a:solidFill>
                </a:rPr>
                <a:t>Involvement: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students are known for their involvement in professional and social causes.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1499" y="5061672"/>
            <a:ext cx="7667249" cy="1355753"/>
            <a:chOff x="681499" y="5061672"/>
            <a:chExt cx="7667249" cy="1355753"/>
          </a:xfrm>
        </p:grpSpPr>
        <p:pic>
          <p:nvPicPr>
            <p:cNvPr id="25088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1499" y="5061672"/>
              <a:ext cx="1832099" cy="1355753"/>
            </a:xfrm>
            <a:prstGeom prst="rect">
              <a:avLst/>
            </a:prstGeom>
            <a:ln w="38100">
              <a:solidFill>
                <a:srgbClr val="BE0F34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2961957" y="5237266"/>
              <a:ext cx="5386791" cy="110799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Jobs: </a:t>
              </a:r>
              <a:r>
                <a:rPr lang="en-US" sz="1800" b="1" dirty="0" smtClean="0">
                  <a:solidFill>
                    <a:schemeClr val="bg1"/>
                  </a:solidFill>
                </a:rPr>
                <a:t>internships, co-op, campus employment, job fairs, career services and a strong alumni network are just a few of the tools we use to help students find good jobs.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@ Temple University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523644" y="1703561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4" name="Picture 3">
            <a:hlinkClick r:id="rId4"/>
          </p:cNvPr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646" y="2654404"/>
            <a:ext cx="1069848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94808" y="698271"/>
            <a:ext cx="6826942" cy="539634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Bioengineering: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biomechanics, biomaterials and bioelectronics (a new department).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Civil and Environmental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environmental, structural, and transportation.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Electrical and Computer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electrical, computer and bioelectrical.</a:t>
            </a:r>
          </a:p>
          <a:p>
            <a:pPr marL="233363" indent="-233363">
              <a:spcBef>
                <a:spcPts val="0"/>
              </a:spcBef>
              <a:spcAft>
                <a:spcPts val="72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Department of Mechanical Engineering: </a:t>
            </a:r>
            <a:r>
              <a:rPr lang="en-US" sz="1800" b="1" dirty="0" smtClean="0">
                <a:solidFill>
                  <a:schemeClr val="bg1"/>
                </a:solidFill>
              </a:rPr>
              <a:t>areas such as mechanical design, renewable energy and materials. </a:t>
            </a: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Construction Management Technology: </a:t>
            </a:r>
            <a:r>
              <a:rPr lang="en-US" sz="1800" b="1" dirty="0" smtClean="0"/>
              <a:t>prepares a student for a practitioner's role in construction engineering and management.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Engineering Technology: </a:t>
            </a:r>
            <a:r>
              <a:rPr lang="en-US" sz="1800" b="1" dirty="0" smtClean="0">
                <a:solidFill>
                  <a:schemeClr val="bg1"/>
                </a:solidFill>
              </a:rPr>
              <a:t>prepares students for practice in a variety of areas including the environment and energy.</a:t>
            </a: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3644" y="723690"/>
            <a:ext cx="1073216" cy="91440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b="1937"/>
          <a:stretch>
            <a:fillRect/>
          </a:stretch>
        </p:blipFill>
        <p:spPr bwMode="auto">
          <a:xfrm>
            <a:off x="531228" y="4466986"/>
            <a:ext cx="1069848" cy="1585471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3222171" y="3962400"/>
            <a:ext cx="4572000" cy="45720"/>
          </a:xfrm>
          <a:prstGeom prst="rect">
            <a:avLst/>
          </a:prstGeom>
          <a:gradFill flip="none" rotWithShape="1">
            <a:gsLst>
              <a:gs pos="0">
                <a:srgbClr val="D0D0F0">
                  <a:alpha val="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srgbClr val="333399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at Temple is Multidisciplinary</a:t>
            </a:r>
            <a:endParaRPr lang="en-US" b="1" dirty="0">
              <a:solidFill>
                <a:schemeClr val="accent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0053" y="709882"/>
            <a:ext cx="8569292" cy="2308324"/>
            <a:chOff x="160053" y="709882"/>
            <a:chExt cx="8569292" cy="2308324"/>
          </a:xfrm>
        </p:grpSpPr>
        <p:sp>
          <p:nvSpPr>
            <p:cNvPr id="6" name="TextBox 5"/>
            <p:cNvSpPr txBox="1"/>
            <p:nvPr/>
          </p:nvSpPr>
          <p:spPr>
            <a:xfrm>
              <a:off x="160053" y="709882"/>
              <a:ext cx="5112987" cy="2308324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Tx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First two years share many courses across disciplines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Calculus, Physics, Chemistry/Biology,</a:t>
              </a:r>
              <a:br>
                <a:rPr lang="en-US" sz="1800" b="1" dirty="0" smtClean="0">
                  <a:solidFill>
                    <a:schemeClr val="bg1"/>
                  </a:solidFill>
                </a:rPr>
              </a:br>
              <a:r>
                <a:rPr lang="en-US" sz="1800" b="1" dirty="0" smtClean="0">
                  <a:solidFill>
                    <a:schemeClr val="bg1"/>
                  </a:solidFill>
                </a:rPr>
                <a:t>General Education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Computer Programming / Graphics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en-US" sz="1800" b="1" dirty="0" smtClean="0">
                  <a:solidFill>
                    <a:schemeClr val="bg1"/>
                  </a:solidFill>
                </a:rPr>
                <a:t>Introduction to Engineering</a:t>
              </a:r>
            </a:p>
          </p:txBody>
        </p:sp>
        <p:pic>
          <p:nvPicPr>
            <p:cNvPr id="1026" name="Picture 2" descr="F:\031809_Engineering_Classrooms03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59667" y="822960"/>
              <a:ext cx="3169678" cy="2112962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228600" y="3515797"/>
            <a:ext cx="8683626" cy="2923877"/>
            <a:chOff x="228600" y="3515797"/>
            <a:chExt cx="8683626" cy="2923877"/>
          </a:xfrm>
        </p:grpSpPr>
        <p:sp>
          <p:nvSpPr>
            <p:cNvPr id="7" name="TextBox 6"/>
            <p:cNvSpPr txBox="1"/>
            <p:nvPr/>
          </p:nvSpPr>
          <p:spPr>
            <a:xfrm>
              <a:off x="4396774" y="3515797"/>
              <a:ext cx="4515452" cy="2923877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Third year also shares some courses (statics, circuits)</a:t>
              </a:r>
            </a:p>
            <a:p>
              <a:pPr marL="233363" indent="-233363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b="1" dirty="0" smtClean="0">
                  <a:solidFill>
                    <a:schemeClr val="bg1"/>
                  </a:solidFill>
                </a:rPr>
                <a:t>Common capstone design experience: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Technical Communication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Professional Seminar</a:t>
              </a:r>
            </a:p>
            <a:p>
              <a:pPr marL="396875" indent="-168275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Senior Design I and II </a:t>
              </a:r>
            </a:p>
          </p:txBody>
        </p:sp>
        <p:pic>
          <p:nvPicPr>
            <p:cNvPr id="1027" name="Picture 3" descr="F:\DSC_0118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82988"/>
              <a:ext cx="3749040" cy="2492713"/>
            </a:xfrm>
            <a:prstGeom prst="rect">
              <a:avLst/>
            </a:prstGeom>
            <a:noFill/>
            <a:ln w="38100">
              <a:solidFill>
                <a:srgbClr val="BE0F34"/>
              </a:solidFill>
            </a:ln>
            <a:effectLst>
              <a:outerShdw blurRad="139700" dist="139700" dir="2700000" algn="tl" rotWithShape="0">
                <a:srgbClr val="BE0F34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83920" y="929640"/>
            <a:ext cx="7284720" cy="3764280"/>
          </a:xfrm>
          <a:prstGeom prst="rect">
            <a:avLst/>
          </a:prstGeom>
          <a:solidFill>
            <a:srgbClr val="FFFFFF"/>
          </a:solidFill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Engineering By Discipline and Subject Matter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8682" y="929640"/>
          <a:ext cx="7273671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671"/>
                <a:gridCol w="914400"/>
                <a:gridCol w="914400"/>
                <a:gridCol w="914400"/>
                <a:gridCol w="914400"/>
                <a:gridCol w="9144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ElectE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</a:t>
                      </a:r>
                      <a:r>
                        <a:rPr lang="en-US" b="1" baseline="0" dirty="0" smtClean="0"/>
                        <a:t> Education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Calculus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General Engineering/ Computer</a:t>
                      </a:r>
                      <a:r>
                        <a:rPr lang="en-US" b="1" baseline="0" dirty="0" smtClean="0"/>
                        <a:t> Science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Professional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Practice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Discipline-Specific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Engineering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38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9572" y="6054762"/>
            <a:ext cx="8683625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See </a:t>
            </a:r>
            <a:r>
              <a:rPr lang="en-US" sz="1400" b="1" dirty="0" smtClean="0">
                <a:solidFill>
                  <a:schemeClr val="bg1"/>
                </a:solidFill>
                <a:hlinkClick r:id="rId2"/>
              </a:rPr>
              <a:t>Temple University Bulletin</a:t>
            </a:r>
            <a:r>
              <a:rPr lang="en-US" sz="1400" b="1" dirty="0" smtClean="0">
                <a:solidFill>
                  <a:schemeClr val="bg1"/>
                </a:solidFill>
              </a:rPr>
              <a:t> for detailed comparisons of the programs.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Civil and Environmental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55294" t="29245" r="17523" b="30896"/>
          <a:stretch>
            <a:fillRect/>
          </a:stretch>
        </p:blipFill>
        <p:spPr bwMode="auto">
          <a:xfrm>
            <a:off x="6964680" y="5286693"/>
            <a:ext cx="1471557" cy="1252020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0544" y="698272"/>
            <a:ext cx="5660390" cy="21852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Two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Civil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Environmental Engineering</a:t>
            </a:r>
          </a:p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One professional practice option: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Construction Management Technology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79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CE Research Activities: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810" y="3852091"/>
            <a:ext cx="1742804" cy="1161869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F:\comcast building day 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417" y="987697"/>
            <a:ext cx="2275958" cy="1706880"/>
          </a:xfrm>
          <a:prstGeom prst="rect">
            <a:avLst/>
          </a:prstGeom>
          <a:noFill/>
          <a:ln w="38100">
            <a:solidFill>
              <a:srgbClr val="BE0F34"/>
            </a:solidFill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1462" y="5379720"/>
            <a:ext cx="5797731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Center for Natural Resources Development and Protection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Stewardship of public lands and resources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116955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Water and Environmental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Technology (WET) Center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Water quality and emerging contaminants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Extracurricular Activities in CEE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98272"/>
            <a:ext cx="868362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Professional Societies: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1" y="4005944"/>
            <a:ext cx="4822370" cy="224676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Student Competitions: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Construction Management Competition (CMT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Design-Build Competition</a:t>
            </a:r>
            <a:br>
              <a:rPr lang="en-US" sz="1800" b="1" dirty="0" smtClean="0"/>
            </a:br>
            <a:r>
              <a:rPr lang="en-US" sz="1800" b="1" dirty="0" smtClean="0"/>
              <a:t>(CE/CMT/Arch students)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Heavy/Highway Competition (CE/CMT)</a:t>
            </a:r>
          </a:p>
          <a:p>
            <a:pPr marL="406400" indent="-231775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 smtClean="0"/>
              <a:t>AWMA's Environmental Challenge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9204" b="30886"/>
          <a:stretch>
            <a:fillRect/>
          </a:stretch>
        </p:blipFill>
        <p:spPr bwMode="auto">
          <a:xfrm>
            <a:off x="798314" y="1101725"/>
            <a:ext cx="1857830" cy="7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" y="2034019"/>
            <a:ext cx="1820662" cy="1365497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3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254" t="1007" r="2762" b="1575"/>
          <a:stretch>
            <a:fillRect/>
          </a:stretch>
        </p:blipFill>
        <p:spPr bwMode="auto">
          <a:xfrm>
            <a:off x="4130796" y="2075541"/>
            <a:ext cx="992734" cy="1364345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4" name="Picture 6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42816" y="1072694"/>
            <a:ext cx="1802094" cy="80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629" y="1073827"/>
            <a:ext cx="220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8462" y="2051047"/>
            <a:ext cx="1117594" cy="143238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print"/>
          <a:srcRect b="9672"/>
          <a:stretch>
            <a:fillRect/>
          </a:stretch>
        </p:blipFill>
        <p:spPr bwMode="auto">
          <a:xfrm>
            <a:off x="5764092" y="4397828"/>
            <a:ext cx="2508824" cy="1698171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Electrical and Computer Engineering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544" y="886954"/>
            <a:ext cx="4720770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Three degree options: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Electrical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Computer Engineering</a:t>
            </a:r>
          </a:p>
          <a:p>
            <a:pPr marL="457200" indent="-228600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 smtClean="0">
                <a:solidFill>
                  <a:schemeClr val="bg1"/>
                </a:solidFill>
              </a:rPr>
              <a:t>Bioelectrical Engineering (unofficial)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365" y="3154680"/>
            <a:ext cx="868362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700"/>
              </a:spcAft>
              <a:buFontTx/>
              <a:buChar char="•"/>
            </a:pPr>
            <a:r>
              <a:rPr lang="en-US" b="1" dirty="0" smtClean="0">
                <a:solidFill>
                  <a:schemeClr val="accent1"/>
                </a:solidFill>
              </a:rPr>
              <a:t>A Sampling of Significant EE Research Activities: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5481318"/>
            <a:ext cx="6070593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Imaging and Pattern Recognition Lab</a:t>
            </a:r>
          </a:p>
          <a:p>
            <a:pPr marL="566738" indent="-338138">
              <a:spcBef>
                <a:spcPts val="0"/>
              </a:spcBef>
              <a:spcAft>
                <a:spcPts val="17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Thermal facial imaging, terahertz signaling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07079" y="3845466"/>
            <a:ext cx="5605145" cy="8002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</a:rPr>
              <a:t>Computer Fusion Laboratory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566738" indent="-338138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800" b="1" dirty="0" smtClean="0">
                <a:solidFill>
                  <a:schemeClr val="bg1"/>
                </a:solidFill>
              </a:rPr>
              <a:t>Mobile computing, multi-agent networks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740" y="711201"/>
            <a:ext cx="2892500" cy="2007735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srgbClr val="BE0F34">
                <a:alpha val="4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1080" y="3781109"/>
            <a:ext cx="1706880" cy="1280160"/>
          </a:xfrm>
          <a:prstGeom prst="rect">
            <a:avLst/>
          </a:prstGeom>
          <a:noFill/>
          <a:ln w="38100">
            <a:solidFill>
              <a:srgbClr val="BE0F34"/>
            </a:solidFill>
            <a:miter lim="800000"/>
            <a:headEnd/>
            <a:tailEnd/>
          </a:ln>
          <a:effectLst>
            <a:outerShdw blurRad="139700" dist="139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743" y="5057181"/>
            <a:ext cx="2034494" cy="1436602"/>
          </a:xfrm>
          <a:prstGeom prst="rect">
            <a:avLst/>
          </a:prstGeom>
          <a:ln w="38100">
            <a:solidFill>
              <a:srgbClr val="BE0F34"/>
            </a:solidFill>
          </a:ln>
          <a:effectLst>
            <a:outerShdw blurRad="292100" dist="139700" dir="2700000" algn="tl" rotWithShape="0">
              <a:srgbClr val="BE0F34">
                <a:alpha val="64706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1800" b="1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24286</TotalTime>
  <Words>792</Words>
  <Application>Microsoft Office PowerPoint</Application>
  <PresentationFormat>Letter Paper (8.5x11 in)</PresentationFormat>
  <Paragraphs>154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lecture_title</vt:lpstr>
      <vt:lpstr>lecture_default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picone</cp:lastModifiedBy>
  <cp:revision>2200</cp:revision>
  <dcterms:created xsi:type="dcterms:W3CDTF">2002-09-12T17:13:32Z</dcterms:created>
  <dcterms:modified xsi:type="dcterms:W3CDTF">2010-10-09T16:11:55Z</dcterms:modified>
</cp:coreProperties>
</file>