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6"/>
  </p:notesMasterIdLst>
  <p:handoutMasterIdLst>
    <p:handoutMasterId r:id="rId27"/>
  </p:handoutMasterIdLst>
  <p:sldIdLst>
    <p:sldId id="325" r:id="rId3"/>
    <p:sldId id="654" r:id="rId4"/>
    <p:sldId id="666" r:id="rId5"/>
    <p:sldId id="671" r:id="rId6"/>
    <p:sldId id="452" r:id="rId7"/>
    <p:sldId id="659" r:id="rId8"/>
    <p:sldId id="655" r:id="rId9"/>
    <p:sldId id="660" r:id="rId10"/>
    <p:sldId id="661" r:id="rId11"/>
    <p:sldId id="662" r:id="rId12"/>
    <p:sldId id="653" r:id="rId13"/>
    <p:sldId id="667" r:id="rId14"/>
    <p:sldId id="634" r:id="rId15"/>
    <p:sldId id="663" r:id="rId16"/>
    <p:sldId id="664" r:id="rId17"/>
    <p:sldId id="635" r:id="rId18"/>
    <p:sldId id="668" r:id="rId19"/>
    <p:sldId id="669" r:id="rId20"/>
    <p:sldId id="665" r:id="rId21"/>
    <p:sldId id="637" r:id="rId22"/>
    <p:sldId id="585" r:id="rId23"/>
    <p:sldId id="670" r:id="rId24"/>
    <p:sldId id="548" r:id="rId25"/>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AED"/>
    <a:srgbClr val="E2E2F6"/>
    <a:srgbClr val="F7F7F7"/>
    <a:srgbClr val="FFFFB2"/>
    <a:srgbClr val="EAEAEA"/>
    <a:srgbClr val="00FF99"/>
    <a:srgbClr val="F1C1CA"/>
    <a:srgbClr val="C0C0C0"/>
    <a:srgbClr val="E99FAD"/>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739" autoAdjust="0"/>
    <p:restoredTop sz="96226" autoAdjust="0"/>
  </p:normalViewPr>
  <p:slideViewPr>
    <p:cSldViewPr snapToGrid="0">
      <p:cViewPr varScale="1">
        <p:scale>
          <a:sx n="66" d="100"/>
          <a:sy n="66" d="100"/>
        </p:scale>
        <p:origin x="-438" y="-96"/>
      </p:cViewPr>
      <p:guideLst>
        <p:guide orient="horz" pos="1416"/>
        <p:guide orient="horz" pos="3319"/>
        <p:guide orient="horz" pos="226"/>
        <p:guide pos="5616"/>
        <p:guide pos="1640"/>
        <p:guide pos="143"/>
        <p:guide pos="148"/>
        <p:guide pos="150"/>
        <p:guide pos="2936"/>
        <p:guide pos="1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5/2/2010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3" y="174810"/>
            <a:ext cx="3469975" cy="310099"/>
          </a:xfrm>
          <a:prstGeom prst="rect">
            <a:avLst/>
          </a:prstGeom>
          <a:solidFill>
            <a:srgbClr val="FFFFFF"/>
          </a:solidFill>
        </p:spPr>
        <p:txBody>
          <a:bodyPr wrap="square" lIns="91440" rtlCol="0">
            <a:spAutoFit/>
          </a:bodyPr>
          <a:lstStyle/>
          <a:p>
            <a:pPr marL="0" indent="0" algn="ctr"/>
            <a:r>
              <a:rPr lang="en-US" sz="1400" b="1" kern="1200" dirty="0" smtClean="0">
                <a:solidFill>
                  <a:schemeClr val="accent1"/>
                </a:solidFill>
                <a:latin typeface="Arial" charset="0"/>
                <a:ea typeface="+mn-ea"/>
                <a:cs typeface="+mn-cs"/>
              </a:rPr>
              <a:t>College of Engineering Faculty Retreat</a:t>
            </a:r>
            <a:endParaRPr lang="en-US" sz="1400" b="1" dirty="0">
              <a:solidFill>
                <a:schemeClr val="accent1"/>
              </a:solidFill>
            </a:endParaRPr>
          </a:p>
        </p:txBody>
      </p:sp>
      <p:pic>
        <p:nvPicPr>
          <p:cNvPr id="8" name="Picture 2"/>
          <p:cNvPicPr>
            <a:picLocks noChangeAspect="1" noChangeArrowheads="1"/>
          </p:cNvPicPr>
          <p:nvPr userDrawn="1"/>
        </p:nvPicPr>
        <p:blipFill>
          <a:blip r:embed="rId6" cstate="print"/>
          <a:srcRect/>
          <a:stretch>
            <a:fillRect/>
          </a:stretch>
        </p:blipFill>
        <p:spPr bwMode="auto">
          <a:xfrm>
            <a:off x="8135804" y="6238875"/>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BE0F34"/>
                </a:solidFill>
              </a:rPr>
              <a:t>CoE</a:t>
            </a:r>
            <a:r>
              <a:rPr lang="en-US" sz="1200" b="1" baseline="0" dirty="0" smtClean="0">
                <a:solidFill>
                  <a:srgbClr val="BE0F34"/>
                </a:solidFill>
              </a:rPr>
              <a:t> Faculty Retreat:</a:t>
            </a:r>
            <a:r>
              <a:rPr lang="en-US" sz="1200" b="1" dirty="0" smtClean="0">
                <a:solidFill>
                  <a:srgbClr val="BE0F34"/>
                </a:solidFill>
              </a:rPr>
              <a:t> </a:t>
            </a:r>
            <a:r>
              <a:rPr lang="en-US" sz="1200" b="1" dirty="0" smtClean="0">
                <a:solidFill>
                  <a:srgbClr val="BE0F34"/>
                </a:solidFill>
              </a:rPr>
              <a:t>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piconepress.com/publications/seminars/external/2010/coe_retreat/" TargetMode="External"/><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ites.google.com/a/temple.edu/coe/senior-design"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It_I9vuBAB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abet.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www.isip.piconepress.com/publications/courses/temple/engr_4296/" TargetMode="External"/><Relationship Id="rId5" Type="http://schemas.openxmlformats.org/officeDocument/2006/relationships/hyperlink" Target="http://www.isip.piconepress.com/publications/courses/temple/engr_4196/" TargetMode="External"/><Relationship Id="rId4" Type="http://schemas.openxmlformats.org/officeDocument/2006/relationships/hyperlink" Target="https://sites.google.com/a/temple.edu/coe/senior-desig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806120"/>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EMERGING DIRECTIONS IN SENIOR DESIGN:</a:t>
            </a:r>
            <a:br>
              <a:rPr lang="en-US" b="1" dirty="0" smtClean="0">
                <a:solidFill>
                  <a:schemeClr val="accent2"/>
                </a:solidFill>
              </a:rPr>
            </a:br>
            <a:r>
              <a:rPr lang="en-US" b="1" dirty="0" smtClean="0">
                <a:solidFill>
                  <a:schemeClr val="accent2"/>
                </a:solidFill>
              </a:rPr>
              <a:t>Towards a Multidisciplinary Experience</a:t>
            </a:r>
            <a:endParaRPr lang="en-US" b="1" dirty="0">
              <a:solidFill>
                <a:schemeClr val="accent2"/>
              </a:solidFill>
            </a:endParaRPr>
          </a:p>
        </p:txBody>
      </p:sp>
      <p:sp>
        <p:nvSpPr>
          <p:cNvPr id="8" name="Rectangle 7"/>
          <p:cNvSpPr/>
          <p:nvPr/>
        </p:nvSpPr>
        <p:spPr>
          <a:xfrm>
            <a:off x="436099" y="4988130"/>
            <a:ext cx="8417169" cy="1200329"/>
          </a:xfrm>
          <a:prstGeom prst="rect">
            <a:avLst/>
          </a:prstGeom>
        </p:spPr>
        <p:txBody>
          <a:bodyPr wrap="square">
            <a:spAutoFit/>
          </a:bodyPr>
          <a:lstStyle/>
          <a:p>
            <a:pPr algn="ctr"/>
            <a:r>
              <a:rPr lang="en-US" sz="1800" b="1" dirty="0" smtClean="0">
                <a:solidFill>
                  <a:schemeClr val="bg1"/>
                </a:solidFill>
              </a:rPr>
              <a:t>Richard Cohen, Frank Higgins, </a:t>
            </a:r>
            <a:r>
              <a:rPr lang="en-US" sz="1800" b="1" dirty="0" smtClean="0">
                <a:solidFill>
                  <a:schemeClr val="accent1"/>
                </a:solidFill>
              </a:rPr>
              <a:t>Joseph Picone </a:t>
            </a:r>
            <a:r>
              <a:rPr lang="en-US" sz="1800" b="1" dirty="0" smtClean="0">
                <a:solidFill>
                  <a:schemeClr val="bg1"/>
                </a:solidFill>
              </a:rPr>
              <a:t>and Sandip Shah</a:t>
            </a:r>
            <a:br>
              <a:rPr lang="en-US" sz="1800" b="1" dirty="0" smtClean="0">
                <a:solidFill>
                  <a:schemeClr val="bg1"/>
                </a:solidFill>
              </a:rPr>
            </a:br>
            <a:r>
              <a:rPr lang="en-US" sz="1800" b="1" dirty="0" smtClean="0">
                <a:solidFill>
                  <a:schemeClr val="bg1"/>
                </a:solidFill>
              </a:rPr>
              <a:t>Senior Design Steering Committee</a:t>
            </a:r>
            <a:endParaRPr lang="en-US" sz="1800" b="1" dirty="0" smtClean="0">
              <a:solidFill>
                <a:schemeClr val="bg1"/>
              </a:solidFill>
            </a:endParaRPr>
          </a:p>
          <a:p>
            <a:pPr algn="ctr"/>
            <a:r>
              <a:rPr lang="en-US" sz="1800" b="1" dirty="0" smtClean="0">
                <a:solidFill>
                  <a:schemeClr val="bg1"/>
                </a:solidFill>
              </a:rPr>
              <a:t>College of Engineering</a:t>
            </a:r>
            <a:endParaRPr lang="en-US" sz="1800" b="1" dirty="0" smtClean="0">
              <a:solidFill>
                <a:schemeClr val="bg1"/>
              </a:solidFill>
            </a:endParaRPr>
          </a:p>
          <a:p>
            <a:pPr algn="ctr"/>
            <a:r>
              <a:rPr lang="en-US" sz="1800" b="1" dirty="0" smtClean="0">
                <a:solidFill>
                  <a:schemeClr val="bg1"/>
                </a:solidFill>
              </a:rPr>
              <a:t>Temple University</a:t>
            </a:r>
            <a:endParaRPr lang="en-US" sz="1800" b="1" dirty="0">
              <a:solidFill>
                <a:schemeClr val="bg1"/>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1026" name="Picture 2"/>
          <p:cNvPicPr>
            <a:picLocks noChangeAspect="1" noChangeArrowheads="1"/>
          </p:cNvPicPr>
          <p:nvPr/>
        </p:nvPicPr>
        <p:blipFill>
          <a:blip r:embed="rId5" cstate="print"/>
          <a:srcRect/>
          <a:stretch>
            <a:fillRect/>
          </a:stretch>
        </p:blipFill>
        <p:spPr bwMode="auto">
          <a:xfrm>
            <a:off x="3746500" y="2154204"/>
            <a:ext cx="1828800" cy="2451167"/>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11" name="Picture 3" descr="F:\DSC_0118.JPG"/>
          <p:cNvPicPr>
            <a:picLocks noChangeAspect="1" noChangeArrowheads="1"/>
          </p:cNvPicPr>
          <p:nvPr/>
        </p:nvPicPr>
        <p:blipFill>
          <a:blip r:embed="rId6" cstate="print"/>
          <a:srcRect/>
          <a:stretch>
            <a:fillRect/>
          </a:stretch>
        </p:blipFill>
        <p:spPr bwMode="auto">
          <a:xfrm>
            <a:off x="980509" y="2465388"/>
            <a:ext cx="2750515" cy="1828800"/>
          </a:xfrm>
          <a:prstGeom prst="rect">
            <a:avLst/>
          </a:prstGeom>
          <a:ln w="12700">
            <a:solidFill>
              <a:schemeClr val="accent2"/>
            </a:solidFill>
          </a:ln>
          <a:effectLst>
            <a:outerShdw blurRad="292100" dist="139700" dir="2700000" algn="tl" rotWithShape="0">
              <a:schemeClr val="accent2">
                <a:alpha val="65000"/>
              </a:schemeClr>
            </a:outerShdw>
          </a:effectLst>
        </p:spPr>
      </p:pic>
      <p:pic>
        <p:nvPicPr>
          <p:cNvPr id="12" name="Picture 11"/>
          <p:cNvPicPr>
            <a:picLocks noChangeAspect="1" noChangeArrowheads="1"/>
          </p:cNvPicPr>
          <p:nvPr/>
        </p:nvPicPr>
        <p:blipFill>
          <a:blip r:embed="rId7" cstate="print"/>
          <a:srcRect/>
          <a:stretch>
            <a:fillRect/>
          </a:stretch>
        </p:blipFill>
        <p:spPr bwMode="auto">
          <a:xfrm>
            <a:off x="5575829" y="2465388"/>
            <a:ext cx="2433362" cy="1828800"/>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Additional Program Criteria: Mechanical Engineering</a:t>
            </a:r>
            <a:endParaRPr lang="en-US" b="1" dirty="0">
              <a:solidFill>
                <a:schemeClr val="accent2"/>
              </a:solidFill>
            </a:endParaRPr>
          </a:p>
        </p:txBody>
      </p:sp>
      <p:sp>
        <p:nvSpPr>
          <p:cNvPr id="12" name="Rectangle 11"/>
          <p:cNvSpPr/>
          <p:nvPr/>
        </p:nvSpPr>
        <p:spPr>
          <a:xfrm>
            <a:off x="238125" y="682171"/>
            <a:ext cx="8677275" cy="4725140"/>
          </a:xfrm>
          <a:prstGeom prst="rect">
            <a:avLst/>
          </a:prstGeom>
        </p:spPr>
        <p:txBody>
          <a:bodyPr wrap="square" lIns="0" tIns="0" rIns="0" bIns="0">
            <a:spAutoFit/>
          </a:bodyPr>
          <a:lstStyle/>
          <a:p>
            <a:pPr marL="342900" indent="-342900">
              <a:lnSpc>
                <a:spcPct val="125000"/>
              </a:lnSpc>
              <a:spcAft>
                <a:spcPts val="1200"/>
              </a:spcAft>
              <a:buFont typeface="+mj-lt"/>
              <a:buAutoNum type="arabicPeriod"/>
            </a:pPr>
            <a:r>
              <a:rPr lang="en-US" b="1" dirty="0" smtClean="0"/>
              <a:t>Curriculum</a:t>
            </a:r>
            <a:r>
              <a:rPr lang="en-US" b="1" dirty="0" smtClean="0"/>
              <a:t>: The program must demonstrate that graduates have the ability to: apply principles of engineering, basic science, and mathematics (including multivariate calculus and differential equations) to model, analyze, </a:t>
            </a:r>
            <a:r>
              <a:rPr lang="en-US" b="1" dirty="0" smtClean="0">
                <a:solidFill>
                  <a:schemeClr val="accent1"/>
                </a:solidFill>
              </a:rPr>
              <a:t>design</a:t>
            </a:r>
            <a:r>
              <a:rPr lang="en-US" b="1" dirty="0" smtClean="0"/>
              <a:t>, and realize </a:t>
            </a:r>
            <a:r>
              <a:rPr lang="en-US" b="1" dirty="0" smtClean="0">
                <a:solidFill>
                  <a:schemeClr val="accent1"/>
                </a:solidFill>
              </a:rPr>
              <a:t>physical systems, components or processes</a:t>
            </a:r>
            <a:r>
              <a:rPr lang="en-US" b="1" dirty="0" smtClean="0"/>
              <a:t>; and work professionally in both thermal and mechanical systems areas.</a:t>
            </a:r>
          </a:p>
          <a:p>
            <a:pPr marL="342900" indent="-342900">
              <a:lnSpc>
                <a:spcPct val="125000"/>
              </a:lnSpc>
              <a:spcAft>
                <a:spcPts val="1200"/>
              </a:spcAft>
              <a:buFont typeface="+mj-lt"/>
              <a:buAutoNum type="arabicPeriod"/>
            </a:pPr>
            <a:r>
              <a:rPr lang="en-US" b="1" dirty="0" smtClean="0"/>
              <a:t>Faculty</a:t>
            </a:r>
            <a:r>
              <a:rPr lang="en-US" b="1" dirty="0" smtClean="0"/>
              <a:t>: The program must demonstrate that faculty members responsible for the upper-level professional program are maintaining currency in their specialty area.</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Guiding Principles: The Essence of ABET</a:t>
            </a:r>
            <a:endParaRPr lang="en-US" b="1" dirty="0">
              <a:solidFill>
                <a:schemeClr val="accent2"/>
              </a:solidFill>
            </a:endParaRPr>
          </a:p>
        </p:txBody>
      </p:sp>
      <p:sp>
        <p:nvSpPr>
          <p:cNvPr id="12" name="Rectangle 11"/>
          <p:cNvSpPr/>
          <p:nvPr/>
        </p:nvSpPr>
        <p:spPr>
          <a:xfrm>
            <a:off x="238125" y="682171"/>
            <a:ext cx="8677275" cy="6971139"/>
          </a:xfrm>
          <a:prstGeom prst="rect">
            <a:avLst/>
          </a:prstGeom>
        </p:spPr>
        <p:txBody>
          <a:bodyPr wrap="square" lIns="0" tIns="0" rIns="0" bIns="0">
            <a:spAutoFit/>
          </a:bodyPr>
          <a:lstStyle/>
          <a:p>
            <a:pPr marL="231775" indent="-231775">
              <a:spcBef>
                <a:spcPts val="0"/>
              </a:spcBef>
              <a:spcAft>
                <a:spcPts val="1800"/>
              </a:spcAft>
              <a:buFont typeface="Arial" pitchFamily="34" charset="0"/>
              <a:buChar char="•"/>
            </a:pPr>
            <a:r>
              <a:rPr lang="en-US" b="1" dirty="0" smtClean="0"/>
              <a:t>“Students </a:t>
            </a:r>
            <a:r>
              <a:rPr lang="en-US" b="1" dirty="0" smtClean="0"/>
              <a:t>must be prepared for engineering practice through </a:t>
            </a:r>
            <a:r>
              <a:rPr lang="en-US" b="1" dirty="0" smtClean="0"/>
              <a:t>a curriculum </a:t>
            </a:r>
            <a:r>
              <a:rPr lang="en-US" b="1" dirty="0" smtClean="0"/>
              <a:t>culminating in </a:t>
            </a:r>
            <a:r>
              <a:rPr lang="en-US" b="1" dirty="0" smtClean="0">
                <a:solidFill>
                  <a:schemeClr val="accent1"/>
                </a:solidFill>
              </a:rPr>
              <a:t>a major design experience based on</a:t>
            </a:r>
            <a:r>
              <a:rPr lang="en-US" b="1" dirty="0" smtClean="0"/>
              <a:t> the knowledge and skills acquired in earlier course work and incorporating engineering standards and </a:t>
            </a:r>
            <a:r>
              <a:rPr lang="en-US" b="1" dirty="0" smtClean="0">
                <a:solidFill>
                  <a:schemeClr val="accent1"/>
                </a:solidFill>
              </a:rPr>
              <a:t>realistic constraints </a:t>
            </a:r>
            <a:r>
              <a:rPr lang="en-US" b="1" dirty="0" smtClean="0"/>
              <a:t>that include most of the following considerations: economic; environmental; sustainability; manufacturability; ethical; health and safety; social; and political</a:t>
            </a:r>
            <a:r>
              <a:rPr lang="en-US" b="1" dirty="0" smtClean="0"/>
              <a:t>.”</a:t>
            </a:r>
            <a:endParaRPr lang="en-US" b="1" dirty="0"/>
          </a:p>
          <a:p>
            <a:pPr marL="231775" indent="-231775">
              <a:spcBef>
                <a:spcPts val="0"/>
              </a:spcBef>
              <a:spcAft>
                <a:spcPts val="1800"/>
              </a:spcAft>
              <a:buFont typeface="Arial" pitchFamily="34" charset="0"/>
              <a:buChar char="•"/>
            </a:pPr>
            <a:r>
              <a:rPr lang="en-US" b="1" dirty="0" smtClean="0"/>
              <a:t>A senior design experience that is </a:t>
            </a:r>
            <a:r>
              <a:rPr lang="en-US" b="1" dirty="0" smtClean="0">
                <a:solidFill>
                  <a:schemeClr val="accent1"/>
                </a:solidFill>
              </a:rPr>
              <a:t>truly multidisciplinary </a:t>
            </a:r>
            <a:r>
              <a:rPr lang="en-US" b="1" dirty="0" smtClean="0"/>
              <a:t>is desirable.</a:t>
            </a:r>
          </a:p>
          <a:p>
            <a:pPr marL="231775" indent="-231775">
              <a:spcBef>
                <a:spcPts val="0"/>
              </a:spcBef>
              <a:spcAft>
                <a:spcPts val="1800"/>
              </a:spcAft>
              <a:buFont typeface="Arial" pitchFamily="34" charset="0"/>
              <a:buChar char="•"/>
            </a:pPr>
            <a:r>
              <a:rPr lang="en-US" b="1" dirty="0" smtClean="0"/>
              <a:t>The emphasis is placed on designing to realistic constraints, </a:t>
            </a:r>
            <a:r>
              <a:rPr lang="en-US" b="1" dirty="0" smtClean="0">
                <a:solidFill>
                  <a:schemeClr val="accent1"/>
                </a:solidFill>
              </a:rPr>
              <a:t>not invention</a:t>
            </a:r>
            <a:r>
              <a:rPr lang="en-US" b="1" dirty="0" smtClean="0"/>
              <a:t>, entrepreneurship or technical communications.</a:t>
            </a:r>
          </a:p>
          <a:p>
            <a:pPr marL="231775" indent="-231775">
              <a:spcBef>
                <a:spcPts val="0"/>
              </a:spcBef>
              <a:spcAft>
                <a:spcPts val="1800"/>
              </a:spcAft>
              <a:buFont typeface="Arial" pitchFamily="34" charset="0"/>
              <a:buChar char="•"/>
            </a:pPr>
            <a:r>
              <a:rPr lang="en-US" b="1" dirty="0" smtClean="0"/>
              <a:t>Students should feel some </a:t>
            </a:r>
            <a:r>
              <a:rPr lang="en-US" b="1" dirty="0" smtClean="0">
                <a:solidFill>
                  <a:schemeClr val="accent1"/>
                </a:solidFill>
              </a:rPr>
              <a:t>sense of accomplishment</a:t>
            </a:r>
            <a:r>
              <a:rPr lang="en-US" b="1" dirty="0" smtClean="0"/>
              <a:t>.</a:t>
            </a:r>
          </a:p>
          <a:p>
            <a:pPr marL="231775" indent="-231775">
              <a:spcBef>
                <a:spcPts val="0"/>
              </a:spcBef>
              <a:spcAft>
                <a:spcPts val="1800"/>
              </a:spcAft>
              <a:buFont typeface="Arial" pitchFamily="34" charset="0"/>
              <a:buChar char="•"/>
            </a:pPr>
            <a:endParaRPr lang="en-US" b="1" dirty="0" smtClean="0"/>
          </a:p>
          <a:p>
            <a:pPr marL="231775" indent="-231775">
              <a:spcBef>
                <a:spcPts val="0"/>
              </a:spcBef>
              <a:spcAft>
                <a:spcPts val="1800"/>
              </a:spcAft>
              <a:buFont typeface="Arial" pitchFamily="34" charset="0"/>
              <a:buChar char="•"/>
            </a:pPr>
            <a:endParaRPr lang="en-US" sz="1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604911"/>
            <a:ext cx="8686800" cy="5897489"/>
          </a:xfrm>
          <a:prstGeom prst="rect">
            <a:avLst/>
          </a:prstGeom>
          <a:noFill/>
          <a:ln w="9525">
            <a:noFill/>
            <a:miter lim="800000"/>
            <a:headEnd/>
            <a:tailEnd/>
          </a:ln>
          <a:effectLst/>
        </p:spPr>
        <p:txBody>
          <a:bodyPr lIns="0" tIns="0" rIns="0" bIns="0"/>
          <a:lstStyle/>
          <a:p>
            <a:pPr marL="165100" indent="-165100" algn="just">
              <a:spcAft>
                <a:spcPts val="1200"/>
              </a:spcAft>
              <a:buFont typeface="Arial" pitchFamily="34" charset="0"/>
              <a:buChar char="•"/>
            </a:pPr>
            <a:r>
              <a:rPr lang="en-US" sz="1800" b="1" dirty="0" smtClean="0">
                <a:solidFill>
                  <a:schemeClr val="accent2"/>
                </a:solidFill>
                <a:latin typeface="Arial" charset="0"/>
              </a:rPr>
              <a:t>Senior Design is not about:</a:t>
            </a:r>
          </a:p>
          <a:p>
            <a:pPr marL="347663" indent="-173038" algn="just">
              <a:spcAft>
                <a:spcPts val="1200"/>
              </a:spcAft>
              <a:buFont typeface="Wingdings" pitchFamily="2" charset="2"/>
              <a:buChar char="§"/>
            </a:pPr>
            <a:r>
              <a:rPr lang="en-US" sz="1800" b="1" dirty="0" smtClean="0">
                <a:solidFill>
                  <a:schemeClr val="bg1"/>
                </a:solidFill>
              </a:rPr>
              <a:t>c</a:t>
            </a:r>
            <a:r>
              <a:rPr lang="en-US" sz="1800" b="1" dirty="0" smtClean="0">
                <a:solidFill>
                  <a:schemeClr val="bg1"/>
                </a:solidFill>
                <a:latin typeface="Arial" charset="0"/>
              </a:rPr>
              <a:t>reating a unique project concept</a:t>
            </a:r>
          </a:p>
          <a:p>
            <a:pPr marL="347663" indent="-173038" algn="just">
              <a:spcAft>
                <a:spcPts val="1200"/>
              </a:spcAft>
              <a:buFont typeface="Wingdings" pitchFamily="2" charset="2"/>
              <a:buChar char="§"/>
            </a:pPr>
            <a:r>
              <a:rPr lang="en-US" sz="1800" b="1" dirty="0" smtClean="0">
                <a:solidFill>
                  <a:schemeClr val="bg1"/>
                </a:solidFill>
                <a:latin typeface="Arial" charset="0"/>
              </a:rPr>
              <a:t>inventing a new gadget</a:t>
            </a:r>
          </a:p>
          <a:p>
            <a:pPr marL="347663" indent="-173038" algn="just">
              <a:spcAft>
                <a:spcPts val="2400"/>
              </a:spcAft>
              <a:buFont typeface="Wingdings" pitchFamily="2" charset="2"/>
              <a:buChar char="§"/>
            </a:pPr>
            <a:r>
              <a:rPr lang="en-US" sz="1800" b="1" dirty="0" smtClean="0">
                <a:solidFill>
                  <a:schemeClr val="bg1"/>
                </a:solidFill>
              </a:rPr>
              <a:t>doing something that has never been done before</a:t>
            </a:r>
            <a:endParaRPr lang="en-US" sz="1800" b="1" dirty="0" smtClean="0">
              <a:solidFill>
                <a:schemeClr val="bg1"/>
              </a:solidFill>
              <a:latin typeface="Arial" charset="0"/>
            </a:endParaRPr>
          </a:p>
          <a:p>
            <a:pPr marL="165100" indent="-165100" algn="just">
              <a:spcAft>
                <a:spcPts val="1200"/>
              </a:spcAft>
              <a:buFont typeface="Arial" pitchFamily="34" charset="0"/>
              <a:buChar char="•"/>
            </a:pPr>
            <a:r>
              <a:rPr lang="en-US" sz="1800" b="1" dirty="0" smtClean="0">
                <a:solidFill>
                  <a:schemeClr val="accent2"/>
                </a:solidFill>
              </a:rPr>
              <a:t>Senior Design is about:</a:t>
            </a:r>
          </a:p>
          <a:p>
            <a:pPr marL="347663" indent="-173038" algn="just">
              <a:spcAft>
                <a:spcPts val="1200"/>
              </a:spcAft>
              <a:buFont typeface="Wingdings" pitchFamily="2" charset="2"/>
              <a:buChar char="§"/>
            </a:pPr>
            <a:r>
              <a:rPr lang="en-US" sz="1800" b="1" dirty="0" smtClean="0">
                <a:solidFill>
                  <a:schemeClr val="bg1"/>
                </a:solidFill>
              </a:rPr>
              <a:t>Translating customer needs into quantitative design constraints</a:t>
            </a:r>
          </a:p>
          <a:p>
            <a:pPr marL="347663" indent="-173038" algn="just">
              <a:spcAft>
                <a:spcPts val="1200"/>
              </a:spcAft>
              <a:buFont typeface="Wingdings" pitchFamily="2" charset="2"/>
              <a:buChar char="§"/>
            </a:pPr>
            <a:r>
              <a:rPr lang="en-US" sz="1800" b="1" dirty="0" smtClean="0">
                <a:solidFill>
                  <a:schemeClr val="bg1"/>
                </a:solidFill>
              </a:rPr>
              <a:t>Optimizing a design to meet these constraints</a:t>
            </a:r>
          </a:p>
          <a:p>
            <a:pPr marL="347663" indent="-173038" algn="just">
              <a:spcAft>
                <a:spcPts val="1200"/>
              </a:spcAft>
              <a:buFont typeface="Wingdings" pitchFamily="2" charset="2"/>
              <a:buChar char="§"/>
            </a:pPr>
            <a:r>
              <a:rPr lang="en-US" sz="1800" b="1" dirty="0" smtClean="0">
                <a:solidFill>
                  <a:schemeClr val="bg1"/>
                </a:solidFill>
              </a:rPr>
              <a:t>Verifying that your design meets these constraints</a:t>
            </a:r>
          </a:p>
          <a:p>
            <a:pPr marL="347663" indent="-173038" algn="just">
              <a:spcAft>
                <a:spcPts val="1800"/>
              </a:spcAft>
              <a:buFont typeface="Wingdings" pitchFamily="2" charset="2"/>
              <a:buChar char="§"/>
            </a:pPr>
            <a:r>
              <a:rPr lang="en-US" sz="1800" b="1" dirty="0" smtClean="0">
                <a:solidFill>
                  <a:schemeClr val="bg1"/>
                </a:solidFill>
              </a:rPr>
              <a:t>Fabricating a prototype to demonstrate proof of concept.</a:t>
            </a:r>
          </a:p>
          <a:p>
            <a:pPr marL="165100" indent="-165100" algn="just">
              <a:spcAft>
                <a:spcPts val="1200"/>
              </a:spcAft>
              <a:buFont typeface="Arial" pitchFamily="34" charset="0"/>
              <a:buChar char="•"/>
            </a:pPr>
            <a:r>
              <a:rPr lang="en-US" sz="1800" b="1" dirty="0" smtClean="0">
                <a:solidFill>
                  <a:schemeClr val="accent2"/>
                </a:solidFill>
              </a:rPr>
              <a:t>Key elements </a:t>
            </a:r>
            <a:r>
              <a:rPr lang="en-US" sz="1800" b="1" dirty="0" smtClean="0">
                <a:solidFill>
                  <a:schemeClr val="accent2"/>
                </a:solidFill>
              </a:rPr>
              <a:t>include</a:t>
            </a:r>
            <a:r>
              <a:rPr lang="en-US" sz="1800" b="1" dirty="0" smtClean="0">
                <a:solidFill>
                  <a:schemeClr val="accent2"/>
                </a:solidFill>
              </a:rPr>
              <a:t>:</a:t>
            </a:r>
          </a:p>
          <a:p>
            <a:pPr marL="347663" indent="-173038" algn="just">
              <a:spcAft>
                <a:spcPts val="1200"/>
              </a:spcAft>
              <a:buFont typeface="Wingdings" pitchFamily="2" charset="2"/>
              <a:buChar char="§"/>
            </a:pPr>
            <a:r>
              <a:rPr lang="en-US" sz="1800" b="1" dirty="0" smtClean="0">
                <a:solidFill>
                  <a:schemeClr val="bg1"/>
                </a:solidFill>
              </a:rPr>
              <a:t>Learning how to communicate your ideas to management and the customer</a:t>
            </a:r>
          </a:p>
          <a:p>
            <a:pPr marL="347663" indent="-173038" algn="just">
              <a:spcAft>
                <a:spcPts val="1200"/>
              </a:spcAft>
              <a:buFont typeface="Wingdings" pitchFamily="2" charset="2"/>
              <a:buChar char="§"/>
            </a:pPr>
            <a:r>
              <a:rPr lang="en-US" sz="1800" b="1" dirty="0" smtClean="0">
                <a:solidFill>
                  <a:schemeClr val="bg1"/>
                </a:solidFill>
              </a:rPr>
              <a:t>Appreciating the multidisciplinary aspects of engineering design</a:t>
            </a:r>
          </a:p>
          <a:p>
            <a:pPr marL="347663" indent="-173038" algn="just">
              <a:spcAft>
                <a:spcPts val="1200"/>
              </a:spcAft>
              <a:buFont typeface="Wingdings" pitchFamily="2" charset="2"/>
              <a:buChar char="§"/>
            </a:pPr>
            <a:r>
              <a:rPr lang="en-US" sz="1800" b="1" dirty="0" smtClean="0">
                <a:solidFill>
                  <a:schemeClr val="bg1"/>
                </a:solidFill>
              </a:rPr>
              <a:t>Understanding how practical constraints such as cost and sustainability influence the design process at every step.</a:t>
            </a: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Essence of Senior Design</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54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5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Guiding Principles: The Design Cycle</a:t>
            </a:r>
            <a:endParaRPr lang="en-US" b="1" dirty="0">
              <a:solidFill>
                <a:schemeClr val="accent2"/>
              </a:solidFill>
            </a:endParaRPr>
          </a:p>
        </p:txBody>
      </p:sp>
      <p:grpSp>
        <p:nvGrpSpPr>
          <p:cNvPr id="14" name="Group 1029"/>
          <p:cNvGrpSpPr>
            <a:grpSpLocks/>
          </p:cNvGrpSpPr>
          <p:nvPr/>
        </p:nvGrpSpPr>
        <p:grpSpPr bwMode="auto">
          <a:xfrm>
            <a:off x="3143250" y="1311744"/>
            <a:ext cx="2890838" cy="2971800"/>
            <a:chOff x="3744" y="1200"/>
            <a:chExt cx="813" cy="1086"/>
          </a:xfrm>
          <a:solidFill>
            <a:schemeClr val="accent1"/>
          </a:solidFill>
        </p:grpSpPr>
        <p:sp>
          <p:nvSpPr>
            <p:cNvPr id="15" name="AutoShape 1030"/>
            <p:cNvSpPr>
              <a:spLocks noChangeArrowheads="1"/>
            </p:cNvSpPr>
            <p:nvPr/>
          </p:nvSpPr>
          <p:spPr bwMode="auto">
            <a:xfrm>
              <a:off x="3792" y="1200"/>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solidFill>
                  <a:schemeClr val="accent1"/>
                </a:solidFill>
              </a:endParaRPr>
            </a:p>
          </p:txBody>
        </p:sp>
        <p:sp>
          <p:nvSpPr>
            <p:cNvPr id="16" name="AutoShape 1031"/>
            <p:cNvSpPr>
              <a:spLocks noChangeArrowheads="1"/>
            </p:cNvSpPr>
            <p:nvPr/>
          </p:nvSpPr>
          <p:spPr bwMode="auto">
            <a:xfrm rot="-10800000">
              <a:off x="3744" y="1824"/>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solidFill>
                  <a:schemeClr val="accent1"/>
                </a:solidFill>
              </a:endParaRPr>
            </a:p>
          </p:txBody>
        </p:sp>
      </p:grpSp>
      <p:sp>
        <p:nvSpPr>
          <p:cNvPr id="17" name="Text Box 1032"/>
          <p:cNvSpPr txBox="1">
            <a:spLocks noChangeArrowheads="1"/>
          </p:cNvSpPr>
          <p:nvPr/>
        </p:nvSpPr>
        <p:spPr bwMode="auto">
          <a:xfrm>
            <a:off x="3759200" y="665052"/>
            <a:ext cx="1658938" cy="415498"/>
          </a:xfrm>
          <a:prstGeom prst="rect">
            <a:avLst/>
          </a:prstGeom>
          <a:noFill/>
          <a:ln w="9525">
            <a:noFill/>
            <a:miter lim="800000"/>
            <a:headEnd/>
            <a:tailEnd/>
          </a:ln>
          <a:effectLst/>
        </p:spPr>
        <p:txBody>
          <a:bodyPr lIns="0" tIns="0" rIns="0" anchor="ctr" anchorCtr="1">
            <a:spAutoFit/>
          </a:bodyPr>
          <a:lstStyle/>
          <a:p>
            <a:pPr algn="ctr">
              <a:spcBef>
                <a:spcPct val="50000"/>
              </a:spcBef>
              <a:spcAft>
                <a:spcPct val="0"/>
              </a:spcAft>
            </a:pPr>
            <a:r>
              <a:rPr lang="en-US" sz="2400" b="1">
                <a:solidFill>
                  <a:schemeClr val="bg1"/>
                </a:solidFill>
              </a:rPr>
              <a:t>Problem</a:t>
            </a:r>
          </a:p>
        </p:txBody>
      </p:sp>
      <p:sp>
        <p:nvSpPr>
          <p:cNvPr id="18" name="Text Box 1033"/>
          <p:cNvSpPr txBox="1">
            <a:spLocks noChangeArrowheads="1"/>
          </p:cNvSpPr>
          <p:nvPr/>
        </p:nvSpPr>
        <p:spPr bwMode="auto">
          <a:xfrm>
            <a:off x="5508625" y="1118069"/>
            <a:ext cx="2822575"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 Constraints</a:t>
            </a:r>
          </a:p>
        </p:txBody>
      </p:sp>
      <p:sp>
        <p:nvSpPr>
          <p:cNvPr id="19" name="Text Box 1034"/>
          <p:cNvSpPr txBox="1">
            <a:spLocks noChangeArrowheads="1"/>
          </p:cNvSpPr>
          <p:nvPr/>
        </p:nvSpPr>
        <p:spPr bwMode="auto">
          <a:xfrm>
            <a:off x="6059488" y="3151657"/>
            <a:ext cx="2882900" cy="457200"/>
          </a:xfrm>
          <a:prstGeom prst="rect">
            <a:avLst/>
          </a:prstGeom>
          <a:noFill/>
          <a:ln w="9525">
            <a:noFill/>
            <a:miter lim="800000"/>
            <a:headEnd/>
            <a:tailEnd/>
          </a:ln>
          <a:effectLst/>
        </p:spPr>
        <p:txBody>
          <a:bodyPr>
            <a:spAutoFit/>
          </a:bodyPr>
          <a:lstStyle/>
          <a:p>
            <a:pPr algn="ctr">
              <a:spcBef>
                <a:spcPct val="50000"/>
              </a:spcBef>
              <a:spcAft>
                <a:spcPct val="0"/>
              </a:spcAft>
            </a:pPr>
            <a:r>
              <a:rPr lang="en-US" sz="2400" b="1">
                <a:solidFill>
                  <a:schemeClr val="bg1"/>
                </a:solidFill>
              </a:rPr>
              <a:t>Test Specification</a:t>
            </a:r>
          </a:p>
        </p:txBody>
      </p:sp>
      <p:sp>
        <p:nvSpPr>
          <p:cNvPr id="20" name="Text Box 1035"/>
          <p:cNvSpPr txBox="1">
            <a:spLocks noChangeArrowheads="1"/>
          </p:cNvSpPr>
          <p:nvPr/>
        </p:nvSpPr>
        <p:spPr bwMode="auto">
          <a:xfrm>
            <a:off x="6211888" y="2153119"/>
            <a:ext cx="13779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a:t>
            </a:r>
          </a:p>
        </p:txBody>
      </p:sp>
      <p:sp>
        <p:nvSpPr>
          <p:cNvPr id="21" name="Text Box 1036"/>
          <p:cNvSpPr txBox="1">
            <a:spLocks noChangeArrowheads="1"/>
          </p:cNvSpPr>
          <p:nvPr/>
        </p:nvSpPr>
        <p:spPr bwMode="auto">
          <a:xfrm>
            <a:off x="5822950" y="3977157"/>
            <a:ext cx="19875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Simulation</a:t>
            </a:r>
          </a:p>
        </p:txBody>
      </p:sp>
      <p:sp>
        <p:nvSpPr>
          <p:cNvPr id="22" name="Text Box 1037"/>
          <p:cNvSpPr txBox="1">
            <a:spLocks noChangeArrowheads="1"/>
          </p:cNvSpPr>
          <p:nvPr/>
        </p:nvSpPr>
        <p:spPr bwMode="auto">
          <a:xfrm>
            <a:off x="3217863" y="4470869"/>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23" name="Text Box 1038"/>
          <p:cNvSpPr txBox="1">
            <a:spLocks noChangeArrowheads="1"/>
          </p:cNvSpPr>
          <p:nvPr/>
        </p:nvSpPr>
        <p:spPr bwMode="auto">
          <a:xfrm>
            <a:off x="877888" y="3889844"/>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Prototyping</a:t>
            </a:r>
          </a:p>
        </p:txBody>
      </p:sp>
      <p:sp>
        <p:nvSpPr>
          <p:cNvPr id="24" name="Text Box 1039"/>
          <p:cNvSpPr txBox="1">
            <a:spLocks noChangeArrowheads="1"/>
          </p:cNvSpPr>
          <p:nvPr/>
        </p:nvSpPr>
        <p:spPr bwMode="auto">
          <a:xfrm>
            <a:off x="420688" y="3178644"/>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25" name="Text Box 1040"/>
          <p:cNvSpPr txBox="1">
            <a:spLocks noChangeArrowheads="1"/>
          </p:cNvSpPr>
          <p:nvPr/>
        </p:nvSpPr>
        <p:spPr bwMode="auto">
          <a:xfrm>
            <a:off x="612775" y="1853082"/>
            <a:ext cx="2743200" cy="784830"/>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Hardware Implementation</a:t>
            </a:r>
          </a:p>
        </p:txBody>
      </p:sp>
      <p:sp>
        <p:nvSpPr>
          <p:cNvPr id="26" name="Text Box 1041"/>
          <p:cNvSpPr txBox="1">
            <a:spLocks noChangeArrowheads="1"/>
          </p:cNvSpPr>
          <p:nvPr/>
        </p:nvSpPr>
        <p:spPr bwMode="auto">
          <a:xfrm>
            <a:off x="1204913" y="994244"/>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27" name="Rectangle 26"/>
          <p:cNvSpPr/>
          <p:nvPr/>
        </p:nvSpPr>
        <p:spPr>
          <a:xfrm>
            <a:off x="238125" y="5167094"/>
            <a:ext cx="8677275" cy="923330"/>
          </a:xfrm>
          <a:prstGeom prst="rect">
            <a:avLst/>
          </a:prstGeom>
        </p:spPr>
        <p:txBody>
          <a:bodyPr wrap="square" lIns="0" tIns="0" rIns="0" bIns="0">
            <a:spAutoFit/>
          </a:bodyPr>
          <a:lstStyle/>
          <a:p>
            <a:pPr marL="231775" indent="-231775">
              <a:lnSpc>
                <a:spcPct val="125000"/>
              </a:lnSpc>
              <a:spcAft>
                <a:spcPts val="1200"/>
              </a:spcAft>
              <a:buFont typeface="Arial" pitchFamily="34" charset="0"/>
              <a:buChar char="•"/>
            </a:pPr>
            <a:r>
              <a:rPr lang="en-US" sz="2000" b="1" dirty="0" smtClean="0"/>
              <a:t>There is really only one important question in Senior Design:</a:t>
            </a:r>
          </a:p>
          <a:p>
            <a:pPr marL="342900" indent="-342900" algn="ctr">
              <a:lnSpc>
                <a:spcPct val="125000"/>
              </a:lnSpc>
              <a:spcAft>
                <a:spcPts val="1200"/>
              </a:spcAft>
            </a:pPr>
            <a:r>
              <a:rPr lang="en-US" sz="2000" b="1" dirty="0" smtClean="0"/>
              <a:t>What do you claim for the design content in your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dissolve">
                                      <p:cBhvr>
                                        <p:cTn id="11"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ECurriculum2008_000.jpg"/>
          <p:cNvPicPr>
            <a:picLocks noChangeAspect="1"/>
          </p:cNvPicPr>
          <p:nvPr/>
        </p:nvPicPr>
        <p:blipFill>
          <a:blip r:embed="rId2" cstate="print"/>
          <a:srcRect l="6178" t="5079" r="6178" b="53118"/>
          <a:stretch>
            <a:fillRect/>
          </a:stretch>
        </p:blipFill>
        <p:spPr>
          <a:xfrm>
            <a:off x="169571" y="606879"/>
            <a:ext cx="8745829" cy="5398279"/>
          </a:xfrm>
          <a:prstGeom prst="rect">
            <a:avLst/>
          </a:prstGeom>
        </p:spPr>
      </p:pic>
      <p:sp>
        <p:nvSpPr>
          <p:cNvPr id="7" name="Rectangle 6"/>
          <p:cNvSpPr/>
          <p:nvPr/>
        </p:nvSpPr>
        <p:spPr>
          <a:xfrm>
            <a:off x="502920" y="2306638"/>
            <a:ext cx="3962400" cy="238442"/>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Senior Design Journey</a:t>
            </a:r>
            <a:endParaRPr lang="en-US" b="1" dirty="0">
              <a:solidFill>
                <a:schemeClr val="accent2"/>
              </a:solidFill>
            </a:endParaRPr>
          </a:p>
        </p:txBody>
      </p:sp>
      <p:pic>
        <p:nvPicPr>
          <p:cNvPr id="8" name="Picture 7" descr="ECECurriculum2008_000.jpg"/>
          <p:cNvPicPr>
            <a:picLocks noChangeAspect="1"/>
          </p:cNvPicPr>
          <p:nvPr/>
        </p:nvPicPr>
        <p:blipFill>
          <a:blip r:embed="rId2" cstate="print"/>
          <a:srcRect l="7274" t="46984" r="7000" b="7686"/>
          <a:stretch>
            <a:fillRect/>
          </a:stretch>
        </p:blipFill>
        <p:spPr>
          <a:xfrm>
            <a:off x="628877" y="679450"/>
            <a:ext cx="8064046" cy="5518150"/>
          </a:xfrm>
          <a:prstGeom prst="rect">
            <a:avLst/>
          </a:prstGeom>
        </p:spPr>
      </p:pic>
      <p:sp>
        <p:nvSpPr>
          <p:cNvPr id="9" name="Rectangle 8"/>
          <p:cNvSpPr/>
          <p:nvPr/>
        </p:nvSpPr>
        <p:spPr>
          <a:xfrm>
            <a:off x="858154" y="2306638"/>
            <a:ext cx="3699330" cy="436562"/>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19650" y="2306638"/>
            <a:ext cx="3627663" cy="349476"/>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1891" y="3837895"/>
            <a:ext cx="7620909" cy="327705"/>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22" presetClass="entr" presetSubtype="1"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Senior Design I and II Lecture Schedule</a:t>
            </a:r>
            <a:endParaRPr lang="en-US" b="1" dirty="0">
              <a:solidFill>
                <a:schemeClr val="accent2"/>
              </a:solidFill>
            </a:endParaRPr>
          </a:p>
        </p:txBody>
      </p:sp>
      <p:graphicFrame>
        <p:nvGraphicFramePr>
          <p:cNvPr id="5" name="Table 4"/>
          <p:cNvGraphicFramePr>
            <a:graphicFrameLocks noGrp="1"/>
          </p:cNvGraphicFramePr>
          <p:nvPr/>
        </p:nvGraphicFramePr>
        <p:xfrm>
          <a:off x="220663" y="679448"/>
          <a:ext cx="4264251" cy="5837460"/>
        </p:xfrm>
        <a:graphic>
          <a:graphicData uri="http://schemas.openxmlformats.org/drawingml/2006/table">
            <a:tbl>
              <a:tblPr firstRow="1" bandRow="1">
                <a:tableStyleId>{5C22544A-7EE6-4342-B048-85BDC9FD1C3A}</a:tableStyleId>
              </a:tblPr>
              <a:tblGrid>
                <a:gridCol w="359908"/>
                <a:gridCol w="595086"/>
                <a:gridCol w="3309257"/>
              </a:tblGrid>
              <a:tr h="343380">
                <a:tc>
                  <a:txBody>
                    <a:bodyPr/>
                    <a:lstStyle/>
                    <a:p>
                      <a:pPr algn="r"/>
                      <a:r>
                        <a:rPr lang="en-US" sz="1400" b="1" u="none" dirty="0"/>
                        <a:t>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01/19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Organization and Introductions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01/26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The Design Cycle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02/02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Abstract </a:t>
                      </a:r>
                      <a:r>
                        <a:rPr lang="en-US" sz="1400" b="1" u="none" dirty="0" smtClean="0"/>
                        <a:t>Rev. / </a:t>
                      </a:r>
                      <a:r>
                        <a:rPr lang="en-US" sz="1400" b="1" u="none" dirty="0"/>
                        <a:t>Title / </a:t>
                      </a:r>
                      <a:r>
                        <a:rPr lang="en-US" sz="1400" b="1" u="none" dirty="0" smtClean="0"/>
                        <a:t>Problem State.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02/09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Design Constraints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02/16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The Design Document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02/23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Design Constraints </a:t>
                      </a:r>
                      <a:r>
                        <a:rPr lang="en-US" sz="1400" b="1" u="none" dirty="0" smtClean="0"/>
                        <a:t>Rev. / Exec Sum.</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7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03/02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Technical </a:t>
                      </a:r>
                      <a:r>
                        <a:rPr lang="en-US" sz="1400" b="1" u="none" dirty="0" smtClean="0"/>
                        <a:t>Presentations (SD I)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8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a:t>03/09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a:t>  Spring Break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r>
              <a:tr h="343380">
                <a:tc>
                  <a:txBody>
                    <a:bodyPr/>
                    <a:lstStyle/>
                    <a:p>
                      <a:pPr algn="r"/>
                      <a:r>
                        <a:rPr lang="en-US" sz="1400" b="1" u="none" dirty="0"/>
                        <a:t>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a:t>03/16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a:t>  Preliminary Design Review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380">
                <a:tc>
                  <a:txBody>
                    <a:bodyPr/>
                    <a:lstStyle/>
                    <a:p>
                      <a:pPr algn="r"/>
                      <a:r>
                        <a:rPr lang="en-US" sz="1400" b="1" u="none" dirty="0"/>
                        <a:t>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03/23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Design Review Post-Mortem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03/30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Cost and Schedule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a:t>04/06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Simulation and Testing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a:t>04/15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a:t>  Design Reviews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380">
                <a:tc>
                  <a:txBody>
                    <a:bodyPr/>
                    <a:lstStyle/>
                    <a:p>
                      <a:pPr algn="r"/>
                      <a:r>
                        <a:rPr lang="en-US" sz="1400" b="1" u="none" dirty="0"/>
                        <a:t>14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a:t>04/20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Design Review Post-Mortem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04/27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Guest Speaker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a:t>05/04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a:t>  Study Day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r>
              <a:tr h="343380">
                <a:tc>
                  <a:txBody>
                    <a:bodyPr/>
                    <a:lstStyle/>
                    <a:p>
                      <a:pPr algn="r"/>
                      <a:r>
                        <a:rPr lang="en-US" sz="1400" b="1" u="none" dirty="0"/>
                        <a:t>17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05/06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Final Deliverable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nvGraphicFramePr>
        <p:xfrm>
          <a:off x="4651149" y="679450"/>
          <a:ext cx="4264251" cy="5494080"/>
        </p:xfrm>
        <a:graphic>
          <a:graphicData uri="http://schemas.openxmlformats.org/drawingml/2006/table">
            <a:tbl>
              <a:tblPr firstRow="1" bandRow="1">
                <a:tableStyleId>{5C22544A-7EE6-4342-B048-85BDC9FD1C3A}</a:tableStyleId>
              </a:tblPr>
              <a:tblGrid>
                <a:gridCol w="359908"/>
                <a:gridCol w="595086"/>
                <a:gridCol w="3309257"/>
              </a:tblGrid>
              <a:tr h="343380">
                <a:tc>
                  <a:txBody>
                    <a:bodyPr/>
                    <a:lstStyle/>
                    <a:p>
                      <a:pPr algn="r"/>
                      <a:r>
                        <a:rPr lang="en-US" sz="1400" b="1" u="none" dirty="0"/>
                        <a:t>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09/02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Organization and </a:t>
                      </a:r>
                      <a:r>
                        <a:rPr lang="en-US" sz="1400" b="1" u="none" dirty="0" smtClean="0"/>
                        <a:t>Expectations</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09/09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a:t>
                      </a:r>
                      <a:r>
                        <a:rPr lang="en-US" sz="1400" b="1" u="none" dirty="0" smtClean="0"/>
                        <a:t> Test Engineering (SD II)</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09/16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a:t>
                      </a:r>
                      <a:r>
                        <a:rPr lang="en-US" sz="1400" b="1" u="none" dirty="0" smtClean="0"/>
                        <a:t> Technical</a:t>
                      </a:r>
                      <a:r>
                        <a:rPr lang="en-US" sz="1400" b="1" u="none" baseline="0" dirty="0" smtClean="0"/>
                        <a:t> Presentations (SD II)</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09/23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a:t>
                      </a:r>
                      <a:r>
                        <a:rPr lang="en-US" sz="1400" b="1" u="none" dirty="0" smtClean="0"/>
                        <a:t> Scheduling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smtClean="0"/>
                        <a:t>09/30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  Guest Lecture</a:t>
                      </a:r>
                      <a:r>
                        <a:rPr lang="en-US" sz="1400" b="1" u="none" baseline="0" dirty="0" smtClean="0"/>
                        <a:t> – Design Engineering</a:t>
                      </a:r>
                      <a:endParaRPr lang="en-US" sz="1400" b="1" u="none" dirty="0" smtClean="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smtClean="0"/>
                        <a:t>10/07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a:t> </a:t>
                      </a:r>
                      <a:r>
                        <a:rPr lang="en-US" sz="1400" b="1" u="none" dirty="0" smtClean="0"/>
                        <a:t> Technical Presentations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380">
                <a:tc>
                  <a:txBody>
                    <a:bodyPr/>
                    <a:lstStyle/>
                    <a:p>
                      <a:pPr algn="r"/>
                      <a:r>
                        <a:rPr lang="en-US" sz="1400" b="1" u="none" dirty="0"/>
                        <a:t>7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10/14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  Design Review Post-Mortem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8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10/21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  Designing</a:t>
                      </a:r>
                      <a:r>
                        <a:rPr lang="en-US" sz="1400" b="1" u="none" baseline="0" dirty="0" smtClean="0"/>
                        <a:t> for Sustainability</a:t>
                      </a:r>
                      <a:r>
                        <a:rPr lang="en-US" sz="1400" b="1" u="none" dirty="0"/>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10/28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a:t>
                      </a:r>
                      <a:r>
                        <a:rPr lang="en-US" sz="1400" b="1" u="none" dirty="0" smtClean="0"/>
                        <a:t>Accelerated</a:t>
                      </a:r>
                      <a:r>
                        <a:rPr lang="en-US" sz="1400" b="1" u="none" baseline="0" dirty="0" smtClean="0"/>
                        <a:t> </a:t>
                      </a:r>
                      <a:r>
                        <a:rPr lang="en-US" sz="1400" b="1" u="none" dirty="0" smtClean="0"/>
                        <a:t>Life</a:t>
                      </a:r>
                      <a:r>
                        <a:rPr lang="en-US" sz="1400" b="1" u="none" baseline="0" dirty="0" smtClean="0"/>
                        <a:t> Testing</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11/04</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  Business Plans</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11/11</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  Guest Lecture - Entrepreneurship</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a:t>12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smtClean="0"/>
                        <a:t>11/18</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b="1" u="none" dirty="0"/>
                        <a:t>  </a:t>
                      </a:r>
                      <a:r>
                        <a:rPr lang="en-US" sz="1400" b="1" u="none" dirty="0" smtClean="0"/>
                        <a:t>Design Reviews</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3380">
                <a:tc>
                  <a:txBody>
                    <a:bodyPr/>
                    <a:lstStyle/>
                    <a:p>
                      <a:pPr algn="r"/>
                      <a:r>
                        <a:rPr lang="en-US" sz="1400" b="1" u="none" dirty="0"/>
                        <a:t>13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smtClean="0"/>
                        <a:t>11/25</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smtClean="0"/>
                        <a:t>  Thanksgiving</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r>
              <a:tr h="343380">
                <a:tc>
                  <a:txBody>
                    <a:bodyPr/>
                    <a:lstStyle/>
                    <a:p>
                      <a:pPr algn="r"/>
                      <a:r>
                        <a:rPr lang="en-US" sz="1400" b="1" u="none" dirty="0"/>
                        <a:t>14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12/02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Design Review Post-Mortem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380">
                <a:tc>
                  <a:txBody>
                    <a:bodyPr/>
                    <a:lstStyle/>
                    <a:p>
                      <a:pPr algn="r"/>
                      <a:r>
                        <a:rPr lang="en-US" sz="1400" b="1" u="none" dirty="0" smtClean="0"/>
                        <a:t>15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smtClean="0"/>
                        <a:t>12/09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c>
                  <a:txBody>
                    <a:bodyPr/>
                    <a:lstStyle/>
                    <a:p>
                      <a:r>
                        <a:rPr lang="en-US" sz="1400" b="1" u="none" dirty="0"/>
                        <a:t>  Study Day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2"/>
                    </a:solidFill>
                  </a:tcPr>
                </a:tc>
              </a:tr>
              <a:tr h="343380">
                <a:tc>
                  <a:txBody>
                    <a:bodyPr/>
                    <a:lstStyle/>
                    <a:p>
                      <a:pPr algn="r"/>
                      <a:r>
                        <a:rPr lang="en-US" sz="1400" b="1" u="none" dirty="0" smtClean="0"/>
                        <a:t>16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smtClean="0"/>
                        <a:t>12/16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u="none" dirty="0"/>
                        <a:t>  Final Deliverable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Senior Design I and II Deliverables</a:t>
            </a:r>
            <a:endParaRPr lang="en-US" b="1" dirty="0">
              <a:solidFill>
                <a:schemeClr val="accent2"/>
              </a:solidFill>
            </a:endParaRPr>
          </a:p>
        </p:txBody>
      </p:sp>
      <p:graphicFrame>
        <p:nvGraphicFramePr>
          <p:cNvPr id="8" name="Table 7"/>
          <p:cNvGraphicFramePr>
            <a:graphicFrameLocks noGrp="1"/>
          </p:cNvGraphicFramePr>
          <p:nvPr/>
        </p:nvGraphicFramePr>
        <p:xfrm>
          <a:off x="220663" y="679448"/>
          <a:ext cx="4264251" cy="5506440"/>
        </p:xfrm>
        <a:graphic>
          <a:graphicData uri="http://schemas.openxmlformats.org/drawingml/2006/table">
            <a:tbl>
              <a:tblPr firstRow="1" bandRow="1">
                <a:tableStyleId>{5C22544A-7EE6-4342-B048-85BDC9FD1C3A}</a:tableStyleId>
              </a:tblPr>
              <a:tblGrid>
                <a:gridCol w="505051"/>
                <a:gridCol w="638629"/>
                <a:gridCol w="3120571"/>
              </a:tblGrid>
              <a:tr h="343380">
                <a:tc>
                  <a:txBody>
                    <a:bodyPr/>
                    <a:lstStyle/>
                    <a:p>
                      <a:pPr algn="r"/>
                      <a:r>
                        <a:rPr lang="en-US" sz="1400" b="1" dirty="0"/>
                        <a:t>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01/25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Product </a:t>
                      </a:r>
                      <a:r>
                        <a:rPr lang="en-US" sz="1400" b="1" dirty="0" smtClean="0"/>
                        <a:t>Specification</a:t>
                      </a:r>
                      <a:br>
                        <a:rPr lang="en-US" sz="1400" b="1" dirty="0" smtClean="0"/>
                      </a:br>
                      <a:r>
                        <a:rPr lang="en-US" sz="1400" b="1" dirty="0" smtClean="0"/>
                        <a:t>  Web </a:t>
                      </a:r>
                      <a:r>
                        <a:rPr lang="en-US" sz="1400" b="1" dirty="0"/>
                        <a:t>Site Entry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02/01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Project Abstract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02/08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Revised Abstract / Project </a:t>
                      </a:r>
                      <a:r>
                        <a:rPr lang="en-US" sz="1400" b="1" dirty="0" smtClean="0"/>
                        <a:t>Title</a:t>
                      </a:r>
                      <a:br>
                        <a:rPr lang="en-US" sz="1400" b="1" dirty="0" smtClean="0"/>
                      </a:br>
                      <a:r>
                        <a:rPr lang="en-US" sz="1400" b="1" dirty="0" smtClean="0"/>
                        <a:t>  Problem </a:t>
                      </a:r>
                      <a:r>
                        <a:rPr lang="en-US" sz="1400" b="1" dirty="0"/>
                        <a:t>Statement (1st Draft)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02/15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a:t>
                      </a:r>
                      <a:r>
                        <a:rPr lang="en-US" sz="1400" b="1" dirty="0" smtClean="0"/>
                        <a:t>Report Cover </a:t>
                      </a:r>
                      <a:r>
                        <a:rPr lang="en-US" sz="1400" b="1" dirty="0"/>
                        <a:t>Page / Web </a:t>
                      </a:r>
                      <a:r>
                        <a:rPr lang="en-US" sz="1400" b="1" dirty="0" smtClean="0"/>
                        <a:t>Site</a:t>
                      </a:r>
                      <a:br>
                        <a:rPr lang="en-US" sz="1400" b="1" dirty="0" smtClean="0"/>
                      </a:br>
                      <a:r>
                        <a:rPr lang="en-US" sz="1400" b="1" dirty="0" smtClean="0"/>
                        <a:t>  Main Page / </a:t>
                      </a:r>
                      <a:r>
                        <a:rPr lang="en-US" sz="1400" b="1" dirty="0"/>
                        <a:t>Design </a:t>
                      </a:r>
                      <a:r>
                        <a:rPr lang="en-US" sz="1400" b="1" dirty="0" smtClean="0"/>
                        <a:t>Constraints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02/22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Revised Problem </a:t>
                      </a:r>
                      <a:r>
                        <a:rPr lang="en-US" sz="1400" b="1" dirty="0" smtClean="0"/>
                        <a:t>Statement</a:t>
                      </a:r>
                      <a:br>
                        <a:rPr lang="en-US" sz="1400" b="1" dirty="0" smtClean="0"/>
                      </a:br>
                      <a:r>
                        <a:rPr lang="en-US" sz="1400" b="1" dirty="0" smtClean="0"/>
                        <a:t>  Integrated </a:t>
                      </a:r>
                      <a:r>
                        <a:rPr lang="en-US" sz="1400" b="1" dirty="0"/>
                        <a:t>Design Document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03/01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Design Constraints </a:t>
                      </a:r>
                      <a:r>
                        <a:rPr lang="en-US" sz="1400" b="1" dirty="0" smtClean="0"/>
                        <a:t>(Narrative)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03/15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Mid-Term Technical Presentation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03/22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Executive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03/29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System Block Diagram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04/05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Cost and Schedule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11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04/12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Test Plans, Final Presentation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04/19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Revised Schedule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13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04/26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Approach, Updated Web Site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dirty="0"/>
                        <a:t>14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a:t>05/06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dirty="0"/>
                        <a:t>  Design Document and Web Site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bl>
          </a:graphicData>
        </a:graphic>
      </p:graphicFrame>
      <p:graphicFrame>
        <p:nvGraphicFramePr>
          <p:cNvPr id="9" name="Table 8"/>
          <p:cNvGraphicFramePr>
            <a:graphicFrameLocks noGrp="1"/>
          </p:cNvGraphicFramePr>
          <p:nvPr/>
        </p:nvGraphicFramePr>
        <p:xfrm>
          <a:off x="4651149" y="679450"/>
          <a:ext cx="4264251" cy="4829700"/>
        </p:xfrm>
        <a:graphic>
          <a:graphicData uri="http://schemas.openxmlformats.org/drawingml/2006/table">
            <a:tbl>
              <a:tblPr firstRow="1" bandRow="1">
                <a:tableStyleId>{5C22544A-7EE6-4342-B048-85BDC9FD1C3A}</a:tableStyleId>
              </a:tblPr>
              <a:tblGrid>
                <a:gridCol w="359908"/>
                <a:gridCol w="595086"/>
                <a:gridCol w="3309257"/>
              </a:tblGrid>
              <a:tr h="343380">
                <a:tc>
                  <a:txBody>
                    <a:bodyPr/>
                    <a:lstStyle/>
                    <a:p>
                      <a:pPr algn="r"/>
                      <a:r>
                        <a:rPr lang="en-US" sz="1400" b="1" u="none" dirty="0"/>
                        <a:t>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09/02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dirty="0" smtClean="0"/>
                        <a:t>Schedule</a:t>
                      </a:r>
                      <a:r>
                        <a:rPr lang="en-US" sz="1800" b="1" u="none" dirty="0" smtClean="0"/>
                        <a:t>*</a:t>
                      </a:r>
                      <a:endParaRPr lang="en-US" sz="1800" b="1" u="none" baseline="300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09/09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dirty="0" smtClean="0"/>
                        <a:t> Revised Problem Statement</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3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09/16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dirty="0" smtClean="0"/>
                        <a:t> Revised</a:t>
                      </a:r>
                      <a:r>
                        <a:rPr lang="en-US" sz="1400" b="1" u="none" baseline="0" dirty="0" smtClean="0"/>
                        <a:t> Design Constraints</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09/23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  Revised Test Specifications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09/30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smtClean="0"/>
                        <a:t> </a:t>
                      </a:r>
                      <a:r>
                        <a:rPr lang="en-US" sz="1400" b="1" u="none" baseline="0" dirty="0" smtClean="0"/>
                        <a:t> Revised Approach</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6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10/07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baseline="0" dirty="0" smtClean="0"/>
                        <a:t>  Hardware Prototype (or Equivalent)</a:t>
                      </a:r>
                      <a:r>
                        <a:rPr lang="en-US" sz="1400" b="1" u="none" dirty="0" smtClean="0"/>
                        <a:t>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7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10/14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  Prototyp</a:t>
                      </a:r>
                      <a:r>
                        <a:rPr lang="en-US" sz="1400" b="1" u="none" baseline="0" dirty="0" smtClean="0"/>
                        <a:t>e Test Results</a:t>
                      </a:r>
                      <a:endParaRPr lang="en-US" sz="1400" b="1" u="none" dirty="0" smtClean="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8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10/21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baseline="0" dirty="0" smtClean="0"/>
                        <a:t> </a:t>
                      </a:r>
                      <a:r>
                        <a:rPr lang="en-US" sz="1400" b="1" u="none" dirty="0" smtClean="0"/>
                        <a:t>Revised Executive</a:t>
                      </a:r>
                      <a:r>
                        <a:rPr lang="en-US" sz="1400" b="1" u="none" baseline="0" dirty="0" smtClean="0"/>
                        <a:t> Summary</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9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10/28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  </a:t>
                      </a:r>
                      <a:r>
                        <a:rPr lang="en-US" sz="1400" b="1" u="none" dirty="0" smtClean="0"/>
                        <a:t>Revised</a:t>
                      </a:r>
                      <a:r>
                        <a:rPr lang="en-US" sz="1400" b="1" u="none" baseline="0" dirty="0" smtClean="0"/>
                        <a:t> Test Specs (2</a:t>
                      </a:r>
                      <a:r>
                        <a:rPr lang="en-US" sz="1400" b="1" u="none" baseline="30000" dirty="0" smtClean="0"/>
                        <a:t>nd</a:t>
                      </a:r>
                      <a:r>
                        <a:rPr lang="en-US" sz="1400" b="1" u="none" baseline="0" dirty="0" smtClean="0"/>
                        <a:t> Revision)</a:t>
                      </a:r>
                      <a:endParaRPr lang="en-US" sz="1400" b="1" u="none" dirty="0" smtClean="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11/04</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baseline="0" dirty="0" smtClean="0"/>
                        <a:t>  Hardware Prototype (2</a:t>
                      </a:r>
                      <a:r>
                        <a:rPr lang="en-US" sz="1400" b="1" u="none" baseline="30000" dirty="0" smtClean="0"/>
                        <a:t>nd</a:t>
                      </a:r>
                      <a:r>
                        <a:rPr lang="en-US" sz="1400" b="1" u="none" baseline="0" dirty="0" smtClean="0"/>
                        <a:t> Revision)</a:t>
                      </a:r>
                      <a:r>
                        <a:rPr lang="en-US" sz="1400" b="1" u="none" dirty="0" smtClean="0"/>
                        <a:t>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11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11/11</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smtClean="0"/>
                        <a:t>  Prototyp</a:t>
                      </a:r>
                      <a:r>
                        <a:rPr lang="en-US" sz="1400" b="1" u="none" baseline="0" dirty="0" smtClean="0"/>
                        <a:t>e Test Results (2</a:t>
                      </a:r>
                      <a:r>
                        <a:rPr lang="en-US" sz="1400" b="1" u="none" baseline="30000" dirty="0" smtClean="0"/>
                        <a:t>nd</a:t>
                      </a:r>
                      <a:r>
                        <a:rPr lang="en-US" sz="1400" b="1" u="none" baseline="0" dirty="0" smtClean="0"/>
                        <a:t> Revision)</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12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11/18</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dirty="0" smtClean="0"/>
                        <a:t>Final Presentation</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smtClean="0"/>
                        <a:t>13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12/02</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smtClean="0"/>
                        <a:t>  </a:t>
                      </a:r>
                      <a:r>
                        <a:rPr lang="en-US" sz="1400" b="1" u="none" dirty="0" smtClean="0"/>
                        <a:t>Web</a:t>
                      </a:r>
                      <a:r>
                        <a:rPr lang="en-US" sz="1400" b="1" u="none" baseline="0" dirty="0" smtClean="0"/>
                        <a:t> Site</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sz="1400" b="1" u="none" dirty="0"/>
                        <a:t>14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sz="1400" b="1" u="none" dirty="0" smtClean="0"/>
                        <a:t>12/16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1400" b="1" u="none" dirty="0"/>
                        <a:t>  </a:t>
                      </a:r>
                      <a:r>
                        <a:rPr lang="en-US" sz="1400" b="1" u="none" dirty="0" smtClean="0"/>
                        <a:t>Design</a:t>
                      </a:r>
                      <a:r>
                        <a:rPr lang="en-US" sz="1400" b="1" u="none" baseline="0" dirty="0" smtClean="0"/>
                        <a:t> Document, Peer Evaluations</a:t>
                      </a:r>
                      <a:r>
                        <a:rPr lang="en-US" sz="1400" b="1" u="none" dirty="0" smtClean="0"/>
                        <a:t> </a:t>
                      </a:r>
                      <a:endParaRPr lang="en-US" sz="1400" b="1" u="none"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bl>
          </a:graphicData>
        </a:graphic>
      </p:graphicFrame>
      <p:sp>
        <p:nvSpPr>
          <p:cNvPr id="10" name="TextBox 9"/>
          <p:cNvSpPr txBox="1"/>
          <p:nvPr/>
        </p:nvSpPr>
        <p:spPr>
          <a:xfrm>
            <a:off x="4617358" y="5718629"/>
            <a:ext cx="4254500" cy="553998"/>
          </a:xfrm>
          <a:prstGeom prst="rect">
            <a:avLst/>
          </a:prstGeom>
        </p:spPr>
        <p:txBody>
          <a:bodyPr wrap="square" lIns="0" tIns="0" rIns="0" bIns="0" rtlCol="0">
            <a:spAutoFit/>
          </a:bodyPr>
          <a:lstStyle/>
          <a:p>
            <a:pPr marL="231775" marR="0" indent="-231775" algn="l"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	Schedule</a:t>
            </a:r>
            <a:r>
              <a:rPr kumimoji="0" lang="en-US" sz="1800" b="1" i="0" u="none" strike="noStrike" kern="0" cap="none" spc="0" normalizeH="0" noProof="0" dirty="0" smtClean="0">
                <a:ln>
                  <a:noFill/>
                </a:ln>
                <a:solidFill>
                  <a:schemeClr val="tx1"/>
                </a:solidFill>
                <a:effectLst/>
                <a:uLnTx/>
                <a:uFillTx/>
                <a:latin typeface="+mn-lt"/>
                <a:ea typeface="+mn-ea"/>
                <a:cs typeface="+mn-cs"/>
              </a:rPr>
              <a:t> updates will be graded each week.</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Senior Design I and II Grading</a:t>
            </a:r>
            <a:endParaRPr lang="en-US" b="1" dirty="0">
              <a:solidFill>
                <a:schemeClr val="accent2"/>
              </a:solidFill>
            </a:endParaRPr>
          </a:p>
        </p:txBody>
      </p:sp>
      <p:graphicFrame>
        <p:nvGraphicFramePr>
          <p:cNvPr id="5" name="Table 4"/>
          <p:cNvGraphicFramePr>
            <a:graphicFrameLocks noGrp="1"/>
          </p:cNvGraphicFramePr>
          <p:nvPr/>
        </p:nvGraphicFramePr>
        <p:xfrm>
          <a:off x="220663" y="679448"/>
          <a:ext cx="4191680" cy="3291840"/>
        </p:xfrm>
        <a:graphic>
          <a:graphicData uri="http://schemas.openxmlformats.org/drawingml/2006/table">
            <a:tbl>
              <a:tblPr firstRow="1" bandRow="1">
                <a:tableStyleId>{5C22544A-7EE6-4342-B048-85BDC9FD1C3A}</a:tableStyleId>
              </a:tblPr>
              <a:tblGrid>
                <a:gridCol w="3349851"/>
                <a:gridCol w="841829"/>
              </a:tblGrid>
              <a:tr h="343380">
                <a:tc>
                  <a:txBody>
                    <a:bodyPr/>
                    <a:lstStyle/>
                    <a:p>
                      <a:r>
                        <a:rPr lang="en-US" b="1" dirty="0"/>
                        <a:t>Design Document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25%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Weekly Deliverables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20%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Proposal Presentation (DR) </a:t>
                      </a:r>
                      <a:endParaRPr lang="en-US" b="1" dirty="0"/>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20%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Proposal </a:t>
                      </a:r>
                      <a:r>
                        <a:rPr lang="en-US" b="1" dirty="0"/>
                        <a:t>Presentation </a:t>
                      </a:r>
                      <a:r>
                        <a:rPr lang="en-US" b="1" dirty="0" smtClean="0"/>
                        <a:t> (PDR)</a:t>
                      </a:r>
                      <a:endParaRPr lang="en-US" b="1" dirty="0"/>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endParaRPr lang="en-US" b="1" dirty="0"/>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ED"/>
                    </a:solidFill>
                  </a:tcPr>
                </a:tc>
                <a:tc>
                  <a:txBody>
                    <a:bodyPr/>
                    <a:lstStyle/>
                    <a:p>
                      <a:pPr algn="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ED"/>
                    </a:solidFill>
                  </a:tcPr>
                </a:tc>
              </a:tr>
              <a:tr h="343380">
                <a:tc>
                  <a:txBody>
                    <a:bodyPr/>
                    <a:lstStyle/>
                    <a:p>
                      <a:r>
                        <a:rPr lang="en-US" b="1" dirty="0" smtClean="0"/>
                        <a:t>Peer </a:t>
                      </a:r>
                      <a:r>
                        <a:rPr lang="en-US" b="1" dirty="0"/>
                        <a:t>Review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Advisor </a:t>
                      </a:r>
                      <a:r>
                        <a:rPr lang="en-US" b="1" dirty="0"/>
                        <a:t>Evaluation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10%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Web </a:t>
                      </a:r>
                      <a:r>
                        <a:rPr lang="en-US" b="1" dirty="0"/>
                        <a:t>Site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5%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b="1" dirty="0" smtClean="0"/>
                        <a:t>TOTAL</a:t>
                      </a: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smtClean="0"/>
                        <a:t>100%</a:t>
                      </a: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bl>
          </a:graphicData>
        </a:graphic>
      </p:graphicFrame>
      <p:graphicFrame>
        <p:nvGraphicFramePr>
          <p:cNvPr id="7" name="Table 6"/>
          <p:cNvGraphicFramePr>
            <a:graphicFrameLocks noGrp="1"/>
          </p:cNvGraphicFramePr>
          <p:nvPr/>
        </p:nvGraphicFramePr>
        <p:xfrm>
          <a:off x="4723720" y="677863"/>
          <a:ext cx="4191680" cy="3291840"/>
        </p:xfrm>
        <a:graphic>
          <a:graphicData uri="http://schemas.openxmlformats.org/drawingml/2006/table">
            <a:tbl>
              <a:tblPr firstRow="1" bandRow="1">
                <a:tableStyleId>{5C22544A-7EE6-4342-B048-85BDC9FD1C3A}</a:tableStyleId>
              </a:tblPr>
              <a:tblGrid>
                <a:gridCol w="3462337"/>
                <a:gridCol w="729343"/>
              </a:tblGrid>
              <a:tr h="34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Design Document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t>15%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Weekly Deliverables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smtClean="0"/>
                        <a:t>25%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Proposal Presentation (DR)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Proposal Presentation  (PDR)</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Hardware Demonstration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Peer </a:t>
                      </a:r>
                      <a:r>
                        <a:rPr lang="en-US" b="1" dirty="0"/>
                        <a:t>Review </a:t>
                      </a:r>
                    </a:p>
                  </a:txBody>
                  <a:tcPr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  </a:t>
                      </a:r>
                      <a:r>
                        <a:rPr lang="en-US" b="1" dirty="0" smtClean="0"/>
                        <a:t>5% </a:t>
                      </a: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Advisor </a:t>
                      </a:r>
                      <a:r>
                        <a:rPr lang="en-US" b="1" dirty="0"/>
                        <a:t>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r>
                        <a:rPr lang="en-US" b="1" dirty="0" smtClean="0"/>
                        <a:t>Web </a:t>
                      </a:r>
                      <a:r>
                        <a:rPr lang="en-US" b="1" dirty="0"/>
                        <a:t>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smtClean="0"/>
                        <a:t>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r h="343380">
                <a:tc>
                  <a:txBody>
                    <a:bodyPr/>
                    <a:lstStyle/>
                    <a:p>
                      <a:pPr algn="r"/>
                      <a:r>
                        <a:rPr lang="en-US" b="1" dirty="0" smtClean="0"/>
                        <a:t>TOTAL</a:t>
                      </a: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r"/>
                      <a:r>
                        <a:rPr lang="en-US" b="1" dirty="0" smtClean="0"/>
                        <a:t>100%</a:t>
                      </a:r>
                      <a:endParaRPr lang="en-US" b="1"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r>
            </a:tbl>
          </a:graphicData>
        </a:graphic>
      </p:graphicFrame>
      <p:sp>
        <p:nvSpPr>
          <p:cNvPr id="8" name="TextBox 7"/>
          <p:cNvSpPr txBox="1"/>
          <p:nvPr/>
        </p:nvSpPr>
        <p:spPr>
          <a:xfrm>
            <a:off x="177121" y="4383315"/>
            <a:ext cx="8677275" cy="1415772"/>
          </a:xfrm>
          <a:prstGeom prst="rect">
            <a:avLst/>
          </a:prstGeom>
        </p:spPr>
        <p:txBody>
          <a:bodyPr wrap="square" lIns="0" tIns="0" rIns="0" bIns="0" rtlCol="0">
            <a:spAutoFit/>
          </a:bodyPr>
          <a:lstStyle/>
          <a:p>
            <a:pPr marL="231775" marR="0" indent="-2317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Weekly assignments are most effective at achieving incremental progress.</a:t>
            </a:r>
          </a:p>
          <a:p>
            <a:pPr marL="231775" marR="0" indent="-2317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Early hardware deliverables are critical to pushing students to complete their projects by Senior Design Day.</a:t>
            </a:r>
          </a:p>
          <a:p>
            <a:pPr marL="231775" marR="0" indent="-231775" algn="l" defTabSz="914400" rtl="0" eaLnBrk="1" fontAlgn="base" latinLnBrk="0" hangingPunct="1">
              <a:lnSpc>
                <a:spcPct val="100000"/>
              </a:lnSpc>
              <a:spcBef>
                <a:spcPts val="0"/>
              </a:spcBef>
              <a:spcAft>
                <a:spcPts val="1200"/>
              </a:spcAft>
              <a:buClrTx/>
              <a:buSzTx/>
              <a:buFont typeface="Arial" pitchFamily="34" charset="0"/>
              <a:buChar char="•"/>
              <a:tabLst/>
            </a:pPr>
            <a:endParaRPr lang="en-US" sz="1800" b="1" kern="0" dirty="0" smtClean="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Tools</a:t>
            </a:r>
            <a:endParaRPr lang="en-US" b="1" dirty="0">
              <a:solidFill>
                <a:schemeClr val="accent2"/>
              </a:solidFill>
            </a:endParaRPr>
          </a:p>
        </p:txBody>
      </p:sp>
      <p:sp>
        <p:nvSpPr>
          <p:cNvPr id="41" name="Text Box 3"/>
          <p:cNvSpPr txBox="1">
            <a:spLocks noChangeArrowheads="1"/>
          </p:cNvSpPr>
          <p:nvPr/>
        </p:nvSpPr>
        <p:spPr bwMode="auto">
          <a:xfrm>
            <a:off x="223838" y="682171"/>
            <a:ext cx="8691561" cy="6589486"/>
          </a:xfrm>
          <a:prstGeom prst="rect">
            <a:avLst/>
          </a:prstGeom>
          <a:noFill/>
          <a:ln w="9525">
            <a:noFill/>
            <a:miter lim="800000"/>
            <a:headEnd/>
            <a:tailEnd/>
          </a:ln>
          <a:effectLst/>
        </p:spPr>
        <p:txBody>
          <a:bodyPr lIns="0" tIns="0" rIns="0" bIns="0"/>
          <a:lstStyle/>
          <a:p>
            <a:pPr>
              <a:spcAft>
                <a:spcPts val="1200"/>
              </a:spcAft>
              <a:tabLst>
                <a:tab pos="3374136" algn="r"/>
              </a:tabLst>
            </a:pPr>
            <a:r>
              <a:rPr lang="en-US" sz="1800" b="1" dirty="0" smtClean="0"/>
              <a:t>In addition </a:t>
            </a:r>
            <a:r>
              <a:rPr lang="en-US" sz="1800" b="1" dirty="0" smtClean="0"/>
              <a:t>to discipline-specific design and analysis tools, </a:t>
            </a:r>
            <a:r>
              <a:rPr lang="en-US" sz="1800" b="1" dirty="0" smtClean="0"/>
              <a:t>Senior </a:t>
            </a:r>
            <a:r>
              <a:rPr lang="en-US" sz="1800" b="1" dirty="0" smtClean="0"/>
              <a:t>Design makes extensive use of the following tools:</a:t>
            </a:r>
          </a:p>
          <a:p>
            <a:pPr marL="231775" indent="-231775">
              <a:spcAft>
                <a:spcPts val="1200"/>
              </a:spcAft>
              <a:buFont typeface="Arial" pitchFamily="34" charset="0"/>
              <a:buChar char="•"/>
              <a:tabLst>
                <a:tab pos="3374136" algn="r"/>
              </a:tabLst>
            </a:pPr>
            <a:r>
              <a:rPr lang="en-US" sz="1800" b="1" dirty="0" smtClean="0">
                <a:solidFill>
                  <a:schemeClr val="accent1"/>
                </a:solidFill>
              </a:rPr>
              <a:t>Microsoft Word: </a:t>
            </a:r>
            <a:r>
              <a:rPr lang="en-US" sz="1800" b="1" dirty="0" smtClean="0"/>
              <a:t>We build on what is taught in Technical Writing and Seminar, and attempt to teach students how to produce professional, </a:t>
            </a:r>
            <a:r>
              <a:rPr lang="en-US" sz="1800" b="1" dirty="0" smtClean="0">
                <a:solidFill>
                  <a:schemeClr val="accent1"/>
                </a:solidFill>
              </a:rPr>
              <a:t>structured documents</a:t>
            </a:r>
            <a:r>
              <a:rPr lang="en-US" sz="1800" b="1" dirty="0" smtClean="0"/>
              <a:t> (e.g., paragraph styles, sections, cross-referenced figures).</a:t>
            </a:r>
          </a:p>
          <a:p>
            <a:pPr marL="231775" indent="-231775">
              <a:spcAft>
                <a:spcPts val="1200"/>
              </a:spcAft>
              <a:buFont typeface="Arial" pitchFamily="34" charset="0"/>
              <a:buChar char="•"/>
              <a:tabLst>
                <a:tab pos="3374136" algn="r"/>
              </a:tabLst>
            </a:pPr>
            <a:r>
              <a:rPr lang="en-US" sz="1800" b="1" dirty="0" smtClean="0">
                <a:solidFill>
                  <a:schemeClr val="accent1"/>
                </a:solidFill>
              </a:rPr>
              <a:t>Microsoft Excel: </a:t>
            </a:r>
            <a:r>
              <a:rPr lang="en-US" sz="1800" b="1" dirty="0" smtClean="0"/>
              <a:t>We encourage use of Excel for obvious things such as cost analysis, design tradeoffs and project management.</a:t>
            </a:r>
          </a:p>
          <a:p>
            <a:pPr marL="231775" indent="-231775">
              <a:spcAft>
                <a:spcPts val="1200"/>
              </a:spcAft>
              <a:buFont typeface="Arial" pitchFamily="34" charset="0"/>
              <a:buChar char="•"/>
              <a:tabLst>
                <a:tab pos="3374136" algn="r"/>
              </a:tabLst>
            </a:pPr>
            <a:r>
              <a:rPr lang="en-US" sz="1800" b="1" dirty="0" smtClean="0">
                <a:solidFill>
                  <a:schemeClr val="accent1"/>
                </a:solidFill>
              </a:rPr>
              <a:t>Microsoft Project: </a:t>
            </a:r>
            <a:r>
              <a:rPr lang="en-US" sz="1800" b="1" dirty="0" smtClean="0"/>
              <a:t>Available for free use for all CoE students starting Fall 2010. It will be integrated into Professional Seminar, and then ripple through Senior Design I and II in Spring 2011 and Fall 2011.</a:t>
            </a:r>
          </a:p>
          <a:p>
            <a:pPr marL="231775" indent="-231775">
              <a:spcAft>
                <a:spcPts val="1200"/>
              </a:spcAft>
              <a:buFont typeface="Arial" pitchFamily="34" charset="0"/>
              <a:buChar char="•"/>
              <a:tabLst>
                <a:tab pos="3374136" algn="r"/>
              </a:tabLst>
            </a:pPr>
            <a:r>
              <a:rPr lang="en-US" sz="1800" b="1" dirty="0" smtClean="0">
                <a:solidFill>
                  <a:schemeClr val="accent1"/>
                </a:solidFill>
              </a:rPr>
              <a:t>MATLAB: </a:t>
            </a:r>
            <a:r>
              <a:rPr lang="en-US" sz="1800" b="1" dirty="0" smtClean="0">
                <a:solidFill>
                  <a:schemeClr val="bg1"/>
                </a:solidFill>
              </a:rPr>
              <a:t>University site license is in place now. Copies for personal use, including 50 toolboxes, will be available for all faculty, staff, and students by mid-summer. Distribution is in beta test now (and has been successful).</a:t>
            </a:r>
          </a:p>
          <a:p>
            <a:pPr marL="231775" indent="-231775">
              <a:spcAft>
                <a:spcPts val="1200"/>
              </a:spcAft>
              <a:buFont typeface="Arial" pitchFamily="34" charset="0"/>
              <a:buChar char="•"/>
              <a:tabLst>
                <a:tab pos="3374136" algn="r"/>
              </a:tabLst>
            </a:pPr>
            <a:r>
              <a:rPr lang="en-US" sz="1800" b="1" dirty="0" smtClean="0">
                <a:solidFill>
                  <a:schemeClr val="accent1"/>
                </a:solidFill>
              </a:rPr>
              <a:t>Google Sites: </a:t>
            </a:r>
            <a:r>
              <a:rPr lang="en-US" sz="1800" b="1" dirty="0" smtClean="0">
                <a:solidFill>
                  <a:schemeClr val="bg1"/>
                </a:solidFill>
              </a:rPr>
              <a:t>used to develop and maintain web sites. Somewhat cumbersome, but gets the job done.</a:t>
            </a:r>
          </a:p>
          <a:p>
            <a:pPr marL="231775" indent="-231775">
              <a:spcAft>
                <a:spcPts val="1200"/>
              </a:spcAft>
              <a:buFont typeface="Arial" pitchFamily="34" charset="0"/>
              <a:buChar char="•"/>
              <a:tabLst>
                <a:tab pos="3374136" algn="r"/>
              </a:tabLst>
            </a:pPr>
            <a:r>
              <a:rPr lang="en-US" sz="1800" b="1" dirty="0" smtClean="0">
                <a:solidFill>
                  <a:schemeClr val="accent1"/>
                </a:solidFill>
              </a:rPr>
              <a:t>Wireless Networking: </a:t>
            </a:r>
            <a:r>
              <a:rPr lang="en-US" sz="1800" b="1" dirty="0" smtClean="0">
                <a:solidFill>
                  <a:schemeClr val="bg1"/>
                </a:solidFill>
              </a:rPr>
              <a:t>ubiquitous building access should be available very soon.</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Web Sites</a:t>
            </a:r>
            <a:endParaRPr lang="en-US" b="1" dirty="0">
              <a:solidFill>
                <a:schemeClr val="accent2"/>
              </a:solidFill>
            </a:endParaRPr>
          </a:p>
        </p:txBody>
      </p:sp>
      <p:sp>
        <p:nvSpPr>
          <p:cNvPr id="41" name="Text Box 3"/>
          <p:cNvSpPr txBox="1">
            <a:spLocks noChangeArrowheads="1"/>
          </p:cNvSpPr>
          <p:nvPr/>
        </p:nvSpPr>
        <p:spPr bwMode="auto">
          <a:xfrm>
            <a:off x="223838" y="682171"/>
            <a:ext cx="8691561" cy="6589486"/>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tabLst>
                <a:tab pos="3374136" algn="r"/>
              </a:tabLst>
            </a:pPr>
            <a:r>
              <a:rPr lang="en-US" sz="1800" b="1" dirty="0" smtClean="0"/>
              <a:t>Why force students to do project web sites?</a:t>
            </a:r>
          </a:p>
          <a:p>
            <a:pPr marL="465138" lvl="1" indent="-233363">
              <a:spcAft>
                <a:spcPts val="1200"/>
              </a:spcAft>
              <a:buFont typeface="Wingdings" pitchFamily="2" charset="2"/>
              <a:buChar char="§"/>
              <a:tabLst>
                <a:tab pos="3374136" algn="r"/>
              </a:tabLst>
            </a:pPr>
            <a:r>
              <a:rPr lang="en-US" sz="1800" b="1" dirty="0" smtClean="0"/>
              <a:t>One thing I consistently hear from students about their job interviews is that they visited their project web site </a:t>
            </a:r>
            <a:r>
              <a:rPr lang="en-US" sz="1800" b="1" dirty="0" smtClean="0">
                <a:solidFill>
                  <a:schemeClr val="accent1"/>
                </a:solidFill>
              </a:rPr>
              <a:t>during</a:t>
            </a:r>
            <a:r>
              <a:rPr lang="en-US" sz="1800" b="1" dirty="0" smtClean="0"/>
              <a:t> the interview.</a:t>
            </a:r>
          </a:p>
          <a:p>
            <a:pPr marL="231775" lvl="1" indent="-231775">
              <a:spcAft>
                <a:spcPts val="1200"/>
              </a:spcAft>
              <a:buFont typeface="Arial" pitchFamily="34" charset="0"/>
              <a:buChar char="•"/>
              <a:tabLst>
                <a:tab pos="3374136" algn="r"/>
              </a:tabLst>
            </a:pPr>
            <a:r>
              <a:rPr lang="en-US" sz="1800" b="1" dirty="0" smtClean="0"/>
              <a:t>We use the web site as an </a:t>
            </a:r>
            <a:r>
              <a:rPr lang="en-US" sz="1800" b="1" dirty="0" smtClean="0">
                <a:solidFill>
                  <a:schemeClr val="accent1"/>
                </a:solidFill>
              </a:rPr>
              <a:t>archival mechanism</a:t>
            </a:r>
            <a:r>
              <a:rPr lang="en-US" sz="1800" b="1" dirty="0" smtClean="0"/>
              <a:t>. All presentations and grading are done from documents posted to </a:t>
            </a:r>
            <a:r>
              <a:rPr lang="en-US" sz="1800" b="1" dirty="0" smtClean="0"/>
              <a:t>the web site. This is the only way to make sure we get complete copies of everything.</a:t>
            </a:r>
          </a:p>
          <a:p>
            <a:pPr marL="231775" lvl="1" indent="-231775">
              <a:spcAft>
                <a:spcPts val="1200"/>
              </a:spcAft>
              <a:buFont typeface="Arial" pitchFamily="34" charset="0"/>
              <a:buChar char="•"/>
              <a:tabLst>
                <a:tab pos="3374136" algn="r"/>
              </a:tabLst>
            </a:pPr>
            <a:r>
              <a:rPr lang="en-US" sz="1800" b="1" dirty="0" smtClean="0"/>
              <a:t>The </a:t>
            </a:r>
            <a:r>
              <a:rPr lang="en-US" sz="1800" b="1" dirty="0" smtClean="0">
                <a:solidFill>
                  <a:schemeClr val="accent1"/>
                </a:solidFill>
              </a:rPr>
              <a:t>emphasis is on content</a:t>
            </a:r>
            <a:r>
              <a:rPr lang="en-US" sz="1800" b="1" dirty="0" smtClean="0"/>
              <a:t>, not graphic design.</a:t>
            </a:r>
          </a:p>
          <a:p>
            <a:pPr marL="231775" lvl="1" indent="-231775">
              <a:spcAft>
                <a:spcPts val="1200"/>
              </a:spcAft>
              <a:buFont typeface="Arial" pitchFamily="34" charset="0"/>
              <a:buChar char="•"/>
              <a:tabLst>
                <a:tab pos="3374136" algn="r"/>
              </a:tabLst>
            </a:pPr>
            <a:r>
              <a:rPr lang="en-US" sz="1800" b="1" dirty="0" smtClean="0"/>
              <a:t>We use </a:t>
            </a:r>
            <a:r>
              <a:rPr lang="en-US" sz="1800" b="1" dirty="0" smtClean="0">
                <a:solidFill>
                  <a:schemeClr val="accent1"/>
                </a:solidFill>
              </a:rPr>
              <a:t>Google Sites </a:t>
            </a:r>
            <a:r>
              <a:rPr lang="en-US" sz="1800" b="1" dirty="0" smtClean="0"/>
              <a:t>to develop and manage the </a:t>
            </a:r>
            <a:r>
              <a:rPr lang="en-US" sz="1800" b="1" dirty="0" smtClean="0">
                <a:hlinkClick r:id="rId2"/>
              </a:rPr>
              <a:t>SD web sites</a:t>
            </a:r>
            <a:r>
              <a:rPr lang="en-US" sz="1800" b="1" dirty="0" smtClean="0"/>
              <a:t>:</a:t>
            </a:r>
            <a:endParaRPr lang="en-US" sz="1800" b="1" dirty="0" smtClean="0"/>
          </a:p>
        </p:txBody>
      </p:sp>
      <p:pic>
        <p:nvPicPr>
          <p:cNvPr id="4098" name="Picture 2">
            <a:hlinkClick r:id="rId2"/>
          </p:cNvPr>
          <p:cNvPicPr>
            <a:picLocks noChangeAspect="1" noChangeArrowheads="1"/>
          </p:cNvPicPr>
          <p:nvPr/>
        </p:nvPicPr>
        <p:blipFill>
          <a:blip r:embed="rId3" cstate="print"/>
          <a:srcRect l="28814" t="16875" r="4422" b="36042"/>
          <a:stretch>
            <a:fillRect/>
          </a:stretch>
        </p:blipFill>
        <p:spPr bwMode="auto">
          <a:xfrm>
            <a:off x="1633312" y="3796776"/>
            <a:ext cx="6055176" cy="2400824"/>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Top Ten Reasons To Invest In Senior Design</a:t>
            </a:r>
            <a:endParaRPr lang="en-US" b="1" dirty="0">
              <a:solidFill>
                <a:schemeClr val="accent2"/>
              </a:solidFill>
            </a:endParaRPr>
          </a:p>
        </p:txBody>
      </p:sp>
      <p:sp>
        <p:nvSpPr>
          <p:cNvPr id="12" name="Rectangle 11"/>
          <p:cNvSpPr/>
          <p:nvPr/>
        </p:nvSpPr>
        <p:spPr>
          <a:xfrm>
            <a:off x="238125" y="682171"/>
            <a:ext cx="8677275" cy="5693866"/>
          </a:xfrm>
          <a:prstGeom prst="rect">
            <a:avLst/>
          </a:prstGeom>
        </p:spPr>
        <p:txBody>
          <a:bodyPr wrap="square" lIns="0" tIns="0" rIns="0" bIns="0">
            <a:spAutoFit/>
          </a:bodyPr>
          <a:lstStyle/>
          <a:p>
            <a:pPr marL="465138" indent="-465138">
              <a:spcAft>
                <a:spcPts val="1200"/>
              </a:spcAft>
              <a:buAutoNum type="arabicParenR" startAt="10"/>
            </a:pPr>
            <a:r>
              <a:rPr lang="en-US" sz="1800" b="1" dirty="0" smtClean="0">
                <a:solidFill>
                  <a:schemeClr val="bg1"/>
                </a:solidFill>
              </a:rPr>
              <a:t>It satisfies a large percentage of our ABET design requirements.</a:t>
            </a:r>
            <a:endParaRPr lang="en-US" sz="1800" b="1" dirty="0" smtClean="0">
              <a:solidFill>
                <a:schemeClr val="bg1"/>
              </a:solidFill>
            </a:endParaRPr>
          </a:p>
          <a:p>
            <a:pPr marL="465138" indent="-465138">
              <a:spcAft>
                <a:spcPts val="1200"/>
              </a:spcAft>
              <a:buAutoNum type="arabicParenR" startAt="9"/>
            </a:pPr>
            <a:r>
              <a:rPr lang="en-US" sz="1800" b="1" dirty="0" smtClean="0">
                <a:solidFill>
                  <a:schemeClr val="bg1"/>
                </a:solidFill>
              </a:rPr>
              <a:t>Students learn the difference between design and implementation.</a:t>
            </a:r>
            <a:endParaRPr lang="en-US" sz="1800" b="1" dirty="0" smtClean="0">
              <a:solidFill>
                <a:schemeClr val="bg1"/>
              </a:solidFill>
            </a:endParaRPr>
          </a:p>
          <a:p>
            <a:pPr marL="465138" indent="-465138">
              <a:spcAft>
                <a:spcPts val="1200"/>
              </a:spcAft>
              <a:buAutoNum type="arabicParenR" startAt="8"/>
            </a:pPr>
            <a:r>
              <a:rPr lang="en-US" sz="1800" b="1" dirty="0" smtClean="0">
                <a:solidFill>
                  <a:schemeClr val="bg1"/>
                </a:solidFill>
              </a:rPr>
              <a:t>A vibrant senior design program can have a major impact on an undergraduate program.</a:t>
            </a:r>
          </a:p>
          <a:p>
            <a:pPr marL="465138" indent="-465138">
              <a:spcAft>
                <a:spcPts val="1200"/>
              </a:spcAft>
            </a:pPr>
            <a:r>
              <a:rPr lang="en-US" sz="1800" b="1" dirty="0" smtClean="0">
                <a:solidFill>
                  <a:schemeClr val="bg1"/>
                </a:solidFill>
              </a:rPr>
              <a:t>7)	Senior design is a good way to engage industry and motivate industry to care about our program.</a:t>
            </a:r>
          </a:p>
          <a:p>
            <a:pPr marL="465138" indent="-465138">
              <a:spcAft>
                <a:spcPts val="1200"/>
              </a:spcAft>
            </a:pPr>
            <a:r>
              <a:rPr lang="en-US" sz="1800" b="1" dirty="0" smtClean="0">
                <a:solidFill>
                  <a:schemeClr val="bg1"/>
                </a:solidFill>
              </a:rPr>
              <a:t>6)	Students, ironically, learn many practical fabrication skills.</a:t>
            </a:r>
          </a:p>
          <a:p>
            <a:pPr marL="465138" indent="-465138">
              <a:spcAft>
                <a:spcPts val="1200"/>
              </a:spcAft>
            </a:pPr>
            <a:r>
              <a:rPr lang="en-US" sz="1800" b="1" dirty="0" smtClean="0">
                <a:solidFill>
                  <a:schemeClr val="bg1"/>
                </a:solidFill>
              </a:rPr>
              <a:t>5)	Students learn that all that theory they have been struggling with actually does work in practice.</a:t>
            </a:r>
          </a:p>
          <a:p>
            <a:pPr marL="465138" indent="-465138">
              <a:spcAft>
                <a:spcPts val="1200"/>
              </a:spcAft>
              <a:buAutoNum type="arabicParenR" startAt="4"/>
            </a:pPr>
            <a:r>
              <a:rPr lang="en-US" sz="1800" b="1" dirty="0" smtClean="0">
                <a:solidFill>
                  <a:schemeClr val="bg1"/>
                </a:solidFill>
              </a:rPr>
              <a:t>Jobs</a:t>
            </a:r>
            <a:r>
              <a:rPr lang="en-US" sz="1800" b="1" dirty="0" smtClean="0">
                <a:solidFill>
                  <a:schemeClr val="bg1"/>
                </a:solidFill>
              </a:rPr>
              <a:t>, jobs, jobs</a:t>
            </a:r>
            <a:r>
              <a:rPr lang="en-US" sz="1800" b="1" dirty="0" smtClean="0">
                <a:solidFill>
                  <a:schemeClr val="bg1"/>
                </a:solidFill>
              </a:rPr>
              <a:t>!</a:t>
            </a:r>
          </a:p>
          <a:p>
            <a:pPr marL="465138" indent="-465138">
              <a:spcAft>
                <a:spcPts val="1200"/>
              </a:spcAft>
            </a:pPr>
            <a:r>
              <a:rPr lang="en-US" sz="1800" b="1" dirty="0" smtClean="0">
                <a:solidFill>
                  <a:schemeClr val="bg1"/>
                </a:solidFill>
              </a:rPr>
              <a:t>… but the real reasons we love senior design are:</a:t>
            </a:r>
            <a:endParaRPr lang="en-US" sz="1800" b="1" dirty="0" smtClean="0">
              <a:solidFill>
                <a:schemeClr val="bg1"/>
              </a:solidFill>
            </a:endParaRPr>
          </a:p>
          <a:p>
            <a:pPr marL="465138" indent="-465138">
              <a:spcAft>
                <a:spcPts val="1200"/>
              </a:spcAft>
              <a:buAutoNum type="arabicParenR" startAt="3"/>
            </a:pPr>
            <a:r>
              <a:rPr lang="en-US" sz="1800" b="1" dirty="0" smtClean="0">
                <a:solidFill>
                  <a:schemeClr val="bg1"/>
                </a:solidFill>
              </a:rPr>
              <a:t>Students learn the good, the bad and the ugly about simulations.</a:t>
            </a:r>
          </a:p>
          <a:p>
            <a:pPr marL="465138" indent="-465138">
              <a:spcAft>
                <a:spcPts val="1200"/>
              </a:spcAft>
            </a:pPr>
            <a:r>
              <a:rPr lang="en-US" sz="1800" b="1" dirty="0" smtClean="0">
                <a:solidFill>
                  <a:schemeClr val="bg1"/>
                </a:solidFill>
              </a:rPr>
              <a:t>2)	Students gain a renewed respect for the challenges in running a profitable business (and why many products are manufactured in China).</a:t>
            </a:r>
          </a:p>
          <a:p>
            <a:pPr marL="465138" indent="-465138">
              <a:spcAft>
                <a:spcPts val="1200"/>
              </a:spcAft>
            </a:pPr>
            <a:r>
              <a:rPr lang="en-US" sz="1800" b="1" dirty="0" smtClean="0">
                <a:solidFill>
                  <a:schemeClr val="bg1"/>
                </a:solidFill>
              </a:rPr>
              <a:t>1)	“I love the small of burnt electronics in the morning.”</a:t>
            </a:r>
            <a:endParaRPr lang="en-US" sz="1800" b="1" dirty="0">
              <a:solidFill>
                <a:schemeClr val="bg1"/>
              </a:solidFill>
            </a:endParaRPr>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6662057" y="6085114"/>
            <a:ext cx="595086" cy="595086"/>
          </a:xfrm>
          <a:prstGeom prst="rect">
            <a:avLst/>
          </a:prstGeom>
          <a:noFill/>
          <a:ln w="12700">
            <a:solidFill>
              <a:schemeClr val="accent2"/>
            </a:solidFill>
            <a:miter lim="800000"/>
            <a:headEnd/>
            <a:tailEnd/>
          </a:ln>
          <a:effectLst>
            <a:outerShdw blurRad="50800" dist="38100" dir="2700000" algn="tl" rotWithShape="0">
              <a:schemeClr val="accent2">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wipe(left)">
                                      <p:cBhvr>
                                        <p:cTn id="35" dur="1000"/>
                                        <p:tgtEl>
                                          <p:spTgt spid="1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10" end="1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Fall 2010 Project Status</a:t>
            </a:r>
            <a:endParaRPr lang="en-US" b="1" dirty="0">
              <a:solidFill>
                <a:schemeClr val="accent2"/>
              </a:solidFill>
            </a:endParaRPr>
          </a:p>
        </p:txBody>
      </p:sp>
      <p:sp>
        <p:nvSpPr>
          <p:cNvPr id="41" name="Text Box 3"/>
          <p:cNvSpPr txBox="1">
            <a:spLocks noChangeArrowheads="1"/>
          </p:cNvSpPr>
          <p:nvPr/>
        </p:nvSpPr>
        <p:spPr bwMode="auto">
          <a:xfrm>
            <a:off x="194810" y="667658"/>
            <a:ext cx="8693150" cy="1378856"/>
          </a:xfrm>
          <a:prstGeom prst="rect">
            <a:avLst/>
          </a:prstGeom>
          <a:noFill/>
          <a:ln w="9525">
            <a:noFill/>
            <a:miter lim="800000"/>
            <a:headEnd/>
            <a:tailEnd/>
          </a:ln>
          <a:effectLst/>
        </p:spPr>
        <p:txBody>
          <a:bodyPr lIns="0" tIns="0" rIns="0" bIns="0"/>
          <a:lstStyle/>
          <a:p>
            <a:pPr marL="231775" indent="-231775">
              <a:spcAft>
                <a:spcPts val="600"/>
              </a:spcAft>
              <a:buFont typeface="Arial" pitchFamily="34" charset="0"/>
              <a:buChar char="•"/>
              <a:tabLst>
                <a:tab pos="3374136" algn="r"/>
              </a:tabLst>
            </a:pPr>
            <a:r>
              <a:rPr lang="en-US" sz="1800" b="1" dirty="0" smtClean="0">
                <a:cs typeface="Times New Roman" pitchFamily="18" charset="0"/>
              </a:rPr>
              <a:t>Sandip Shah, building on previous Professional Seminar instruction, made an aggressive attempt to form teams and establish projects.</a:t>
            </a:r>
          </a:p>
          <a:p>
            <a:pPr marL="231775" indent="-231775">
              <a:spcAft>
                <a:spcPts val="600"/>
              </a:spcAft>
              <a:buFont typeface="Arial" pitchFamily="34" charset="0"/>
              <a:buChar char="•"/>
              <a:tabLst>
                <a:tab pos="3374136" algn="r"/>
              </a:tabLst>
            </a:pPr>
            <a:r>
              <a:rPr lang="en-US" sz="1800" b="1" dirty="0" smtClean="0">
                <a:cs typeface="Times New Roman" pitchFamily="18" charset="0"/>
              </a:rPr>
              <a:t>Students responded enthusiastically, but struggled with the details.</a:t>
            </a:r>
          </a:p>
          <a:p>
            <a:pPr marL="231775" indent="-231775">
              <a:spcAft>
                <a:spcPts val="600"/>
              </a:spcAft>
              <a:buFont typeface="Arial" pitchFamily="34" charset="0"/>
              <a:buChar char="•"/>
              <a:tabLst>
                <a:tab pos="3374136" algn="r"/>
              </a:tabLst>
            </a:pPr>
            <a:r>
              <a:rPr lang="en-US" sz="1800" b="1" dirty="0" smtClean="0">
                <a:cs typeface="Times New Roman" pitchFamily="18" charset="0"/>
              </a:rPr>
              <a:t>Project status:</a:t>
            </a:r>
          </a:p>
        </p:txBody>
      </p:sp>
      <p:graphicFrame>
        <p:nvGraphicFramePr>
          <p:cNvPr id="10" name="Table 9"/>
          <p:cNvGraphicFramePr>
            <a:graphicFrameLocks noGrp="1"/>
          </p:cNvGraphicFramePr>
          <p:nvPr/>
        </p:nvGraphicFramePr>
        <p:xfrm>
          <a:off x="238125" y="2247900"/>
          <a:ext cx="4422775" cy="3611880"/>
        </p:xfrm>
        <a:graphic>
          <a:graphicData uri="http://schemas.openxmlformats.org/drawingml/2006/table">
            <a:tbl>
              <a:tblPr firstRow="1" bandRow="1">
                <a:tableStyleId>{5C22544A-7EE6-4342-B048-85BDC9FD1C3A}</a:tableStyleId>
              </a:tblPr>
              <a:tblGrid>
                <a:gridCol w="3749032"/>
                <a:gridCol w="673743"/>
              </a:tblGrid>
              <a:tr h="370840">
                <a:tc>
                  <a:txBody>
                    <a:bodyPr/>
                    <a:lstStyle/>
                    <a:p>
                      <a:pPr algn="ctr"/>
                      <a:r>
                        <a:rPr lang="en-US" sz="1400" dirty="0" smtClean="0">
                          <a:latin typeface="+mj-lt"/>
                        </a:rPr>
                        <a:t>Status</a:t>
                      </a: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mj-lt"/>
                        </a:rPr>
                        <a:t>No.</a:t>
                      </a:r>
                      <a:endParaRPr lang="en-US" sz="1400" dirty="0">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1" i="0" u="none" strike="noStrike" dirty="0" smtClean="0">
                          <a:solidFill>
                            <a:schemeClr val="accent1"/>
                          </a:solidFill>
                          <a:latin typeface="+mj-lt"/>
                        </a:rPr>
                        <a:t>Approved: </a:t>
                      </a:r>
                      <a:r>
                        <a:rPr lang="en-US" sz="1400" b="1" i="0" u="none" strike="noStrike" dirty="0" smtClean="0">
                          <a:solidFill>
                            <a:srgbClr val="000000"/>
                          </a:solidFill>
                          <a:latin typeface="+mj-lt"/>
                        </a:rPr>
                        <a:t>students</a:t>
                      </a:r>
                      <a:r>
                        <a:rPr lang="en-US" sz="1400" b="1" i="0" u="none" strike="noStrike" baseline="0" dirty="0" smtClean="0">
                          <a:solidFill>
                            <a:srgbClr val="000000"/>
                          </a:solidFill>
                          <a:latin typeface="+mj-lt"/>
                        </a:rPr>
                        <a:t> ready to enter SD I</a:t>
                      </a:r>
                      <a:endParaRPr lang="en-US" sz="1400" b="1"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20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1" i="0" u="none" strike="noStrike" dirty="0" smtClean="0">
                          <a:solidFill>
                            <a:schemeClr val="accent1"/>
                          </a:solidFill>
                          <a:latin typeface="+mj-lt"/>
                        </a:rPr>
                        <a:t>Tentative: </a:t>
                      </a:r>
                      <a:r>
                        <a:rPr lang="en-US" sz="1400" b="1" i="0" u="none" strike="noStrike" dirty="0" smtClean="0">
                          <a:solidFill>
                            <a:srgbClr val="000000"/>
                          </a:solidFill>
                          <a:latin typeface="+mj-lt"/>
                        </a:rPr>
                        <a:t>project is sound and ready for SD I,</a:t>
                      </a:r>
                      <a:r>
                        <a:rPr lang="en-US" sz="1400" b="1" i="0" u="none" strike="noStrike" baseline="0" dirty="0" smtClean="0">
                          <a:solidFill>
                            <a:srgbClr val="000000"/>
                          </a:solidFill>
                          <a:latin typeface="+mj-lt"/>
                        </a:rPr>
                        <a:t> but deliverables need tweaking</a:t>
                      </a:r>
                      <a:endParaRPr lang="en-US" sz="1400" b="1"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1" i="0" u="none" strike="noStrike" dirty="0">
                          <a:solidFill>
                            <a:schemeClr val="accent1"/>
                          </a:solidFill>
                          <a:latin typeface="+mj-lt"/>
                        </a:rPr>
                        <a:t>In </a:t>
                      </a:r>
                      <a:r>
                        <a:rPr lang="en-US" sz="1400" b="1" i="0" u="none" strike="noStrike" dirty="0" smtClean="0">
                          <a:solidFill>
                            <a:schemeClr val="accent1"/>
                          </a:solidFill>
                          <a:latin typeface="+mj-lt"/>
                        </a:rPr>
                        <a:t>Flux: </a:t>
                      </a:r>
                      <a:r>
                        <a:rPr lang="en-US" sz="1400" b="1" i="0" u="none" strike="noStrike" dirty="0" smtClean="0">
                          <a:solidFill>
                            <a:srgbClr val="000000"/>
                          </a:solidFill>
                          <a:latin typeface="+mj-lt"/>
                        </a:rPr>
                        <a:t>students still</a:t>
                      </a:r>
                      <a:r>
                        <a:rPr lang="en-US" sz="1400" b="1" i="0" u="none" strike="noStrike" baseline="0" dirty="0" smtClean="0">
                          <a:solidFill>
                            <a:srgbClr val="000000"/>
                          </a:solidFill>
                          <a:latin typeface="+mj-lt"/>
                        </a:rPr>
                        <a:t> trying to figure out what they need to do, but the advisor is on board.</a:t>
                      </a:r>
                      <a:endParaRPr lang="en-US" sz="1400" b="1"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1" i="0" u="none" strike="noStrike" dirty="0" smtClean="0">
                          <a:solidFill>
                            <a:schemeClr val="accent1"/>
                          </a:solidFill>
                          <a:latin typeface="+mj-lt"/>
                        </a:rPr>
                        <a:t>Redesign: </a:t>
                      </a:r>
                      <a:r>
                        <a:rPr lang="en-US" sz="1400" b="1" i="0" u="none" strike="noStrike" dirty="0" smtClean="0">
                          <a:solidFill>
                            <a:srgbClr val="000000"/>
                          </a:solidFill>
                          <a:latin typeface="+mj-lt"/>
                        </a:rPr>
                        <a:t>a nice way to say this project is not</a:t>
                      </a:r>
                      <a:r>
                        <a:rPr lang="en-US" sz="1400" b="1" i="0" u="none" strike="noStrike" baseline="0" dirty="0" smtClean="0">
                          <a:solidFill>
                            <a:srgbClr val="000000"/>
                          </a:solidFill>
                          <a:latin typeface="+mj-lt"/>
                        </a:rPr>
                        <a:t> yet adequately defined</a:t>
                      </a:r>
                      <a:endParaRPr lang="en-US" sz="1400" b="1"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1" i="0" u="none" strike="noStrike" dirty="0" smtClean="0">
                          <a:solidFill>
                            <a:schemeClr val="accent1"/>
                          </a:solidFill>
                          <a:latin typeface="+mj-lt"/>
                        </a:rPr>
                        <a:t>Denied: </a:t>
                      </a:r>
                      <a:r>
                        <a:rPr lang="en-US" sz="1400" b="1" i="0" u="none" strike="noStrike" dirty="0" smtClean="0">
                          <a:solidFill>
                            <a:srgbClr val="000000"/>
                          </a:solidFill>
                          <a:latin typeface="+mj-lt"/>
                        </a:rPr>
                        <a:t>project is not adequately described</a:t>
                      </a:r>
                      <a:r>
                        <a:rPr lang="en-US" sz="1400" b="1" i="0" u="none" strike="noStrike" baseline="0" dirty="0" smtClean="0">
                          <a:solidFill>
                            <a:srgbClr val="000000"/>
                          </a:solidFill>
                          <a:latin typeface="+mj-lt"/>
                        </a:rPr>
                        <a:t> so that the deliverables can be assessed for design content.</a:t>
                      </a:r>
                      <a:endParaRPr lang="en-US" sz="1400" b="1" i="0" u="none" strike="noStrike" dirty="0">
                        <a:solidFill>
                          <a:srgbClr val="000000"/>
                        </a:solidFill>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r" fontAlgn="b"/>
                      <a:r>
                        <a:rPr lang="en-US" sz="1400" b="1" i="0" u="none" strike="noStrike" dirty="0">
                          <a:solidFill>
                            <a:srgbClr val="000000"/>
                          </a:solidFill>
                          <a:latin typeface="+mj-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sz="1400" b="1" i="0" u="none" strike="noStrike" dirty="0">
                          <a:solidFill>
                            <a:srgbClr val="000000"/>
                          </a:solidFill>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10" descr="abstract_p04_v00_Page_1.jpg"/>
          <p:cNvPicPr>
            <a:picLocks noChangeAspect="1"/>
          </p:cNvPicPr>
          <p:nvPr/>
        </p:nvPicPr>
        <p:blipFill>
          <a:blip r:embed="rId2" cstate="print"/>
          <a:srcRect l="6178" t="6772" r="6178" b="8571"/>
          <a:stretch>
            <a:fillRect/>
          </a:stretch>
        </p:blipFill>
        <p:spPr>
          <a:xfrm>
            <a:off x="5399313" y="2073732"/>
            <a:ext cx="3196771" cy="3995963"/>
          </a:xfrm>
          <a:prstGeom prst="rect">
            <a:avLst/>
          </a:prstGeom>
          <a:ln w="12700">
            <a:solidFill>
              <a:schemeClr val="accent2"/>
            </a:solidFill>
          </a:ln>
          <a:effectLst>
            <a:outerShdw blurRad="292100" dist="139700" dir="2700000" algn="tl" rotWithShape="0">
              <a:schemeClr val="accent2">
                <a:alpha val="65000"/>
              </a:scheme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Near-Term Suggestions (Low-Hanging Fruit)</a:t>
            </a:r>
            <a:endParaRPr lang="en-US" b="1" dirty="0">
              <a:solidFill>
                <a:schemeClr val="accent2"/>
              </a:solidFill>
            </a:endParaRPr>
          </a:p>
        </p:txBody>
      </p:sp>
      <p:sp>
        <p:nvSpPr>
          <p:cNvPr id="114691" name="Text Box 3"/>
          <p:cNvSpPr txBox="1">
            <a:spLocks noChangeArrowheads="1"/>
          </p:cNvSpPr>
          <p:nvPr/>
        </p:nvSpPr>
        <p:spPr bwMode="auto">
          <a:xfrm>
            <a:off x="220663" y="725714"/>
            <a:ext cx="8649017" cy="5586145"/>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solidFill>
                  <a:schemeClr val="bg1"/>
                </a:solidFill>
              </a:rPr>
              <a:t>Recommended Senior Design Day in Fall 2010: </a:t>
            </a:r>
            <a:r>
              <a:rPr lang="en-US" sz="1800" b="1" dirty="0" smtClean="0">
                <a:solidFill>
                  <a:schemeClr val="accent1"/>
                </a:solidFill>
              </a:rPr>
              <a:t>Nov. 18 </a:t>
            </a:r>
            <a:r>
              <a:rPr lang="en-US" sz="1800" b="1" dirty="0" smtClean="0">
                <a:solidFill>
                  <a:schemeClr val="bg1"/>
                </a:solidFill>
              </a:rPr>
              <a:t>(alt: Dec. 2).</a:t>
            </a:r>
          </a:p>
          <a:p>
            <a:pPr marL="465138" indent="-233363">
              <a:spcAft>
                <a:spcPts val="1200"/>
              </a:spcAft>
              <a:buFont typeface="Wingdings" pitchFamily="2" charset="2"/>
              <a:buChar char="§"/>
            </a:pPr>
            <a:r>
              <a:rPr lang="en-US" sz="1800" b="1" dirty="0" smtClean="0">
                <a:solidFill>
                  <a:schemeClr val="bg1"/>
                </a:solidFill>
              </a:rPr>
              <a:t>We need to push it back because we have SD I and II projects, and SD II students need more time to get their hardware working.</a:t>
            </a:r>
            <a:endParaRPr lang="en-US" sz="1800" b="1" dirty="0" smtClean="0">
              <a:solidFill>
                <a:schemeClr val="bg1"/>
              </a:solidFill>
            </a:endParaRPr>
          </a:p>
          <a:p>
            <a:pPr marL="231775" indent="-231775">
              <a:spcAft>
                <a:spcPts val="1200"/>
              </a:spcAft>
              <a:buFont typeface="Arial" pitchFamily="34" charset="0"/>
              <a:buChar char="•"/>
            </a:pPr>
            <a:r>
              <a:rPr lang="en-US" sz="1800" b="1" dirty="0" smtClean="0">
                <a:solidFill>
                  <a:schemeClr val="accent1"/>
                </a:solidFill>
              </a:rPr>
              <a:t>Industrial </a:t>
            </a:r>
            <a:r>
              <a:rPr lang="en-US" sz="1800" b="1" dirty="0" smtClean="0">
                <a:solidFill>
                  <a:schemeClr val="accent1"/>
                </a:solidFill>
              </a:rPr>
              <a:t>R</a:t>
            </a:r>
            <a:r>
              <a:rPr lang="en-US" sz="1800" b="1" dirty="0" smtClean="0">
                <a:solidFill>
                  <a:schemeClr val="accent1"/>
                </a:solidFill>
              </a:rPr>
              <a:t>eview Panels: </a:t>
            </a:r>
            <a:r>
              <a:rPr lang="en-US" sz="1800" b="1" dirty="0" smtClean="0">
                <a:solidFill>
                  <a:schemeClr val="bg1"/>
                </a:solidFill>
              </a:rPr>
              <a:t>working through our advisory boards, we hope to increase participation from industry. Dick has done a good job getting this started.</a:t>
            </a:r>
          </a:p>
          <a:p>
            <a:pPr marL="231775" indent="-231775">
              <a:spcAft>
                <a:spcPts val="1200"/>
              </a:spcAft>
              <a:buFont typeface="Arial" pitchFamily="34" charset="0"/>
              <a:buChar char="•"/>
            </a:pPr>
            <a:r>
              <a:rPr lang="en-US" sz="1800" b="1" dirty="0" smtClean="0">
                <a:solidFill>
                  <a:schemeClr val="accent1"/>
                </a:solidFill>
              </a:rPr>
              <a:t>More Projects Sponsored by Research Groups: </a:t>
            </a:r>
            <a:r>
              <a:rPr lang="en-US" sz="1800" b="1" dirty="0" smtClean="0">
                <a:solidFill>
                  <a:schemeClr val="bg1"/>
                </a:solidFill>
              </a:rPr>
              <a:t>Did you see the hybrid electric vehicle demonstration?</a:t>
            </a:r>
          </a:p>
          <a:p>
            <a:pPr marL="231775" indent="-231775">
              <a:spcAft>
                <a:spcPts val="1200"/>
              </a:spcAft>
              <a:buFont typeface="Arial" pitchFamily="34" charset="0"/>
              <a:buChar char="•"/>
            </a:pPr>
            <a:r>
              <a:rPr lang="en-US" sz="1800" b="1" dirty="0" smtClean="0">
                <a:solidFill>
                  <a:schemeClr val="accent1"/>
                </a:solidFill>
              </a:rPr>
              <a:t>More Industry-Sponsored Projects: </a:t>
            </a:r>
            <a:r>
              <a:rPr lang="en-US" sz="1800" b="1" dirty="0" smtClean="0">
                <a:solidFill>
                  <a:schemeClr val="bg1"/>
                </a:solidFill>
              </a:rPr>
              <a:t>love those NASA review panels John Helferty puts his students through.</a:t>
            </a:r>
          </a:p>
          <a:p>
            <a:pPr marL="231775" indent="-231775">
              <a:spcAft>
                <a:spcPts val="1200"/>
              </a:spcAft>
              <a:buFont typeface="Arial" pitchFamily="34" charset="0"/>
              <a:buChar char="•"/>
            </a:pPr>
            <a:r>
              <a:rPr lang="en-US" sz="1800" b="1" dirty="0" smtClean="0">
                <a:solidFill>
                  <a:schemeClr val="accent1"/>
                </a:solidFill>
              </a:rPr>
              <a:t>External Competitions: </a:t>
            </a:r>
            <a:r>
              <a:rPr lang="en-US" sz="1800" b="1" dirty="0" smtClean="0">
                <a:solidFill>
                  <a:schemeClr val="bg1"/>
                </a:solidFill>
              </a:rPr>
              <a:t>nothing </a:t>
            </a:r>
            <a:r>
              <a:rPr lang="en-US" sz="1800" b="1" dirty="0" smtClean="0">
                <a:solidFill>
                  <a:schemeClr val="bg1"/>
                </a:solidFill>
              </a:rPr>
              <a:t>like the fear of public humiliation to motivate a team. </a:t>
            </a:r>
          </a:p>
          <a:p>
            <a:pPr marL="566738" indent="-334963">
              <a:spcAft>
                <a:spcPts val="600"/>
              </a:spcAft>
              <a:buFont typeface="Wingdings" pitchFamily="2" charset="2"/>
              <a:buChar char="§"/>
            </a:pPr>
            <a:r>
              <a:rPr lang="en-US" sz="1800" b="1" dirty="0" smtClean="0">
                <a:solidFill>
                  <a:schemeClr val="bg1"/>
                </a:solidFill>
              </a:rPr>
              <a:t>External competitions usually follow rigorous design methodologies. </a:t>
            </a:r>
          </a:p>
          <a:p>
            <a:pPr marL="566738" indent="-334963">
              <a:spcAft>
                <a:spcPts val="600"/>
              </a:spcAft>
              <a:buFont typeface="Wingdings" pitchFamily="2" charset="2"/>
              <a:buChar char="§"/>
            </a:pPr>
            <a:r>
              <a:rPr lang="en-US" sz="1800" b="1" dirty="0" smtClean="0">
                <a:solidFill>
                  <a:schemeClr val="bg1"/>
                </a:solidFill>
              </a:rPr>
              <a:t>Temple CoE had a great year in 2009-10! </a:t>
            </a:r>
          </a:p>
          <a:p>
            <a:pPr marL="566738" indent="-334963">
              <a:spcAft>
                <a:spcPts val="1200"/>
              </a:spcAft>
              <a:buFont typeface="Wingdings" pitchFamily="2" charset="2"/>
              <a:buChar char="§"/>
            </a:pPr>
            <a:r>
              <a:rPr lang="en-US" sz="1800" b="1" dirty="0" smtClean="0">
                <a:solidFill>
                  <a:schemeClr val="bg1"/>
                </a:solidFill>
              </a:rPr>
              <a:t>Our students compete well when properly motivated.</a:t>
            </a:r>
          </a:p>
          <a:p>
            <a:pPr marL="231775" indent="-231775">
              <a:spcAft>
                <a:spcPts val="1200"/>
              </a:spcAft>
              <a:buFont typeface="Arial" pitchFamily="34" charset="0"/>
              <a:buChar char="•"/>
            </a:pPr>
            <a:r>
              <a:rPr lang="en-US" sz="1800" b="1" dirty="0" smtClean="0">
                <a:solidFill>
                  <a:schemeClr val="accent1"/>
                </a:solidFill>
              </a:rPr>
              <a:t>Important question: </a:t>
            </a:r>
            <a:r>
              <a:rPr lang="en-US" sz="1800" b="1" dirty="0" smtClean="0">
                <a:solidFill>
                  <a:schemeClr val="bg1"/>
                </a:solidFill>
              </a:rPr>
              <a:t>must senior design projects build a prototype?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6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4691">
                                            <p:txEl>
                                              <p:pRg st="9" end="9"/>
                                            </p:txEl>
                                          </p:spTgt>
                                        </p:tgtEl>
                                        <p:attrNameLst>
                                          <p:attrName>style.visibility</p:attrName>
                                        </p:attrNameLst>
                                      </p:cBhvr>
                                      <p:to>
                                        <p:strVal val="visible"/>
                                      </p:to>
                                    </p:set>
                                    <p:animEffect transition="in" filter="dissolve">
                                      <p:cBhvr>
                                        <p:cTn id="29" dur="500"/>
                                        <p:tgtEl>
                                          <p:spTgt spid="1146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Longer-term Issues</a:t>
            </a:r>
            <a:endParaRPr lang="en-US" b="1" dirty="0">
              <a:solidFill>
                <a:schemeClr val="accent2"/>
              </a:solidFill>
            </a:endParaRPr>
          </a:p>
        </p:txBody>
      </p:sp>
      <p:sp>
        <p:nvSpPr>
          <p:cNvPr id="114691" name="Text Box 3"/>
          <p:cNvSpPr txBox="1">
            <a:spLocks noChangeArrowheads="1"/>
          </p:cNvSpPr>
          <p:nvPr/>
        </p:nvSpPr>
        <p:spPr bwMode="auto">
          <a:xfrm>
            <a:off x="220663" y="633047"/>
            <a:ext cx="8649017" cy="6247864"/>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1800" b="1" dirty="0" smtClean="0">
                <a:solidFill>
                  <a:schemeClr val="bg1"/>
                </a:solidFill>
              </a:rPr>
              <a:t>How can we weave design throughout the curriculum?</a:t>
            </a:r>
          </a:p>
          <a:p>
            <a:pPr marL="465138" indent="-233363">
              <a:spcAft>
                <a:spcPts val="1200"/>
              </a:spcAft>
              <a:buFont typeface="Wingdings" pitchFamily="2" charset="2"/>
              <a:buChar char="§"/>
            </a:pPr>
            <a:r>
              <a:rPr lang="en-US" sz="1800" b="1" dirty="0" smtClean="0">
                <a:solidFill>
                  <a:schemeClr val="bg1"/>
                </a:solidFill>
              </a:rPr>
              <a:t>One approach is to allow students to take independent study hours as technical electives and participate in large design activities (e.g., </a:t>
            </a:r>
            <a:r>
              <a:rPr lang="en-US" sz="1800" b="1" dirty="0" err="1" smtClean="0">
                <a:solidFill>
                  <a:schemeClr val="bg1"/>
                </a:solidFill>
              </a:rPr>
              <a:t>EcoCar</a:t>
            </a:r>
            <a:r>
              <a:rPr lang="en-US" sz="1800" b="1" dirty="0" smtClean="0">
                <a:solidFill>
                  <a:schemeClr val="bg1"/>
                </a:solidFill>
              </a:rPr>
              <a:t>).</a:t>
            </a:r>
          </a:p>
          <a:p>
            <a:pPr marL="465138" indent="-233363">
              <a:spcAft>
                <a:spcPts val="1200"/>
              </a:spcAft>
              <a:buFont typeface="Wingdings" pitchFamily="2" charset="2"/>
              <a:buChar char="§"/>
            </a:pPr>
            <a:r>
              <a:rPr lang="en-US" sz="1800" b="1" dirty="0" smtClean="0">
                <a:solidFill>
                  <a:schemeClr val="bg1"/>
                </a:solidFill>
              </a:rPr>
              <a:t>Another opportunity is to modify second and third-year labs to include more open-ended design problems.</a:t>
            </a:r>
          </a:p>
          <a:p>
            <a:pPr marL="231775" indent="-231775">
              <a:spcAft>
                <a:spcPts val="1200"/>
              </a:spcAft>
              <a:buFont typeface="Wingdings" pitchFamily="2" charset="2"/>
              <a:buChar char="§"/>
            </a:pPr>
            <a:r>
              <a:rPr lang="en-US" sz="1800" b="1" dirty="0" smtClean="0">
                <a:solidFill>
                  <a:schemeClr val="bg1"/>
                </a:solidFill>
              </a:rPr>
              <a:t>How can we better prepare students for the senior design experience?</a:t>
            </a:r>
          </a:p>
          <a:p>
            <a:pPr marL="231775" indent="-231775">
              <a:spcAft>
                <a:spcPts val="1200"/>
              </a:spcAft>
              <a:buFont typeface="Wingdings" pitchFamily="2" charset="2"/>
              <a:buChar char="§"/>
            </a:pPr>
            <a:r>
              <a:rPr lang="en-US" sz="1800" b="1" dirty="0" smtClean="0">
                <a:solidFill>
                  <a:schemeClr val="bg1"/>
                </a:solidFill>
              </a:rPr>
              <a:t>How do we move Senior Design forward and make it something unique </a:t>
            </a:r>
            <a:r>
              <a:rPr lang="en-US" sz="1800" b="1" dirty="0" smtClean="0">
                <a:solidFill>
                  <a:schemeClr val="bg1"/>
                </a:solidFill>
              </a:rPr>
              <a:t>to Temple </a:t>
            </a:r>
            <a:r>
              <a:rPr lang="en-US" sz="1800" b="1" dirty="0" smtClean="0">
                <a:solidFill>
                  <a:schemeClr val="bg1"/>
                </a:solidFill>
              </a:rPr>
              <a:t>University</a:t>
            </a:r>
            <a:r>
              <a:rPr lang="en-US" sz="1800" b="1" dirty="0" smtClean="0">
                <a:solidFill>
                  <a:schemeClr val="bg1"/>
                </a:solidFill>
              </a:rPr>
              <a:t>?</a:t>
            </a:r>
          </a:p>
          <a:p>
            <a:pPr marL="231775" indent="-231775">
              <a:spcAft>
                <a:spcPts val="1200"/>
              </a:spcAft>
              <a:buFont typeface="Wingdings" pitchFamily="2" charset="2"/>
              <a:buChar char="§"/>
            </a:pPr>
            <a:r>
              <a:rPr lang="en-US" sz="1800" b="1" dirty="0" smtClean="0">
                <a:solidFill>
                  <a:schemeClr val="bg1"/>
                </a:solidFill>
              </a:rPr>
              <a:t>Last, but not least, thanks to </a:t>
            </a:r>
            <a:r>
              <a:rPr lang="en-US" sz="1800" b="1" dirty="0" smtClean="0">
                <a:solidFill>
                  <a:schemeClr val="accent1"/>
                </a:solidFill>
              </a:rPr>
              <a:t>Dick, Sandip and Frank </a:t>
            </a:r>
            <a:r>
              <a:rPr lang="en-US" sz="1800" b="1" dirty="0" smtClean="0">
                <a:solidFill>
                  <a:schemeClr val="bg1"/>
                </a:solidFill>
              </a:rPr>
              <a:t>for their excellent support:</a:t>
            </a:r>
          </a:p>
          <a:p>
            <a:pPr marL="465138" indent="-233363">
              <a:spcAft>
                <a:spcPts val="600"/>
              </a:spcAft>
              <a:buFont typeface="Wingdings" pitchFamily="2" charset="2"/>
              <a:buChar char="§"/>
            </a:pPr>
            <a:r>
              <a:rPr lang="en-US" sz="1800" b="1" dirty="0" smtClean="0">
                <a:solidFill>
                  <a:schemeClr val="bg1"/>
                </a:solidFill>
              </a:rPr>
              <a:t>We have been meeting weekly to discuss SD I projects. </a:t>
            </a:r>
          </a:p>
          <a:p>
            <a:pPr marL="465138" indent="-233363">
              <a:spcAft>
                <a:spcPts val="600"/>
              </a:spcAft>
              <a:buFont typeface="Wingdings" pitchFamily="2" charset="2"/>
              <a:buChar char="§"/>
            </a:pPr>
            <a:r>
              <a:rPr lang="en-US" sz="1800" b="1" dirty="0" smtClean="0">
                <a:solidFill>
                  <a:schemeClr val="bg1"/>
                </a:solidFill>
              </a:rPr>
              <a:t>Sandip has made some good changes to Professional Seminar to support Senior Design.</a:t>
            </a:r>
          </a:p>
          <a:p>
            <a:pPr marL="465138" indent="-233363">
              <a:spcAft>
                <a:spcPts val="1200"/>
              </a:spcAft>
              <a:buFont typeface="Wingdings" pitchFamily="2" charset="2"/>
              <a:buChar char="§"/>
            </a:pPr>
            <a:r>
              <a:rPr lang="en-US" sz="1800" b="1" dirty="0" smtClean="0">
                <a:solidFill>
                  <a:schemeClr val="bg1"/>
                </a:solidFill>
              </a:rPr>
              <a:t>Frank has been teaching ECE students how to solder </a:t>
            </a:r>
            <a:r>
              <a:rPr lang="en-US" sz="1800" b="1" dirty="0" smtClean="0">
                <a:solidFill>
                  <a:schemeClr val="bg1"/>
                </a:solidFill>
                <a:sym typeface="Wingdings" pitchFamily="2" charset="2"/>
              </a:rPr>
              <a:t></a:t>
            </a:r>
            <a:endParaRPr lang="en-US" sz="1800" b="1" dirty="0" smtClean="0">
              <a:solidFill>
                <a:schemeClr val="bg1"/>
              </a:solidFill>
            </a:endParaRPr>
          </a:p>
          <a:p>
            <a:pPr marL="231775" indent="-231775">
              <a:spcAft>
                <a:spcPts val="1200"/>
              </a:spcAft>
              <a:buFont typeface="Wingdings" pitchFamily="2" charset="2"/>
              <a:buChar char="§"/>
            </a:pPr>
            <a:r>
              <a:rPr lang="en-US" sz="1800" b="1" dirty="0" smtClean="0">
                <a:solidFill>
                  <a:schemeClr val="bg1"/>
                </a:solidFill>
              </a:rPr>
              <a:t>Senior Design is a work in progress but we think it is headed in the right direction.</a:t>
            </a:r>
            <a:endParaRPr lang="en-US" sz="1800" b="1" dirty="0" smtClean="0">
              <a:solidFill>
                <a:schemeClr val="bg1"/>
              </a:solidFill>
            </a:endParaRPr>
          </a:p>
          <a:p>
            <a:pPr marL="465138" indent="-233363">
              <a:spcAft>
                <a:spcPts val="600"/>
              </a:spcAft>
              <a:buFont typeface="Wingdings" pitchFamily="2" charset="2"/>
              <a:buChar char="§"/>
            </a:pPr>
            <a:endParaRPr lang="en-US" sz="1800" b="1"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4691">
                                            <p:txEl>
                                              <p:pRg st="5" end="5"/>
                                            </p:txEl>
                                          </p:spTgt>
                                        </p:tgtEl>
                                        <p:attrNameLst>
                                          <p:attrName>style.visibility</p:attrName>
                                        </p:attrNameLst>
                                      </p:cBhvr>
                                      <p:to>
                                        <p:strVal val="visible"/>
                                      </p:to>
                                    </p:set>
                                    <p:animEffect transition="in" filter="dissolve">
                                      <p:cBhvr>
                                        <p:cTn id="23" dur="500"/>
                                        <p:tgtEl>
                                          <p:spTgt spid="114691">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14691">
                                            <p:txEl>
                                              <p:pRg st="6" end="6"/>
                                            </p:txEl>
                                          </p:spTgt>
                                        </p:tgtEl>
                                        <p:attrNameLst>
                                          <p:attrName>style.visibility</p:attrName>
                                        </p:attrNameLst>
                                      </p:cBhvr>
                                      <p:to>
                                        <p:strVal val="visible"/>
                                      </p:to>
                                    </p:set>
                                    <p:animEffect transition="in" filter="dissolve">
                                      <p:cBhvr>
                                        <p:cTn id="26" dur="500"/>
                                        <p:tgtEl>
                                          <p:spTgt spid="114691">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14691">
                                            <p:txEl>
                                              <p:pRg st="7" end="7"/>
                                            </p:txEl>
                                          </p:spTgt>
                                        </p:tgtEl>
                                        <p:attrNameLst>
                                          <p:attrName>style.visibility</p:attrName>
                                        </p:attrNameLst>
                                      </p:cBhvr>
                                      <p:to>
                                        <p:strVal val="visible"/>
                                      </p:to>
                                    </p:set>
                                    <p:animEffect transition="in" filter="dissolve">
                                      <p:cBhvr>
                                        <p:cTn id="29" dur="500"/>
                                        <p:tgtEl>
                                          <p:spTgt spid="114691">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14691">
                                            <p:txEl>
                                              <p:pRg st="8" end="8"/>
                                            </p:txEl>
                                          </p:spTgt>
                                        </p:tgtEl>
                                        <p:attrNameLst>
                                          <p:attrName>style.visibility</p:attrName>
                                        </p:attrNameLst>
                                      </p:cBhvr>
                                      <p:to>
                                        <p:strVal val="visible"/>
                                      </p:to>
                                    </p:set>
                                    <p:animEffect transition="in" filter="dissolve">
                                      <p:cBhvr>
                                        <p:cTn id="32" dur="500"/>
                                        <p:tgtEl>
                                          <p:spTgt spid="11469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4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To </a:t>
            </a:r>
            <a:r>
              <a:rPr lang="en-US" b="1" smtClean="0">
                <a:solidFill>
                  <a:schemeClr val="accent2"/>
                </a:solidFill>
              </a:rPr>
              <a:t>Learn More</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1775" indent="-231775">
              <a:spcAft>
                <a:spcPts val="1200"/>
              </a:spcAft>
              <a:buFont typeface="Arial" pitchFamily="34" charset="0"/>
              <a:buChar char="•"/>
            </a:pPr>
            <a:r>
              <a:rPr lang="en-US" sz="1800" b="1" dirty="0" smtClean="0"/>
              <a:t>“</a:t>
            </a:r>
            <a:r>
              <a:rPr lang="en-US" sz="1800" b="1" dirty="0" smtClean="0"/>
              <a:t>Criteria for Accrediting Engineering Programs: Effective </a:t>
            </a:r>
            <a:r>
              <a:rPr lang="en-US" sz="1800" b="1" dirty="0" smtClean="0"/>
              <a:t>for Evaluations During </a:t>
            </a:r>
            <a:r>
              <a:rPr lang="en-US" sz="1800" b="1" dirty="0" smtClean="0"/>
              <a:t>the 2010-2011 </a:t>
            </a:r>
            <a:r>
              <a:rPr lang="en-US" sz="1800" b="1" dirty="0" smtClean="0"/>
              <a:t>Accreditation </a:t>
            </a:r>
            <a:r>
              <a:rPr lang="en-US" sz="1800" b="1" dirty="0" smtClean="0"/>
              <a:t>Cycle,” (Engineering Programs Only), </a:t>
            </a:r>
            <a:r>
              <a:rPr lang="en-US" sz="1800" b="1" dirty="0" smtClean="0">
                <a:hlinkClick r:id="rId3"/>
              </a:rPr>
              <a:t>www.abet.org</a:t>
            </a:r>
            <a:r>
              <a:rPr lang="en-US" sz="1800" b="1" dirty="0" smtClean="0"/>
              <a:t>.</a:t>
            </a:r>
          </a:p>
          <a:p>
            <a:pPr marL="231775" indent="-231775">
              <a:spcAft>
                <a:spcPts val="1200"/>
              </a:spcAft>
              <a:buFont typeface="Arial" pitchFamily="34" charset="0"/>
              <a:buChar char="•"/>
            </a:pPr>
            <a:r>
              <a:rPr lang="en-US" sz="1800" b="1" dirty="0" smtClean="0"/>
              <a:t>Temple University College of Engineering Senior Design Web Sites, </a:t>
            </a:r>
            <a:r>
              <a:rPr lang="en-US" sz="1800" b="1" dirty="0" smtClean="0">
                <a:hlinkClick r:id="rId4"/>
              </a:rPr>
              <a:t>https://sites.google.com/a/temple.edu/coe/senior-design</a:t>
            </a:r>
            <a:r>
              <a:rPr lang="en-US" sz="1800" b="1" dirty="0" smtClean="0"/>
              <a:t>.</a:t>
            </a:r>
          </a:p>
          <a:p>
            <a:pPr marL="231775" indent="-231775">
              <a:spcAft>
                <a:spcPts val="1200"/>
              </a:spcAft>
              <a:buFont typeface="Arial" pitchFamily="34" charset="0"/>
              <a:buChar char="•"/>
            </a:pPr>
            <a:r>
              <a:rPr lang="en-US" sz="1800" b="1" dirty="0" smtClean="0"/>
              <a:t>Senior Design I Web Page:</a:t>
            </a:r>
          </a:p>
          <a:p>
            <a:pPr marL="231775" indent="-231775">
              <a:spcAft>
                <a:spcPts val="1200"/>
              </a:spcAft>
            </a:pPr>
            <a:r>
              <a:rPr lang="en-US" sz="1800" b="1" dirty="0" smtClean="0"/>
              <a:t>	</a:t>
            </a:r>
            <a:r>
              <a:rPr lang="en-US" sz="1800" b="1" dirty="0" smtClean="0">
                <a:hlinkClick r:id="rId5"/>
              </a:rPr>
              <a:t>http</a:t>
            </a:r>
            <a:r>
              <a:rPr lang="en-US" sz="1800" b="1" dirty="0" smtClean="0">
                <a:hlinkClick r:id="rId5"/>
              </a:rPr>
              <a:t>://www.isip.piconepress.com/publications/courses/temple/engr_4196</a:t>
            </a:r>
            <a:r>
              <a:rPr lang="en-US" sz="1800" b="1" dirty="0" smtClean="0">
                <a:hlinkClick r:id="rId5"/>
              </a:rPr>
              <a:t>/</a:t>
            </a:r>
            <a:endParaRPr lang="en-US" sz="1800" b="1" dirty="0" smtClean="0"/>
          </a:p>
          <a:p>
            <a:pPr marL="231775" indent="-231775">
              <a:spcAft>
                <a:spcPts val="1200"/>
              </a:spcAft>
              <a:buFont typeface="Arial" pitchFamily="34" charset="0"/>
              <a:buChar char="•"/>
            </a:pPr>
            <a:r>
              <a:rPr lang="en-US" sz="1800" b="1" dirty="0" smtClean="0"/>
              <a:t>Senior Design </a:t>
            </a:r>
            <a:r>
              <a:rPr lang="en-US" sz="1800" b="1" dirty="0" smtClean="0"/>
              <a:t>II </a:t>
            </a:r>
            <a:r>
              <a:rPr lang="en-US" sz="1800" b="1" dirty="0" smtClean="0"/>
              <a:t>Web </a:t>
            </a:r>
            <a:r>
              <a:rPr lang="en-US" sz="1800" b="1" dirty="0" smtClean="0"/>
              <a:t>Page (under construction):</a:t>
            </a:r>
            <a:endParaRPr lang="en-US" sz="1800" b="1" dirty="0" smtClean="0"/>
          </a:p>
          <a:p>
            <a:pPr marL="465138" indent="-233363">
              <a:spcAft>
                <a:spcPts val="1200"/>
              </a:spcAft>
            </a:pPr>
            <a:r>
              <a:rPr lang="en-US" sz="1800" b="1" dirty="0" smtClean="0">
                <a:hlinkClick r:id="rId6"/>
              </a:rPr>
              <a:t>http</a:t>
            </a:r>
            <a:r>
              <a:rPr lang="en-US" sz="1800" b="1" dirty="0" smtClean="0">
                <a:hlinkClick r:id="rId6"/>
              </a:rPr>
              <a:t>://</a:t>
            </a:r>
            <a:r>
              <a:rPr lang="en-US" sz="1800" b="1" dirty="0" smtClean="0">
                <a:hlinkClick r:id="rId6"/>
              </a:rPr>
              <a:t>www.isip.piconepress.com/publications/courses/temple/engr_4296</a:t>
            </a:r>
            <a:r>
              <a:rPr lang="en-US" sz="1800" b="1" dirty="0" smtClean="0">
                <a:hlinkClick r:id="rId6"/>
              </a:rPr>
              <a:t>/</a:t>
            </a:r>
            <a:endParaRPr lang="en-US" sz="1800" b="1" dirty="0" smtClean="0"/>
          </a:p>
          <a:p>
            <a:pPr marL="231775" indent="-231775">
              <a:spcAft>
                <a:spcPts val="1200"/>
              </a:spcAft>
              <a:buFont typeface="Arial" pitchFamily="34" charset="0"/>
              <a:buChar char="•"/>
            </a:pPr>
            <a:endParaRPr lang="en-US" sz="1800" b="1" dirty="0" smtClean="0"/>
          </a:p>
          <a:p>
            <a:pPr marL="231775" indent="-231775">
              <a:spcAft>
                <a:spcPts val="1200"/>
              </a:spcAft>
              <a:buFont typeface="Arial" pitchFamily="34" charset="0"/>
              <a:buChar char="•"/>
            </a:pPr>
            <a:endParaRPr lang="en-US" sz="1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Program Outcomes From ABET (Criterion 3)</a:t>
            </a:r>
            <a:endParaRPr lang="en-US" b="1" dirty="0">
              <a:solidFill>
                <a:schemeClr val="accent2"/>
              </a:solidFill>
            </a:endParaRPr>
          </a:p>
        </p:txBody>
      </p:sp>
      <p:sp>
        <p:nvSpPr>
          <p:cNvPr id="12" name="Rectangle 11"/>
          <p:cNvSpPr/>
          <p:nvPr/>
        </p:nvSpPr>
        <p:spPr>
          <a:xfrm>
            <a:off x="238125" y="682171"/>
            <a:ext cx="8677275" cy="5832366"/>
          </a:xfrm>
          <a:prstGeom prst="rect">
            <a:avLst/>
          </a:prstGeom>
        </p:spPr>
        <p:txBody>
          <a:bodyPr wrap="square" lIns="0" tIns="0" rIns="0" bIns="0">
            <a:spAutoFit/>
          </a:bodyPr>
          <a:lstStyle/>
          <a:p>
            <a:pPr>
              <a:spcAft>
                <a:spcPts val="600"/>
              </a:spcAft>
            </a:pPr>
            <a:r>
              <a:rPr lang="en-US" sz="1800" b="1" dirty="0" smtClean="0">
                <a:solidFill>
                  <a:schemeClr val="bg1"/>
                </a:solidFill>
              </a:rPr>
              <a:t>Engineering </a:t>
            </a:r>
            <a:r>
              <a:rPr lang="en-US" sz="1800" b="1" dirty="0" smtClean="0">
                <a:solidFill>
                  <a:schemeClr val="bg1"/>
                </a:solidFill>
              </a:rPr>
              <a:t>programs must demonstrate that their students attain the following outcomes</a:t>
            </a:r>
            <a:r>
              <a:rPr lang="en-US" sz="1800" b="1" dirty="0" smtClean="0">
                <a:solidFill>
                  <a:schemeClr val="bg1"/>
                </a:solidFill>
              </a:rPr>
              <a:t>:</a:t>
            </a:r>
          </a:p>
          <a:p>
            <a:pPr marL="342900" indent="-342900">
              <a:spcAft>
                <a:spcPts val="600"/>
              </a:spcAft>
              <a:buFont typeface="+mj-lt"/>
              <a:buAutoNum type="alphaLcParenR"/>
            </a:pPr>
            <a:r>
              <a:rPr lang="en-US" sz="1800" b="1" dirty="0" smtClean="0">
                <a:solidFill>
                  <a:schemeClr val="bg1"/>
                </a:solidFill>
              </a:rPr>
              <a:t>an ability to apply knowledge of mathematics, science, and </a:t>
            </a:r>
            <a:r>
              <a:rPr lang="en-US" sz="1800" b="1" dirty="0" smtClean="0">
                <a:solidFill>
                  <a:schemeClr val="bg1"/>
                </a:solidFill>
              </a:rPr>
              <a:t>engineering</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design and conduct experiments, as well as to analyze and interpret </a:t>
            </a:r>
            <a:r>
              <a:rPr lang="en-US" sz="1800" b="1" dirty="0" smtClean="0">
                <a:solidFill>
                  <a:schemeClr val="bg1"/>
                </a:solidFill>
              </a:rPr>
              <a:t>data</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design a system, component, or process to meet desired needs within </a:t>
            </a:r>
            <a:r>
              <a:rPr lang="en-US" sz="1800" b="1" dirty="0" smtClean="0">
                <a:solidFill>
                  <a:schemeClr val="bg1"/>
                </a:solidFill>
              </a:rPr>
              <a:t>realistic constraints </a:t>
            </a:r>
            <a:r>
              <a:rPr lang="en-US" sz="1800" b="1" dirty="0" smtClean="0">
                <a:solidFill>
                  <a:schemeClr val="bg1"/>
                </a:solidFill>
              </a:rPr>
              <a:t>such as economic, environmental, social, political, ethical, health and </a:t>
            </a:r>
            <a:r>
              <a:rPr lang="en-US" sz="1800" b="1" dirty="0" smtClean="0">
                <a:solidFill>
                  <a:schemeClr val="bg1"/>
                </a:solidFill>
              </a:rPr>
              <a:t>safety, manufacturability</a:t>
            </a:r>
            <a:r>
              <a:rPr lang="en-US" sz="1800" b="1" dirty="0" smtClean="0">
                <a:solidFill>
                  <a:schemeClr val="bg1"/>
                </a:solidFill>
              </a:rPr>
              <a:t>, and </a:t>
            </a:r>
            <a:r>
              <a:rPr lang="en-US" sz="1800" b="1" dirty="0" smtClean="0">
                <a:solidFill>
                  <a:schemeClr val="bg1"/>
                </a:solidFill>
              </a:rPr>
              <a:t>sustainability</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function on multidisciplinary </a:t>
            </a:r>
            <a:r>
              <a:rPr lang="en-US" sz="1800" b="1" dirty="0" smtClean="0">
                <a:solidFill>
                  <a:schemeClr val="bg1"/>
                </a:solidFill>
              </a:rPr>
              <a:t>teams</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identify, formulate, and solve engineering </a:t>
            </a:r>
            <a:r>
              <a:rPr lang="en-US" sz="1800" b="1" dirty="0" smtClean="0">
                <a:solidFill>
                  <a:schemeClr val="bg1"/>
                </a:solidFill>
              </a:rPr>
              <a:t>problems</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understanding of professional and ethical </a:t>
            </a:r>
            <a:r>
              <a:rPr lang="en-US" sz="1800" b="1" dirty="0" smtClean="0">
                <a:solidFill>
                  <a:schemeClr val="bg1"/>
                </a:solidFill>
              </a:rPr>
              <a:t>responsibility</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communicate </a:t>
            </a:r>
            <a:r>
              <a:rPr lang="en-US" sz="1800" b="1" dirty="0" smtClean="0">
                <a:solidFill>
                  <a:schemeClr val="bg1"/>
                </a:solidFill>
              </a:rPr>
              <a:t>effectively</a:t>
            </a:r>
          </a:p>
          <a:p>
            <a:pPr marL="342900" indent="-342900">
              <a:spcAft>
                <a:spcPts val="600"/>
              </a:spcAft>
              <a:buFont typeface="+mj-lt"/>
              <a:buAutoNum type="alphaLcParenR"/>
            </a:pPr>
            <a:r>
              <a:rPr lang="en-US" sz="1800" b="1" dirty="0" smtClean="0">
                <a:solidFill>
                  <a:schemeClr val="bg1"/>
                </a:solidFill>
              </a:rPr>
              <a:t>the </a:t>
            </a:r>
            <a:r>
              <a:rPr lang="en-US" sz="1800" b="1" dirty="0" smtClean="0">
                <a:solidFill>
                  <a:schemeClr val="bg1"/>
                </a:solidFill>
              </a:rPr>
              <a:t>broad education necessary to understand the impact of engineering solutions in a </a:t>
            </a:r>
            <a:r>
              <a:rPr lang="en-US" sz="1800" b="1" dirty="0" smtClean="0">
                <a:solidFill>
                  <a:schemeClr val="bg1"/>
                </a:solidFill>
              </a:rPr>
              <a:t>global, economic</a:t>
            </a:r>
            <a:r>
              <a:rPr lang="en-US" sz="1800" b="1" dirty="0" smtClean="0">
                <a:solidFill>
                  <a:schemeClr val="bg1"/>
                </a:solidFill>
              </a:rPr>
              <a:t>, environmental, and societal </a:t>
            </a:r>
            <a:r>
              <a:rPr lang="en-US" sz="1800" b="1" dirty="0" smtClean="0">
                <a:solidFill>
                  <a:schemeClr val="bg1"/>
                </a:solidFill>
              </a:rPr>
              <a:t>context</a:t>
            </a:r>
          </a:p>
          <a:p>
            <a:pPr marL="342900" indent="-342900">
              <a:spcAft>
                <a:spcPts val="600"/>
              </a:spcAft>
              <a:buFont typeface="+mj-lt"/>
              <a:buAutoNum type="alphaLcParenR"/>
            </a:pPr>
            <a:r>
              <a:rPr lang="en-US" sz="1800" b="1" dirty="0" smtClean="0">
                <a:solidFill>
                  <a:schemeClr val="bg1"/>
                </a:solidFill>
              </a:rPr>
              <a:t>a </a:t>
            </a:r>
            <a:r>
              <a:rPr lang="en-US" sz="1800" b="1" dirty="0" smtClean="0">
                <a:solidFill>
                  <a:schemeClr val="bg1"/>
                </a:solidFill>
              </a:rPr>
              <a:t>recognition of the need for, and an ability to engage in life-long </a:t>
            </a:r>
            <a:r>
              <a:rPr lang="en-US" sz="1800" b="1" dirty="0" smtClean="0">
                <a:solidFill>
                  <a:schemeClr val="bg1"/>
                </a:solidFill>
              </a:rPr>
              <a:t>learning</a:t>
            </a:r>
          </a:p>
          <a:p>
            <a:pPr marL="342900" indent="-342900">
              <a:spcAft>
                <a:spcPts val="600"/>
              </a:spcAft>
              <a:buFont typeface="+mj-lt"/>
              <a:buAutoNum type="alphaLcParenR"/>
            </a:pPr>
            <a:r>
              <a:rPr lang="en-US" sz="1800" b="1" dirty="0" smtClean="0">
                <a:solidFill>
                  <a:schemeClr val="bg1"/>
                </a:solidFill>
              </a:rPr>
              <a:t>a </a:t>
            </a:r>
            <a:r>
              <a:rPr lang="en-US" sz="1800" b="1" dirty="0" smtClean="0">
                <a:solidFill>
                  <a:schemeClr val="bg1"/>
                </a:solidFill>
              </a:rPr>
              <a:t>knowledge of contemporary </a:t>
            </a:r>
            <a:r>
              <a:rPr lang="en-US" sz="1800" b="1" dirty="0" smtClean="0">
                <a:solidFill>
                  <a:schemeClr val="bg1"/>
                </a:solidFill>
              </a:rPr>
              <a:t>issues</a:t>
            </a:r>
          </a:p>
          <a:p>
            <a:pPr marL="342900" indent="-342900">
              <a:spcAft>
                <a:spcPts val="600"/>
              </a:spcAft>
              <a:buFont typeface="+mj-lt"/>
              <a:buAutoNum type="alphaLcParenR"/>
            </a:pPr>
            <a:r>
              <a:rPr lang="en-US" sz="1800" b="1" dirty="0" smtClean="0">
                <a:solidFill>
                  <a:schemeClr val="bg1"/>
                </a:solidFill>
              </a:rPr>
              <a:t>an </a:t>
            </a:r>
            <a:r>
              <a:rPr lang="en-US" sz="1800" b="1" dirty="0" smtClean="0">
                <a:solidFill>
                  <a:schemeClr val="bg1"/>
                </a:solidFill>
              </a:rPr>
              <a:t>ability to use the techniques, skills, and modern engineering tools necessary </a:t>
            </a:r>
            <a:r>
              <a:rPr lang="en-US" sz="1800" b="1" dirty="0" smtClean="0">
                <a:solidFill>
                  <a:schemeClr val="bg1"/>
                </a:solidFill>
              </a:rPr>
              <a:t>for engineering </a:t>
            </a:r>
            <a:r>
              <a:rPr lang="en-US" sz="1800" b="1" dirty="0" smtClean="0">
                <a:solidFill>
                  <a:schemeClr val="bg1"/>
                </a:solidFill>
              </a:rPr>
              <a:t>practice.</a:t>
            </a: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p:cBhvr override="childStyle">
                                        <p:cTn id="30" dur="500" fill="hold"/>
                                        <p:tgtEl>
                                          <p:spTgt spid="12">
                                            <p:txEl>
                                              <p:pRg st="1" end="1"/>
                                            </p:txEl>
                                          </p:spTgt>
                                        </p:tgtEl>
                                        <p:attrNameLst>
                                          <p:attrName>style.color</p:attrName>
                                        </p:attrNameLst>
                                      </p:cBhvr>
                                      <p:to>
                                        <a:srgbClr val="969696"/>
                                      </p:to>
                                    </p:animClr>
                                  </p:childTnLst>
                                </p:cTn>
                              </p:par>
                              <p:par>
                                <p:cTn id="31" presetID="3" presetClass="emph" presetSubtype="2" fill="hold" nodeType="withEffect">
                                  <p:stCondLst>
                                    <p:cond delay="0"/>
                                  </p:stCondLst>
                                  <p:childTnLst>
                                    <p:animClr clrSpc="rgb">
                                      <p:cBhvr override="childStyle">
                                        <p:cTn id="32" dur="500" fill="hold"/>
                                        <p:tgtEl>
                                          <p:spTgt spid="12">
                                            <p:txEl>
                                              <p:pRg st="2" end="2"/>
                                            </p:txEl>
                                          </p:spTgt>
                                        </p:tgtEl>
                                        <p:attrNameLst>
                                          <p:attrName>style.color</p:attrName>
                                        </p:attrNameLst>
                                      </p:cBhvr>
                                      <p:to>
                                        <a:schemeClr val="bg1"/>
                                      </p:to>
                                    </p:animClr>
                                  </p:childTnLst>
                                </p:cTn>
                              </p:par>
                              <p:par>
                                <p:cTn id="33" presetID="3" presetClass="emph" presetSubtype="2" fill="hold" nodeType="withEffect">
                                  <p:stCondLst>
                                    <p:cond delay="0"/>
                                  </p:stCondLst>
                                  <p:childTnLst>
                                    <p:animClr clrSpc="rgb">
                                      <p:cBhvr override="childStyle">
                                        <p:cTn id="34" dur="500" fill="hold"/>
                                        <p:tgtEl>
                                          <p:spTgt spid="12">
                                            <p:txEl>
                                              <p:pRg st="3" end="3"/>
                                            </p:txEl>
                                          </p:spTgt>
                                        </p:tgtEl>
                                        <p:attrNameLst>
                                          <p:attrName>style.color</p:attrName>
                                        </p:attrNameLst>
                                      </p:cBhvr>
                                      <p:to>
                                        <a:schemeClr val="bg1"/>
                                      </p:to>
                                    </p:animClr>
                                  </p:childTnLst>
                                </p:cTn>
                              </p:par>
                              <p:par>
                                <p:cTn id="35" presetID="3" presetClass="emph" presetSubtype="2" fill="hold" nodeType="withEffect">
                                  <p:stCondLst>
                                    <p:cond delay="0"/>
                                  </p:stCondLst>
                                  <p:childTnLst>
                                    <p:animClr clrSpc="rgb">
                                      <p:cBhvr override="childStyle">
                                        <p:cTn id="36" dur="500" fill="hold"/>
                                        <p:tgtEl>
                                          <p:spTgt spid="12">
                                            <p:txEl>
                                              <p:pRg st="4" end="4"/>
                                            </p:txEl>
                                          </p:spTgt>
                                        </p:tgtEl>
                                        <p:attrNameLst>
                                          <p:attrName>style.color</p:attrName>
                                        </p:attrNameLst>
                                      </p:cBhvr>
                                      <p:to>
                                        <a:schemeClr val="bg1"/>
                                      </p:to>
                                    </p:animClr>
                                  </p:childTnLst>
                                </p:cTn>
                              </p:par>
                              <p:par>
                                <p:cTn id="37" presetID="3" presetClass="emph" presetSubtype="2" fill="hold" nodeType="withEffect">
                                  <p:stCondLst>
                                    <p:cond delay="0"/>
                                  </p:stCondLst>
                                  <p:childTnLst>
                                    <p:animClr clrSpc="rgb">
                                      <p:cBhvr override="childStyle">
                                        <p:cTn id="38" dur="500" fill="hold"/>
                                        <p:tgtEl>
                                          <p:spTgt spid="12">
                                            <p:txEl>
                                              <p:pRg st="5" end="5"/>
                                            </p:txEl>
                                          </p:spTgt>
                                        </p:tgtEl>
                                        <p:attrNameLst>
                                          <p:attrName>style.color</p:attrName>
                                        </p:attrNameLst>
                                      </p:cBhvr>
                                      <p:to>
                                        <a:srgbClr val="969696"/>
                                      </p:to>
                                    </p:animClr>
                                  </p:childTnLst>
                                </p:cTn>
                              </p:par>
                              <p:par>
                                <p:cTn id="39" presetID="3" presetClass="emph" presetSubtype="2" fill="hold" nodeType="withEffect">
                                  <p:stCondLst>
                                    <p:cond delay="0"/>
                                  </p:stCondLst>
                                  <p:childTnLst>
                                    <p:animClr clrSpc="rgb">
                                      <p:cBhvr override="childStyle">
                                        <p:cTn id="40" dur="500" fill="hold"/>
                                        <p:tgtEl>
                                          <p:spTgt spid="12">
                                            <p:txEl>
                                              <p:pRg st="6" end="6"/>
                                            </p:txEl>
                                          </p:spTgt>
                                        </p:tgtEl>
                                        <p:attrNameLst>
                                          <p:attrName>style.color</p:attrName>
                                        </p:attrNameLst>
                                      </p:cBhvr>
                                      <p:to>
                                        <a:schemeClr val="bg1"/>
                                      </p:to>
                                    </p:animClr>
                                  </p:childTnLst>
                                </p:cTn>
                              </p:par>
                              <p:par>
                                <p:cTn id="41" presetID="3" presetClass="emph" presetSubtype="2" fill="hold" nodeType="withEffect">
                                  <p:stCondLst>
                                    <p:cond delay="0"/>
                                  </p:stCondLst>
                                  <p:childTnLst>
                                    <p:animClr clrSpc="rgb">
                                      <p:cBhvr override="childStyle">
                                        <p:cTn id="42" dur="500" fill="hold"/>
                                        <p:tgtEl>
                                          <p:spTgt spid="12">
                                            <p:txEl>
                                              <p:pRg st="7" end="7"/>
                                            </p:txEl>
                                          </p:spTgt>
                                        </p:tgtEl>
                                        <p:attrNameLst>
                                          <p:attrName>style.color</p:attrName>
                                        </p:attrNameLst>
                                      </p:cBhvr>
                                      <p:to>
                                        <a:schemeClr val="bg1"/>
                                      </p:to>
                                    </p:animClr>
                                  </p:childTnLst>
                                </p:cTn>
                              </p:par>
                              <p:par>
                                <p:cTn id="43" presetID="3" presetClass="emph" presetSubtype="2" fill="hold" nodeType="withEffect">
                                  <p:stCondLst>
                                    <p:cond delay="0"/>
                                  </p:stCondLst>
                                  <p:childTnLst>
                                    <p:animClr clrSpc="rgb">
                                      <p:cBhvr override="childStyle">
                                        <p:cTn id="44" dur="500" fill="hold"/>
                                        <p:tgtEl>
                                          <p:spTgt spid="12">
                                            <p:txEl>
                                              <p:pRg st="8" end="8"/>
                                            </p:txEl>
                                          </p:spTgt>
                                        </p:tgtEl>
                                        <p:attrNameLst>
                                          <p:attrName>style.color</p:attrName>
                                        </p:attrNameLst>
                                      </p:cBhvr>
                                      <p:to>
                                        <a:schemeClr val="bg1"/>
                                      </p:to>
                                    </p:animClr>
                                  </p:childTnLst>
                                </p:cTn>
                              </p:par>
                              <p:par>
                                <p:cTn id="45" presetID="3" presetClass="emph" presetSubtype="2" fill="hold" nodeType="withEffect">
                                  <p:stCondLst>
                                    <p:cond delay="0"/>
                                  </p:stCondLst>
                                  <p:childTnLst>
                                    <p:animClr clrSpc="rgb">
                                      <p:cBhvr override="childStyle">
                                        <p:cTn id="46" dur="500" fill="hold"/>
                                        <p:tgtEl>
                                          <p:spTgt spid="12">
                                            <p:txEl>
                                              <p:pRg st="9" end="9"/>
                                            </p:txEl>
                                          </p:spTgt>
                                        </p:tgtEl>
                                        <p:attrNameLst>
                                          <p:attrName>style.color</p:attrName>
                                        </p:attrNameLst>
                                      </p:cBhvr>
                                      <p:to>
                                        <a:srgbClr val="969696"/>
                                      </p:to>
                                    </p:animClr>
                                  </p:childTnLst>
                                </p:cTn>
                              </p:par>
                              <p:par>
                                <p:cTn id="47" presetID="3" presetClass="emph" presetSubtype="2" fill="hold" nodeType="withEffect">
                                  <p:stCondLst>
                                    <p:cond delay="0"/>
                                  </p:stCondLst>
                                  <p:childTnLst>
                                    <p:animClr clrSpc="rgb">
                                      <p:cBhvr override="childStyle">
                                        <p:cTn id="48" dur="500" fill="hold"/>
                                        <p:tgtEl>
                                          <p:spTgt spid="12">
                                            <p:txEl>
                                              <p:pRg st="10" end="10"/>
                                            </p:txEl>
                                          </p:spTgt>
                                        </p:tgtEl>
                                        <p:attrNameLst>
                                          <p:attrName>style.color</p:attrName>
                                        </p:attrNameLst>
                                      </p:cBhvr>
                                      <p:to>
                                        <a:schemeClr val="bg1"/>
                                      </p:to>
                                    </p:animClr>
                                  </p:childTnLst>
                                </p:cTn>
                              </p:par>
                              <p:par>
                                <p:cTn id="49" presetID="3" presetClass="emph" presetSubtype="2" fill="hold" nodeType="withEffect">
                                  <p:stCondLst>
                                    <p:cond delay="0"/>
                                  </p:stCondLst>
                                  <p:childTnLst>
                                    <p:animClr clrSpc="rgb">
                                      <p:cBhvr override="childStyle">
                                        <p:cTn id="50" dur="2000" fill="hold"/>
                                        <p:tgtEl>
                                          <p:spTgt spid="12">
                                            <p:txEl>
                                              <p:pRg st="11" end="11"/>
                                            </p:txEl>
                                          </p:spTgt>
                                        </p:tgtEl>
                                        <p:attrNameLst>
                                          <p:attrName>style.color</p:attrName>
                                        </p:attrNameLst>
                                      </p:cBhvr>
                                      <p:to>
                                        <a:srgbClr val="96969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Just One Course…</a:t>
            </a:r>
            <a:endParaRPr lang="en-US" b="1" dirty="0">
              <a:solidFill>
                <a:schemeClr val="accent2"/>
              </a:solidFill>
            </a:endParaRPr>
          </a:p>
        </p:txBody>
      </p:sp>
      <p:sp>
        <p:nvSpPr>
          <p:cNvPr id="12" name="Rectangle 11"/>
          <p:cNvSpPr/>
          <p:nvPr/>
        </p:nvSpPr>
        <p:spPr>
          <a:xfrm>
            <a:off x="238125" y="682171"/>
            <a:ext cx="8677275" cy="5186805"/>
          </a:xfrm>
          <a:prstGeom prst="rect">
            <a:avLst/>
          </a:prstGeom>
        </p:spPr>
        <p:txBody>
          <a:bodyPr wrap="square" lIns="0" tIns="0" rIns="0" bIns="0">
            <a:spAutoFit/>
          </a:bodyPr>
          <a:lstStyle/>
          <a:p>
            <a:pPr marL="231775" indent="-231775">
              <a:lnSpc>
                <a:spcPct val="125000"/>
              </a:lnSpc>
              <a:spcAft>
                <a:spcPts val="1200"/>
              </a:spcAft>
              <a:buFont typeface="Arial" pitchFamily="34" charset="0"/>
              <a:buChar char="•"/>
            </a:pPr>
            <a:r>
              <a:rPr lang="en-US" b="1" dirty="0" smtClean="0"/>
              <a:t>Remember that Senior Design is just one of many courses our students take.</a:t>
            </a:r>
          </a:p>
          <a:p>
            <a:pPr marL="231775" indent="-231775">
              <a:lnSpc>
                <a:spcPct val="125000"/>
              </a:lnSpc>
              <a:spcAft>
                <a:spcPts val="1200"/>
              </a:spcAft>
              <a:buFont typeface="Arial" pitchFamily="34" charset="0"/>
              <a:buChar char="•"/>
            </a:pPr>
            <a:r>
              <a:rPr lang="en-US" b="1" dirty="0" smtClean="0"/>
              <a:t>Therefore, it does not have to be their only exposure to design, nor does it have to do EVERYTHING.</a:t>
            </a:r>
          </a:p>
          <a:p>
            <a:pPr marL="231775" indent="-231775">
              <a:lnSpc>
                <a:spcPct val="125000"/>
              </a:lnSpc>
              <a:spcAft>
                <a:spcPts val="1200"/>
              </a:spcAft>
              <a:buFont typeface="Arial" pitchFamily="34" charset="0"/>
              <a:buChar char="•"/>
            </a:pPr>
            <a:r>
              <a:rPr lang="en-US" b="1" dirty="0" smtClean="0"/>
              <a:t>However, it is important that we give students a comprehensive design experience.</a:t>
            </a:r>
          </a:p>
          <a:p>
            <a:pPr marL="231775" indent="-231775">
              <a:lnSpc>
                <a:spcPct val="125000"/>
              </a:lnSpc>
              <a:spcAft>
                <a:spcPts val="1200"/>
              </a:spcAft>
              <a:buFont typeface="Arial" pitchFamily="34" charset="0"/>
              <a:buChar char="•"/>
            </a:pPr>
            <a:r>
              <a:rPr lang="en-US" b="1" dirty="0" smtClean="0"/>
              <a:t>In my opinion, this has to include a “build” phase in which students fabricate something and evaluate performance against their predictions from their design.</a:t>
            </a:r>
          </a:p>
          <a:p>
            <a:pPr marL="231775" indent="-231775">
              <a:lnSpc>
                <a:spcPct val="125000"/>
              </a:lnSpc>
              <a:spcAft>
                <a:spcPts val="1200"/>
              </a:spcAft>
              <a:buFont typeface="Arial" pitchFamily="34" charset="0"/>
              <a:buChar char="•"/>
            </a:pPr>
            <a:r>
              <a:rPr lang="en-US" b="1" dirty="0" smtClean="0"/>
              <a:t>But we don’t need to debate this right now…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Definition of Design According to ABET</a:t>
            </a:r>
            <a:endParaRPr lang="en-US" b="1" dirty="0">
              <a:solidFill>
                <a:schemeClr val="accent2"/>
              </a:solidFill>
            </a:endParaRPr>
          </a:p>
        </p:txBody>
      </p:sp>
      <p:sp>
        <p:nvSpPr>
          <p:cNvPr id="12" name="Rectangle 11"/>
          <p:cNvSpPr/>
          <p:nvPr/>
        </p:nvSpPr>
        <p:spPr>
          <a:xfrm>
            <a:off x="238125" y="682171"/>
            <a:ext cx="8677275" cy="5340693"/>
          </a:xfrm>
          <a:prstGeom prst="rect">
            <a:avLst/>
          </a:prstGeom>
        </p:spPr>
        <p:txBody>
          <a:bodyPr wrap="square" lIns="0" tIns="0" rIns="0" bIns="0">
            <a:spAutoFit/>
          </a:bodyPr>
          <a:lstStyle/>
          <a:p>
            <a:pPr marL="231775" indent="-231775">
              <a:lnSpc>
                <a:spcPct val="125000"/>
              </a:lnSpc>
              <a:spcAft>
                <a:spcPts val="2400"/>
              </a:spcAft>
              <a:buFont typeface="Arial" pitchFamily="34" charset="0"/>
              <a:buChar char="•"/>
            </a:pPr>
            <a:r>
              <a:rPr lang="en-US" b="1" dirty="0" smtClean="0"/>
              <a:t>Engineering design is the process </a:t>
            </a:r>
            <a:r>
              <a:rPr lang="en-US" b="1" dirty="0" smtClean="0"/>
              <a:t>of devising </a:t>
            </a:r>
            <a:r>
              <a:rPr lang="en-US" b="1" dirty="0" smtClean="0"/>
              <a:t>a system, component, or process </a:t>
            </a:r>
            <a:r>
              <a:rPr lang="en-US" b="1" dirty="0" smtClean="0">
                <a:solidFill>
                  <a:schemeClr val="accent1"/>
                </a:solidFill>
              </a:rPr>
              <a:t>to meet desired nee</a:t>
            </a:r>
            <a:r>
              <a:rPr lang="en-US" b="1" dirty="0" smtClean="0"/>
              <a:t>ds. It is a </a:t>
            </a:r>
            <a:r>
              <a:rPr lang="en-US" b="1" dirty="0" smtClean="0"/>
              <a:t>decision-making process </a:t>
            </a:r>
            <a:r>
              <a:rPr lang="en-US" b="1" dirty="0" smtClean="0"/>
              <a:t>(often iterative), in which the basic sciences, mathematics, and </a:t>
            </a:r>
            <a:r>
              <a:rPr lang="en-US" b="1" dirty="0" smtClean="0">
                <a:solidFill>
                  <a:schemeClr val="accent1"/>
                </a:solidFill>
              </a:rPr>
              <a:t>the </a:t>
            </a:r>
            <a:r>
              <a:rPr lang="en-US" b="1" dirty="0" smtClean="0">
                <a:solidFill>
                  <a:schemeClr val="accent1"/>
                </a:solidFill>
              </a:rPr>
              <a:t>engineering sciences </a:t>
            </a:r>
            <a:r>
              <a:rPr lang="en-US" b="1" dirty="0" smtClean="0">
                <a:solidFill>
                  <a:schemeClr val="accent1"/>
                </a:solidFill>
              </a:rPr>
              <a:t>are applied</a:t>
            </a:r>
            <a:r>
              <a:rPr lang="en-US" b="1" dirty="0" smtClean="0"/>
              <a:t> to convert resources optimally to meet these stated </a:t>
            </a:r>
            <a:r>
              <a:rPr lang="en-US" b="1" dirty="0" smtClean="0"/>
              <a:t>needs.</a:t>
            </a:r>
          </a:p>
          <a:p>
            <a:pPr marL="231775" indent="-231775">
              <a:lnSpc>
                <a:spcPct val="125000"/>
              </a:lnSpc>
              <a:buFont typeface="Arial" pitchFamily="34" charset="0"/>
              <a:buChar char="•"/>
            </a:pPr>
            <a:r>
              <a:rPr lang="en-US" b="1" dirty="0" smtClean="0"/>
              <a:t>Students </a:t>
            </a:r>
            <a:r>
              <a:rPr lang="en-US" b="1" dirty="0" smtClean="0"/>
              <a:t>must be prepared for engineering practice through </a:t>
            </a:r>
            <a:r>
              <a:rPr lang="en-US" b="1" dirty="0" smtClean="0">
                <a:solidFill>
                  <a:schemeClr val="accent1"/>
                </a:solidFill>
              </a:rPr>
              <a:t>a curriculum culminating in a </a:t>
            </a:r>
            <a:r>
              <a:rPr lang="en-US" b="1" dirty="0" smtClean="0">
                <a:solidFill>
                  <a:schemeClr val="accent1"/>
                </a:solidFill>
              </a:rPr>
              <a:t>major design </a:t>
            </a:r>
            <a:r>
              <a:rPr lang="en-US" b="1" dirty="0" smtClean="0">
                <a:solidFill>
                  <a:schemeClr val="accent1"/>
                </a:solidFill>
              </a:rPr>
              <a:t>experience </a:t>
            </a:r>
            <a:r>
              <a:rPr lang="en-US" b="1" dirty="0" smtClean="0"/>
              <a:t>based on the knowledge and skills acquired in earlier course work </a:t>
            </a:r>
            <a:r>
              <a:rPr lang="en-US" b="1" dirty="0" smtClean="0"/>
              <a:t>and incorporating </a:t>
            </a:r>
            <a:r>
              <a:rPr lang="en-US" b="1" dirty="0" smtClean="0"/>
              <a:t>appropriate engineering standards and multiple realistic constraints</a:t>
            </a:r>
            <a:r>
              <a:rPr lang="en-US" b="1"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Additional Program Criteria: Bioengineering</a:t>
            </a:r>
            <a:endParaRPr lang="en-US" b="1" dirty="0">
              <a:solidFill>
                <a:schemeClr val="accent2"/>
              </a:solidFill>
            </a:endParaRPr>
          </a:p>
        </p:txBody>
      </p:sp>
      <p:sp>
        <p:nvSpPr>
          <p:cNvPr id="5" name="Rectangle 4"/>
          <p:cNvSpPr/>
          <p:nvPr/>
        </p:nvSpPr>
        <p:spPr>
          <a:xfrm>
            <a:off x="238125" y="682171"/>
            <a:ext cx="8677275" cy="5648469"/>
          </a:xfrm>
          <a:prstGeom prst="rect">
            <a:avLst/>
          </a:prstGeom>
        </p:spPr>
        <p:txBody>
          <a:bodyPr wrap="square" lIns="0" tIns="0" rIns="0" bIns="0">
            <a:spAutoFit/>
          </a:bodyPr>
          <a:lstStyle/>
          <a:p>
            <a:pPr marL="342900" indent="-342900">
              <a:lnSpc>
                <a:spcPct val="125000"/>
              </a:lnSpc>
              <a:spcAft>
                <a:spcPts val="1200"/>
              </a:spcAft>
              <a:buFont typeface="+mj-lt"/>
              <a:buAutoNum type="arabicPeriod"/>
            </a:pPr>
            <a:r>
              <a:rPr lang="en-US" b="1" dirty="0" smtClean="0"/>
              <a:t>Curriculum</a:t>
            </a:r>
            <a:r>
              <a:rPr lang="en-US" b="1" dirty="0" smtClean="0"/>
              <a:t>: Programs must demonstrate that graduates have proficiency in mathematics through differential equations, a thorough grounding in chemistry and biology and a working knowledge of advanced biological sciences consistent with the program educational objectives. Competence must be demonstrated </a:t>
            </a:r>
            <a:r>
              <a:rPr lang="en-US" b="1" dirty="0" smtClean="0">
                <a:solidFill>
                  <a:schemeClr val="accent1"/>
                </a:solidFill>
              </a:rPr>
              <a:t>in the application of engineering to biological systems</a:t>
            </a:r>
            <a:r>
              <a:rPr lang="en-US" b="1" dirty="0" smtClean="0"/>
              <a:t>.</a:t>
            </a:r>
          </a:p>
          <a:p>
            <a:pPr marL="342900" indent="-342900">
              <a:lnSpc>
                <a:spcPct val="125000"/>
              </a:lnSpc>
              <a:spcAft>
                <a:spcPts val="1200"/>
              </a:spcAft>
              <a:buFont typeface="+mj-lt"/>
              <a:buAutoNum type="arabicPeriod"/>
            </a:pPr>
            <a:r>
              <a:rPr lang="en-US" b="1" dirty="0" smtClean="0"/>
              <a:t>Faculty</a:t>
            </a:r>
            <a:r>
              <a:rPr lang="en-US" b="1" dirty="0" smtClean="0"/>
              <a:t>: The program shall demonstrate that those </a:t>
            </a:r>
            <a:r>
              <a:rPr lang="en-US" b="1" dirty="0" smtClean="0">
                <a:solidFill>
                  <a:schemeClr val="accent1"/>
                </a:solidFill>
              </a:rPr>
              <a:t>faculty members teaching</a:t>
            </a:r>
            <a:r>
              <a:rPr lang="en-US" b="1" dirty="0" smtClean="0"/>
              <a:t> courses that are </a:t>
            </a:r>
            <a:r>
              <a:rPr lang="en-US" b="1" dirty="0" smtClean="0">
                <a:solidFill>
                  <a:schemeClr val="accent1"/>
                </a:solidFill>
              </a:rPr>
              <a:t>primarily design in content </a:t>
            </a:r>
            <a:r>
              <a:rPr lang="en-US" b="1" dirty="0" smtClean="0"/>
              <a:t>are qualified to teach the subject matter by virtue of education and experience or professional licensure</a:t>
            </a:r>
            <a:r>
              <a:rPr lang="en-US" b="1" dirty="0" smtClean="0"/>
              <a:t>.</a:t>
            </a:r>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Additional Program Criteria: Civil Engineering</a:t>
            </a:r>
            <a:endParaRPr lang="en-US" b="1" dirty="0">
              <a:solidFill>
                <a:schemeClr val="accent2"/>
              </a:solidFill>
            </a:endParaRPr>
          </a:p>
        </p:txBody>
      </p:sp>
      <p:sp>
        <p:nvSpPr>
          <p:cNvPr id="12" name="Rectangle 11"/>
          <p:cNvSpPr/>
          <p:nvPr/>
        </p:nvSpPr>
        <p:spPr>
          <a:xfrm>
            <a:off x="238125" y="682171"/>
            <a:ext cx="8677275" cy="5886933"/>
          </a:xfrm>
          <a:prstGeom prst="rect">
            <a:avLst/>
          </a:prstGeom>
        </p:spPr>
        <p:txBody>
          <a:bodyPr wrap="square" lIns="0" tIns="0" rIns="0" bIns="0">
            <a:spAutoFit/>
          </a:bodyPr>
          <a:lstStyle/>
          <a:p>
            <a:pPr marL="342900" indent="-342900">
              <a:lnSpc>
                <a:spcPct val="125000"/>
              </a:lnSpc>
              <a:spcAft>
                <a:spcPts val="1200"/>
              </a:spcAft>
              <a:buFont typeface="+mj-lt"/>
              <a:buAutoNum type="arabicPeriod"/>
            </a:pPr>
            <a:r>
              <a:rPr lang="en-US" sz="2000" b="1" dirty="0" smtClean="0"/>
              <a:t>Curriculum: The </a:t>
            </a:r>
            <a:r>
              <a:rPr lang="en-US" sz="2000" b="1" dirty="0" smtClean="0"/>
              <a:t>program must demonstrate that graduates can: apply knowledge of mathematics </a:t>
            </a:r>
            <a:r>
              <a:rPr lang="en-US" sz="2000" b="1" dirty="0" smtClean="0"/>
              <a:t>through differential </a:t>
            </a:r>
            <a:r>
              <a:rPr lang="en-US" sz="2000" b="1" dirty="0" smtClean="0"/>
              <a:t>equations, calculus-based physics, chemistry, and at least one additional area of </a:t>
            </a:r>
            <a:r>
              <a:rPr lang="en-US" sz="2000" b="1" dirty="0" smtClean="0"/>
              <a:t>science, consistent </a:t>
            </a:r>
            <a:r>
              <a:rPr lang="en-US" sz="2000" b="1" dirty="0" smtClean="0"/>
              <a:t>with the program educational objectives; apply knowledge of four technical areas </a:t>
            </a:r>
            <a:r>
              <a:rPr lang="en-US" sz="2000" b="1" dirty="0" smtClean="0"/>
              <a:t>appropriate to </a:t>
            </a:r>
            <a:r>
              <a:rPr lang="en-US" sz="2000" b="1" dirty="0" smtClean="0"/>
              <a:t>civil engineering; conduct civil engineering experiments and analyze and interpret the resulting </a:t>
            </a:r>
            <a:r>
              <a:rPr lang="en-US" sz="2000" b="1" dirty="0" smtClean="0"/>
              <a:t>data; </a:t>
            </a:r>
            <a:r>
              <a:rPr lang="en-US" sz="2000" b="1" dirty="0" smtClean="0">
                <a:solidFill>
                  <a:schemeClr val="accent1"/>
                </a:solidFill>
              </a:rPr>
              <a:t>design a system, component, or process in more than one civil engineering context; </a:t>
            </a:r>
            <a:r>
              <a:rPr lang="en-US" sz="2000" b="1" dirty="0" smtClean="0"/>
              <a:t>explain basic concepts </a:t>
            </a:r>
            <a:r>
              <a:rPr lang="en-US" sz="2000" b="1" dirty="0" smtClean="0"/>
              <a:t>in management, </a:t>
            </a:r>
            <a:r>
              <a:rPr lang="en-US" sz="2000" b="1" dirty="0" smtClean="0"/>
              <a:t>business</a:t>
            </a:r>
            <a:r>
              <a:rPr lang="en-US" sz="2000" b="1" dirty="0" smtClean="0"/>
              <a:t>, public policy, and leadership; and explain </a:t>
            </a:r>
            <a:r>
              <a:rPr lang="en-US" sz="2000" b="1" dirty="0" smtClean="0"/>
              <a:t>the importance of professional </a:t>
            </a:r>
            <a:r>
              <a:rPr lang="en-US" sz="2000" b="1" dirty="0" smtClean="0"/>
              <a:t>licensure.</a:t>
            </a:r>
          </a:p>
          <a:p>
            <a:pPr marL="342900" indent="-342900">
              <a:lnSpc>
                <a:spcPct val="125000"/>
              </a:lnSpc>
              <a:spcAft>
                <a:spcPts val="1200"/>
              </a:spcAft>
              <a:buFont typeface="+mj-lt"/>
              <a:buAutoNum type="arabicPeriod"/>
            </a:pPr>
            <a:r>
              <a:rPr lang="en-US" sz="2000" b="1" dirty="0" smtClean="0"/>
              <a:t>Faculty: The </a:t>
            </a:r>
            <a:r>
              <a:rPr lang="en-US" sz="2000" b="1" dirty="0" smtClean="0"/>
              <a:t>program must demonstrate that </a:t>
            </a:r>
            <a:r>
              <a:rPr lang="en-US" sz="2000" b="1" dirty="0" smtClean="0">
                <a:solidFill>
                  <a:schemeClr val="accent1"/>
                </a:solidFill>
              </a:rPr>
              <a:t>faculty teaching </a:t>
            </a:r>
            <a:r>
              <a:rPr lang="en-US" sz="2000" b="1" dirty="0" smtClean="0">
                <a:solidFill>
                  <a:schemeClr val="bg1"/>
                </a:solidFill>
              </a:rPr>
              <a:t>courses that are</a:t>
            </a:r>
            <a:r>
              <a:rPr lang="en-US" sz="2000" b="1" dirty="0" smtClean="0">
                <a:solidFill>
                  <a:schemeClr val="accent1"/>
                </a:solidFill>
              </a:rPr>
              <a:t> primarily design in content </a:t>
            </a:r>
            <a:r>
              <a:rPr lang="en-US" sz="2000" b="1" dirty="0" smtClean="0"/>
              <a:t>are qualified </a:t>
            </a:r>
            <a:r>
              <a:rPr lang="en-US" sz="2000" b="1" dirty="0" smtClean="0"/>
              <a:t>to teach the subject matter by virtue of professional licensure, or by education and </a:t>
            </a:r>
            <a:r>
              <a:rPr lang="en-US" sz="2000" b="1" dirty="0" smtClean="0"/>
              <a:t>design experience</a:t>
            </a:r>
            <a:r>
              <a:rPr lang="en-US" sz="2000" b="1" dirty="0" smtClean="0"/>
              <a:t>. The program must demonstrate that it is not critically dependent on one individual.</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Additional Program Criteria: Electrical and Computer Eng.</a:t>
            </a:r>
            <a:endParaRPr lang="en-US" b="1" dirty="0">
              <a:solidFill>
                <a:schemeClr val="accent2"/>
              </a:solidFill>
            </a:endParaRPr>
          </a:p>
        </p:txBody>
      </p:sp>
      <p:sp>
        <p:nvSpPr>
          <p:cNvPr id="12" name="Rectangle 11"/>
          <p:cNvSpPr/>
          <p:nvPr/>
        </p:nvSpPr>
        <p:spPr>
          <a:xfrm>
            <a:off x="238125" y="682171"/>
            <a:ext cx="8677275" cy="5501506"/>
          </a:xfrm>
          <a:prstGeom prst="rect">
            <a:avLst/>
          </a:prstGeom>
        </p:spPr>
        <p:txBody>
          <a:bodyPr wrap="square" lIns="0" tIns="0" rIns="0" bIns="0">
            <a:spAutoFit/>
          </a:bodyPr>
          <a:lstStyle/>
          <a:p>
            <a:pPr marL="342900" indent="-342900">
              <a:lnSpc>
                <a:spcPct val="125000"/>
              </a:lnSpc>
              <a:spcAft>
                <a:spcPts val="1200"/>
              </a:spcAft>
              <a:buFont typeface="+mj-lt"/>
              <a:buAutoNum type="arabicPeriod"/>
            </a:pPr>
            <a:r>
              <a:rPr lang="en-US" sz="1800" b="1" dirty="0" smtClean="0"/>
              <a:t>Curriculum</a:t>
            </a:r>
            <a:r>
              <a:rPr lang="en-US" sz="1800" b="1" dirty="0" smtClean="0"/>
              <a:t>: The structure of the curriculum must provide both breadth and depth across the range of engineering topics implied by the title of the program. The program must demonstrate that graduates have: knowledge of probability and statistics, </a:t>
            </a:r>
            <a:r>
              <a:rPr lang="en-US" sz="1800" b="1" dirty="0" smtClean="0"/>
              <a:t>including applications </a:t>
            </a:r>
            <a:r>
              <a:rPr lang="en-US" sz="1800" b="1" dirty="0" smtClean="0"/>
              <a:t>appropriate to the program name and objectives; and knowledge of mathematics through differential and integral calculus, basic sciences, computer science, and engineering sciences necessary </a:t>
            </a:r>
            <a:r>
              <a:rPr lang="en-US" sz="1800" b="1" dirty="0" smtClean="0">
                <a:solidFill>
                  <a:schemeClr val="accent1"/>
                </a:solidFill>
              </a:rPr>
              <a:t>to analyze and design complex electrical and electronic devices, software, and systems containing hardware and software components</a:t>
            </a:r>
            <a:r>
              <a:rPr lang="en-US" sz="1800" b="1" dirty="0" smtClean="0"/>
              <a:t>, as appropriate to program </a:t>
            </a:r>
            <a:r>
              <a:rPr lang="en-US" sz="1800" b="1" dirty="0" smtClean="0"/>
              <a:t>objectives.</a:t>
            </a:r>
          </a:p>
          <a:p>
            <a:pPr marL="342900" indent="-342900">
              <a:lnSpc>
                <a:spcPct val="125000"/>
              </a:lnSpc>
              <a:spcAft>
                <a:spcPts val="1200"/>
              </a:spcAft>
            </a:pPr>
            <a:r>
              <a:rPr lang="en-US" sz="1800" b="1" dirty="0" smtClean="0"/>
              <a:t>	</a:t>
            </a:r>
            <a:r>
              <a:rPr lang="en-US" sz="1800" b="1" dirty="0" smtClean="0"/>
              <a:t>Programs </a:t>
            </a:r>
            <a:r>
              <a:rPr lang="en-US" sz="1800" b="1" dirty="0" smtClean="0"/>
              <a:t>containing the modifier “electrical” in the title must also demonstrate that graduates have a knowledge of advanced mathematics, typically including differential equations, linear algebra, complex variables, and discrete </a:t>
            </a:r>
            <a:r>
              <a:rPr lang="en-US" sz="1800" b="1" dirty="0" smtClean="0"/>
              <a:t>mathematics.</a:t>
            </a:r>
          </a:p>
          <a:p>
            <a:pPr marL="342900" indent="-342900">
              <a:lnSpc>
                <a:spcPct val="125000"/>
              </a:lnSpc>
              <a:spcAft>
                <a:spcPts val="1200"/>
              </a:spcAft>
            </a:pPr>
            <a:r>
              <a:rPr lang="en-US" sz="1800" b="1" dirty="0" smtClean="0"/>
              <a:t>	</a:t>
            </a:r>
            <a:r>
              <a:rPr lang="en-US" sz="1800" b="1" dirty="0" smtClean="0"/>
              <a:t>Programs </a:t>
            </a:r>
            <a:r>
              <a:rPr lang="en-US" sz="1800" b="1" dirty="0" smtClean="0"/>
              <a:t>containing the modifier “computer” in the title must also demonstrate that graduates have a knowledge of discrete mathematics</a:t>
            </a:r>
            <a:r>
              <a:rPr lang="en-US" sz="1800" b="1" dirty="0" smtClean="0"/>
              <a:t>.</a:t>
            </a:r>
            <a:endParaRPr lang="en-US" sz="18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Additional Program Criteria: Environmental Engineering</a:t>
            </a:r>
            <a:endParaRPr lang="en-US" b="1" dirty="0">
              <a:solidFill>
                <a:schemeClr val="accent2"/>
              </a:solidFill>
            </a:endParaRPr>
          </a:p>
        </p:txBody>
      </p:sp>
      <p:sp>
        <p:nvSpPr>
          <p:cNvPr id="12" name="Rectangle 11"/>
          <p:cNvSpPr/>
          <p:nvPr/>
        </p:nvSpPr>
        <p:spPr>
          <a:xfrm>
            <a:off x="238125" y="682171"/>
            <a:ext cx="8677275" cy="5663602"/>
          </a:xfrm>
          <a:prstGeom prst="rect">
            <a:avLst/>
          </a:prstGeom>
        </p:spPr>
        <p:txBody>
          <a:bodyPr wrap="square" lIns="0" tIns="0" rIns="0" bIns="0">
            <a:spAutoFit/>
          </a:bodyPr>
          <a:lstStyle/>
          <a:p>
            <a:pPr marL="342900" indent="-342900">
              <a:lnSpc>
                <a:spcPct val="125000"/>
              </a:lnSpc>
              <a:spcAft>
                <a:spcPts val="1200"/>
              </a:spcAft>
              <a:buFont typeface="+mj-lt"/>
              <a:buAutoNum type="arabicPeriod"/>
            </a:pPr>
            <a:r>
              <a:rPr lang="en-US" sz="1600" b="1" dirty="0" smtClean="0"/>
              <a:t>Curriculum</a:t>
            </a:r>
            <a:r>
              <a:rPr lang="en-US" sz="1600" b="1" dirty="0" smtClean="0"/>
              <a:t>: The program must demonstrate the graduates have: proficiency in mathematics through differential equations, probability and statistics, calculus-based physics, general chemistry, an earth science, e.g., geology, meteorology, soil science, relevant to the program of study, a biological science, e.g., microbiology, aquatic biology, toxicology, relevant to the program of study, and fluid mechanics relevant to the program of study; introductory level knowledge of environmental issues associated </a:t>
            </a:r>
            <a:r>
              <a:rPr lang="en-US" sz="1600" b="1" dirty="0" smtClean="0"/>
              <a:t>with air</a:t>
            </a:r>
            <a:r>
              <a:rPr lang="en-US" sz="1600" b="1" dirty="0" smtClean="0"/>
              <a:t>, land, and water systems and associated environmental health impacts; an ability to conduct laboratory experiments and to critically analyze and interpret data in more than one major environmental engineering focus areas, e.g., air, water, land, environmental health; </a:t>
            </a:r>
            <a:r>
              <a:rPr lang="en-US" sz="1600" b="1" dirty="0" smtClean="0">
                <a:solidFill>
                  <a:schemeClr val="accent1"/>
                </a:solidFill>
              </a:rPr>
              <a:t>an ability to perform engineering design by means of design experiences integrated throughout the professional component of the curriculum; </a:t>
            </a:r>
            <a:r>
              <a:rPr lang="en-US" sz="1600" b="1" dirty="0" smtClean="0"/>
              <a:t>proficiency in advanced principles and practice relevant to the program objectives; understanding of concepts of professional practice and the roles and responsibilities of public institutions and private organizations pertaining to environmental engineering.</a:t>
            </a:r>
          </a:p>
          <a:p>
            <a:pPr marL="342900" indent="-342900">
              <a:lnSpc>
                <a:spcPct val="125000"/>
              </a:lnSpc>
              <a:spcAft>
                <a:spcPts val="1200"/>
              </a:spcAft>
              <a:buFont typeface="+mj-lt"/>
              <a:buAutoNum type="arabicPeriod"/>
            </a:pPr>
            <a:r>
              <a:rPr lang="en-US" sz="1600" b="1" dirty="0" smtClean="0"/>
              <a:t>Faculty</a:t>
            </a:r>
            <a:r>
              <a:rPr lang="en-US" sz="1600" b="1" dirty="0" smtClean="0"/>
              <a:t>: The program must demonstrate that a majority of those </a:t>
            </a:r>
            <a:r>
              <a:rPr lang="en-US" sz="1600" b="1" dirty="0" smtClean="0">
                <a:solidFill>
                  <a:schemeClr val="accent1"/>
                </a:solidFill>
              </a:rPr>
              <a:t>faculty teaching </a:t>
            </a:r>
            <a:r>
              <a:rPr lang="en-US" sz="1600" b="1" dirty="0" smtClean="0"/>
              <a:t>courses which are primarily </a:t>
            </a:r>
            <a:r>
              <a:rPr lang="en-US" sz="1600" b="1" dirty="0" smtClean="0">
                <a:solidFill>
                  <a:schemeClr val="accent1"/>
                </a:solidFill>
              </a:rPr>
              <a:t>design in content </a:t>
            </a:r>
            <a:r>
              <a:rPr lang="en-US" sz="1600" b="1" dirty="0" smtClean="0"/>
              <a:t>are qualified to teach the subject matter by virtue of professional licensure, or by education and equivalent design experience.</a:t>
            </a:r>
            <a:endParaRPr lang="en-US"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27686</TotalTime>
  <Words>2428</Words>
  <Application>Microsoft Office PowerPoint</Application>
  <PresentationFormat>Letter Paper (8.5x11 in)</PresentationFormat>
  <Paragraphs>374</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lecture_title</vt:lpstr>
      <vt:lpstr>lecture_default</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2403</cp:revision>
  <dcterms:created xsi:type="dcterms:W3CDTF">2002-09-12T17:13:32Z</dcterms:created>
  <dcterms:modified xsi:type="dcterms:W3CDTF">2010-05-03T02:48:13Z</dcterms:modified>
</cp:coreProperties>
</file>