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  <p:sldMasterId id="2147483715" r:id="rId3"/>
  </p:sldMasterIdLst>
  <p:notesMasterIdLst>
    <p:notesMasterId r:id="rId9"/>
  </p:notesMasterIdLst>
  <p:handoutMasterIdLst>
    <p:handoutMasterId r:id="rId10"/>
  </p:handoutMasterIdLst>
  <p:sldIdLst>
    <p:sldId id="325" r:id="rId4"/>
    <p:sldId id="580" r:id="rId5"/>
    <p:sldId id="582" r:id="rId6"/>
    <p:sldId id="577" r:id="rId7"/>
    <p:sldId id="595" r:id="rId8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  <a:srgbClr val="808000"/>
    <a:srgbClr val="892034"/>
    <a:srgbClr val="C0C0C0"/>
    <a:srgbClr val="333399"/>
    <a:srgbClr val="BE0F34"/>
    <a:srgbClr val="000000"/>
    <a:srgbClr val="FFFFD5"/>
    <a:srgbClr val="EFF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26" autoAdjust="0"/>
    <p:restoredTop sz="96226" autoAdjust="0"/>
  </p:normalViewPr>
  <p:slideViewPr>
    <p:cSldViewPr snapToGrid="0">
      <p:cViewPr varScale="1">
        <p:scale>
          <a:sx n="66" d="100"/>
          <a:sy n="66" d="100"/>
        </p:scale>
        <p:origin x="-786" y="-108"/>
      </p:cViewPr>
      <p:guideLst>
        <p:guide orient="horz" pos="414"/>
        <p:guide orient="horz" pos="4223"/>
        <p:guide orient="horz" pos="4319"/>
        <p:guide pos="1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90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421" y="4560571"/>
            <a:ext cx="53623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44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7ADE9-70E7-49BB-9936-68045AA8F96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62FBB-CB92-4970-B413-09B88EFA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7ADE9-70E7-49BB-9936-68045AA8F96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62FBB-CB92-4970-B413-09B88EFA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7ADE9-70E7-49BB-9936-68045AA8F96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62FBB-CB92-4970-B413-09B88EFA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7ADE9-70E7-49BB-9936-68045AA8F96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62FBB-CB92-4970-B413-09B88EFA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7ADE9-70E7-49BB-9936-68045AA8F96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62FBB-CB92-4970-B413-09B88EFA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7ADE9-70E7-49BB-9936-68045AA8F96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62FBB-CB92-4970-B413-09B88EFA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7ADE9-70E7-49BB-9936-68045AA8F96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62FBB-CB92-4970-B413-09B88EFA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7ADE9-70E7-49BB-9936-68045AA8F96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62FBB-CB92-4970-B413-09B88EFA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7ADE9-70E7-49BB-9936-68045AA8F96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62FBB-CB92-4970-B413-09B88EFA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7ADE9-70E7-49BB-9936-68045AA8F96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62FBB-CB92-4970-B413-09B88EFA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7ADE9-70E7-49BB-9936-68045AA8F960}" type="datetimeFigureOut">
              <a:rPr lang="en-US" smtClean="0"/>
              <a:pPr/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62FBB-CB92-4970-B413-09B88EFA8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BE0F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203778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5804" y="6238875"/>
            <a:ext cx="5905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 bwMode="auto">
          <a:xfrm>
            <a:off x="484937" y="165661"/>
            <a:ext cx="1685058" cy="330200"/>
          </a:xfrm>
          <a:prstGeom prst="rect">
            <a:avLst/>
          </a:prstGeom>
          <a:solidFill>
            <a:srgbClr val="FFFFFF"/>
          </a:solidFill>
        </p:spPr>
        <p:txBody>
          <a:bodyPr wrap="none"/>
          <a:lstStyle/>
          <a:p>
            <a:pPr marL="0" indent="0">
              <a:defRPr/>
            </a:pPr>
            <a:r>
              <a:rPr lang="en-US" sz="1400" b="1" baseline="0" dirty="0" smtClean="0">
                <a:solidFill>
                  <a:srgbClr val="364117"/>
                </a:solidFill>
              </a:rPr>
              <a:t>CoE Staff Retreat</a:t>
            </a:r>
            <a:endParaRPr lang="en-US" sz="1400" b="1" baseline="0" dirty="0">
              <a:solidFill>
                <a:srgbClr val="36411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BE0F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BE0F34"/>
                </a:solidFill>
              </a:rPr>
              <a:t>CoE</a:t>
            </a:r>
            <a:r>
              <a:rPr lang="en-US" sz="1200" b="1" baseline="0" dirty="0" smtClean="0">
                <a:solidFill>
                  <a:srgbClr val="BE0F34"/>
                </a:solidFill>
              </a:rPr>
              <a:t> Staff Retreat</a:t>
            </a:r>
            <a:r>
              <a:rPr lang="en-US" sz="1200" b="1" dirty="0" smtClean="0">
                <a:solidFill>
                  <a:srgbClr val="BE0F34"/>
                </a:solidFill>
              </a:rPr>
              <a:t>: </a:t>
            </a:r>
            <a:r>
              <a:rPr lang="en-US" sz="1200" b="1" dirty="0" smtClean="0">
                <a:solidFill>
                  <a:srgbClr val="BE0F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BE0F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BE0F3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78234" y="6393855"/>
            <a:ext cx="4360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temple.edu/engineering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temple.edu/engineering/ME/index.html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641981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tabLst>
                <a:tab pos="2908300" algn="l"/>
                <a:tab pos="405130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THE DEPARTMENT OF</a:t>
            </a:r>
          </a:p>
          <a:p>
            <a:pPr algn="ctr">
              <a:spcBef>
                <a:spcPts val="0"/>
              </a:spcBef>
              <a:tabLst>
                <a:tab pos="2908300" algn="l"/>
                <a:tab pos="405130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ELECTRICAL AND COMPUTER ENGINEERING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099" y="4996048"/>
            <a:ext cx="8417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/>
                </a:solidFill>
              </a:rPr>
              <a:t>Joseph Picone, PhD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Professor and Chair, Department of Electrical and Computer Engineering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College of Engineering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Temple University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0346" y="1895297"/>
            <a:ext cx="4800404" cy="2877966"/>
            <a:chOff x="454221" y="1762297"/>
            <a:chExt cx="4800404" cy="2877966"/>
          </a:xfrm>
        </p:grpSpPr>
        <p:pic>
          <p:nvPicPr>
            <p:cNvPr id="19" name="Picture 2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221" y="1763713"/>
              <a:ext cx="3428803" cy="2876550"/>
            </a:xfrm>
            <a:prstGeom prst="rect">
              <a:avLst/>
            </a:prstGeom>
            <a:noFill/>
            <a:ln w="38100">
              <a:solidFill>
                <a:srgbClr val="BE0F34"/>
              </a:solidFill>
              <a:miter lim="800000"/>
              <a:headEnd/>
              <a:tailEnd/>
            </a:ln>
            <a:effectLst/>
          </p:spPr>
        </p:pic>
        <p:pic>
          <p:nvPicPr>
            <p:cNvPr id="181251" name="Picture 3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3025" y="3481392"/>
              <a:ext cx="1371600" cy="1158871"/>
            </a:xfrm>
            <a:prstGeom prst="rect">
              <a:avLst/>
            </a:prstGeom>
            <a:noFill/>
            <a:ln w="38100">
              <a:solidFill>
                <a:srgbClr val="BE0F34"/>
              </a:solidFill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83025" y="2461750"/>
              <a:ext cx="1371600" cy="96289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13" name="Picture 12" descr="x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3025" y="1762297"/>
              <a:ext cx="1371600" cy="678093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5951913" y="2525702"/>
            <a:ext cx="2809702" cy="16158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chemeClr val="accent2"/>
                </a:solidFill>
              </a:rPr>
              <a:t>Outline:</a:t>
            </a:r>
          </a:p>
          <a:p>
            <a:pPr marL="280988" indent="-168275">
              <a:spcAft>
                <a:spcPts val="600"/>
              </a:spcAft>
            </a:pPr>
            <a:r>
              <a:rPr lang="en-US" sz="1800" b="1" dirty="0" smtClean="0">
                <a:solidFill>
                  <a:schemeClr val="accent2"/>
                </a:solidFill>
              </a:rPr>
              <a:t>•  ECE At a Glance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Research </a:t>
            </a:r>
            <a:r>
              <a:rPr lang="en-US" sz="1800" b="1" dirty="0" smtClean="0">
                <a:solidFill>
                  <a:schemeClr val="accent2"/>
                </a:solidFill>
              </a:rPr>
              <a:t>Clusters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Administrative Initiatives</a:t>
            </a:r>
            <a:endParaRPr lang="en-US" sz="18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586972" y="1004515"/>
            <a:ext cx="2958493" cy="340246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6716" y="4254843"/>
            <a:ext cx="4072630" cy="18149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2930" y="1033750"/>
            <a:ext cx="3843313" cy="217368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ECE at a Glance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3363" y="4359964"/>
          <a:ext cx="405600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950"/>
                <a:gridCol w="498764"/>
                <a:gridCol w="764771"/>
                <a:gridCol w="731520"/>
              </a:tblGrid>
              <a:tr h="14958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Area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Full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Assoc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Assist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14958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Biomedical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14958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Intelligent Systems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14958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Controls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14958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Devices and Materials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14958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Energy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3363" y="1159069"/>
          <a:ext cx="384834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26"/>
                <a:gridCol w="576776"/>
                <a:gridCol w="787790"/>
                <a:gridCol w="778799"/>
                <a:gridCol w="714455"/>
              </a:tblGrid>
              <a:tr h="2500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Track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Full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Assoc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Assist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12</a:t>
                      </a:r>
                      <a:endParaRPr lang="en-US" sz="1400" b="1" dirty="0"/>
                    </a:p>
                  </a:txBody>
                  <a:tcPr marR="182880"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NTT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marR="182880"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Adj.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9</a:t>
                      </a:r>
                      <a:endParaRPr lang="en-US" sz="1400" b="1" dirty="0"/>
                    </a:p>
                  </a:txBody>
                  <a:tcPr marR="182880"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Post-Doc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marR="182880"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Staff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marR="182880"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25</a:t>
                      </a:r>
                      <a:endParaRPr lang="en-US" sz="1400" b="1" dirty="0"/>
                    </a:p>
                  </a:txBody>
                  <a:tcPr marR="182880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81604" y="599981"/>
            <a:ext cx="332125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sz="1800" b="1" dirty="0" smtClean="0"/>
              <a:t>Faculty By Rank:</a:t>
            </a:r>
            <a:endParaRPr lang="en-US" sz="1800" b="1" dirty="0"/>
          </a:p>
        </p:txBody>
      </p:sp>
      <p:sp>
        <p:nvSpPr>
          <p:cNvPr id="9" name="Rectangle 8"/>
          <p:cNvSpPr/>
          <p:nvPr/>
        </p:nvSpPr>
        <p:spPr>
          <a:xfrm>
            <a:off x="181604" y="3749104"/>
            <a:ext cx="40246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sz="1800" b="1" dirty="0" smtClean="0"/>
              <a:t>Faculty By Area of Specialization:</a:t>
            </a:r>
            <a:endParaRPr lang="en-US" sz="1800" b="1" dirty="0"/>
          </a:p>
        </p:txBody>
      </p:sp>
      <p:sp>
        <p:nvSpPr>
          <p:cNvPr id="11" name="Rectangle 10"/>
          <p:cNvSpPr/>
          <p:nvPr/>
        </p:nvSpPr>
        <p:spPr>
          <a:xfrm>
            <a:off x="5256211" y="608438"/>
            <a:ext cx="37611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3038" indent="-173038">
              <a:spcAft>
                <a:spcPts val="2400"/>
              </a:spcAft>
              <a:buFont typeface="Arial" pitchFamily="34" charset="0"/>
              <a:buChar char="•"/>
            </a:pPr>
            <a:r>
              <a:rPr lang="en-US" sz="1800" b="1" dirty="0" smtClean="0"/>
              <a:t>By the Numbers (2009-10):</a:t>
            </a:r>
            <a:endParaRPr lang="en-US" sz="1800" b="1" dirty="0" smtClean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5032"/>
              </p:ext>
            </p:extLst>
          </p:nvPr>
        </p:nvGraphicFramePr>
        <p:xfrm>
          <a:off x="5437346" y="1129827"/>
          <a:ext cx="2958494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811"/>
                <a:gridCol w="1030778"/>
                <a:gridCol w="1113905"/>
              </a:tblGrid>
              <a:tr h="2500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Degree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Enrolled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Graduated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BS:</a:t>
                      </a:r>
                    </a:p>
                    <a:p>
                      <a:pPr algn="r"/>
                      <a:r>
                        <a:rPr lang="en-US" sz="1400" b="1" dirty="0" smtClean="0"/>
                        <a:t>   EE</a:t>
                      </a:r>
                    </a:p>
                    <a:p>
                      <a:pPr algn="r"/>
                      <a:r>
                        <a:rPr lang="en-US" sz="1400" b="1" dirty="0" smtClean="0"/>
                        <a:t>   </a:t>
                      </a:r>
                      <a:r>
                        <a:rPr lang="en-US" sz="1400" b="1" dirty="0" err="1" smtClean="0"/>
                        <a:t>CpE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err="1" smtClean="0"/>
                        <a:t>BioE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220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194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22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4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40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34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6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MS:</a:t>
                      </a:r>
                    </a:p>
                    <a:p>
                      <a:pPr algn="r"/>
                      <a:r>
                        <a:rPr lang="en-US" sz="1400" b="1" dirty="0" smtClean="0"/>
                        <a:t>   EE</a:t>
                      </a:r>
                    </a:p>
                    <a:p>
                      <a:pPr algn="r"/>
                      <a:r>
                        <a:rPr lang="en-US" sz="1400" b="1" dirty="0" smtClean="0"/>
                        <a:t>   </a:t>
                      </a:r>
                      <a:r>
                        <a:rPr lang="en-US" sz="1400" b="1" dirty="0" err="1" smtClean="0"/>
                        <a:t>CpE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err="1" smtClean="0"/>
                        <a:t>BioE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59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57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0</a:t>
                      </a:r>
                    </a:p>
                    <a:p>
                      <a:pPr algn="r"/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16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16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0</a:t>
                      </a:r>
                    </a:p>
                    <a:p>
                      <a:pPr algn="r"/>
                      <a:r>
                        <a:rPr lang="en-US" sz="1400" b="1" dirty="0" smtClean="0"/>
                        <a:t>0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PhD:</a:t>
                      </a:r>
                    </a:p>
                    <a:p>
                      <a:pPr algn="r"/>
                      <a:r>
                        <a:rPr lang="en-US" sz="1400" b="1" dirty="0" smtClean="0"/>
                        <a:t>   EE</a:t>
                      </a:r>
                    </a:p>
                    <a:p>
                      <a:pPr algn="r"/>
                      <a:r>
                        <a:rPr lang="en-US" sz="1400" b="1" dirty="0" smtClean="0"/>
                        <a:t>   </a:t>
                      </a:r>
                      <a:r>
                        <a:rPr lang="en-US" sz="1400" b="1" dirty="0" err="1" smtClean="0"/>
                        <a:t>CpE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err="1" smtClean="0"/>
                        <a:t>BioE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13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9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0</a:t>
                      </a:r>
                    </a:p>
                    <a:p>
                      <a:pPr algn="r"/>
                      <a:r>
                        <a:rPr lang="en-US" sz="1400" b="1" dirty="0" smtClean="0"/>
                        <a:t>4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2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2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0</a:t>
                      </a:r>
                    </a:p>
                    <a:p>
                      <a:pPr algn="r"/>
                      <a:r>
                        <a:rPr lang="en-US" sz="1400" b="1" dirty="0" smtClean="0"/>
                        <a:t>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Total: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292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58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247253" y="4923484"/>
            <a:ext cx="3277773" cy="12157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/>
              <a:t>Research Expenditures:</a:t>
            </a:r>
          </a:p>
          <a:p>
            <a:pPr marL="338138" indent="-169863">
              <a:spcAft>
                <a:spcPts val="0"/>
              </a:spcAft>
              <a:buFont typeface="Wingdings" pitchFamily="2" charset="2"/>
              <a:buChar char="§"/>
              <a:tabLst>
                <a:tab pos="1660525" algn="r"/>
              </a:tabLst>
            </a:pPr>
            <a:r>
              <a:rPr lang="en-US" sz="1400" b="1" dirty="0" smtClean="0"/>
              <a:t>FY07: 	$888K</a:t>
            </a:r>
          </a:p>
          <a:p>
            <a:pPr marL="338138" indent="-169863">
              <a:spcAft>
                <a:spcPts val="0"/>
              </a:spcAft>
              <a:buFont typeface="Wingdings" pitchFamily="2" charset="2"/>
              <a:buChar char="§"/>
              <a:tabLst>
                <a:tab pos="1660525" algn="r"/>
              </a:tabLst>
            </a:pPr>
            <a:r>
              <a:rPr lang="en-US" sz="1400" b="1" dirty="0" smtClean="0"/>
              <a:t>FY08: 	$421K</a:t>
            </a:r>
          </a:p>
          <a:p>
            <a:pPr marL="338138" indent="-169863">
              <a:spcAft>
                <a:spcPts val="0"/>
              </a:spcAft>
              <a:buFont typeface="Wingdings" pitchFamily="2" charset="2"/>
              <a:buChar char="§"/>
              <a:tabLst>
                <a:tab pos="1660525" algn="r"/>
              </a:tabLst>
            </a:pPr>
            <a:r>
              <a:rPr lang="en-US" sz="1400" b="1" dirty="0" smtClean="0"/>
              <a:t>FY09: 	$453K</a:t>
            </a:r>
          </a:p>
          <a:p>
            <a:pPr marL="338138" indent="-169863">
              <a:spcAft>
                <a:spcPts val="0"/>
              </a:spcAft>
              <a:buFont typeface="Wingdings" pitchFamily="2" charset="2"/>
              <a:buChar char="§"/>
              <a:tabLst>
                <a:tab pos="1139825" algn="l"/>
              </a:tabLst>
            </a:pPr>
            <a:r>
              <a:rPr lang="en-US" sz="1400" b="1" dirty="0" smtClean="0"/>
              <a:t>FY10: 	growth expected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7" grpId="0" animBg="1"/>
      <p:bldP spid="8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Facilities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825" y="661600"/>
            <a:ext cx="45720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sz="1800" b="1" dirty="0" smtClean="0"/>
              <a:t>Laboratory Space:</a:t>
            </a:r>
            <a:endParaRPr lang="en-US" sz="1800" b="1" dirty="0"/>
          </a:p>
        </p:txBody>
      </p:sp>
      <p:sp>
        <p:nvSpPr>
          <p:cNvPr id="7" name="Rectangle 6"/>
          <p:cNvSpPr/>
          <p:nvPr/>
        </p:nvSpPr>
        <p:spPr>
          <a:xfrm>
            <a:off x="434302" y="1166765"/>
            <a:ext cx="3424241" cy="1775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0825" y="1308701"/>
          <a:ext cx="344147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744"/>
                <a:gridCol w="1013726"/>
              </a:tblGrid>
              <a:tr h="25005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Type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Sqft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Offices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2,966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Instructional Labs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5,303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Research</a:t>
                      </a:r>
                      <a:r>
                        <a:rPr lang="en-US" sz="1800" b="1" baseline="0" dirty="0" smtClean="0"/>
                        <a:t> Labs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3,565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250054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TOTAL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11,834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523557" y="650475"/>
            <a:ext cx="4371062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/>
              <a:t>Unique Capabilities:</a:t>
            </a:r>
          </a:p>
          <a:p>
            <a:pPr marL="349250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Universal Virtual Lab</a:t>
            </a:r>
          </a:p>
          <a:p>
            <a:pPr marL="349250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Neural Instrumentation Laboratory</a:t>
            </a:r>
          </a:p>
          <a:p>
            <a:pPr marL="349250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Multi-agent Systems Test Lab</a:t>
            </a:r>
          </a:p>
          <a:p>
            <a:pPr marL="349250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System Chip Design</a:t>
            </a:r>
          </a:p>
          <a:p>
            <a:pPr marL="349250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Robotics and Atmospheric Testing</a:t>
            </a:r>
          </a:p>
          <a:p>
            <a:pPr marL="349250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Image Processing System Development</a:t>
            </a:r>
          </a:p>
          <a:p>
            <a:pPr marL="349250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Sensors, Networks and Devices</a:t>
            </a:r>
          </a:p>
          <a:p>
            <a:pPr marL="349250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Speech Processing</a:t>
            </a:r>
            <a:endParaRPr lang="en-US" sz="1800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496" y="4189616"/>
            <a:ext cx="1510549" cy="228279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5086" y="5167407"/>
            <a:ext cx="1368136" cy="12872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659204"/>
            <a:ext cx="1717098" cy="138226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8642" y="6966064"/>
            <a:ext cx="2861448" cy="175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 l="23933" t="14063" r="61685" b="63238"/>
          <a:stretch>
            <a:fillRect/>
          </a:stretch>
        </p:blipFill>
        <p:spPr bwMode="auto">
          <a:xfrm>
            <a:off x="3541222" y="5086128"/>
            <a:ext cx="1429789" cy="12687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6082" y="4661052"/>
            <a:ext cx="1727227" cy="116181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Notable Research Activities in FY10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17752" y="2402058"/>
            <a:ext cx="6180899" cy="875713"/>
            <a:chOff x="417752" y="2402058"/>
            <a:chExt cx="6180899" cy="875713"/>
          </a:xfrm>
        </p:grpSpPr>
        <p:sp>
          <p:nvSpPr>
            <p:cNvPr id="4" name="TextBox 3"/>
            <p:cNvSpPr txBox="1"/>
            <p:nvPr/>
          </p:nvSpPr>
          <p:spPr>
            <a:xfrm>
              <a:off x="2276475" y="2582857"/>
              <a:ext cx="4322176" cy="5539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1"/>
                  </a:solidFill>
                </a:rPr>
                <a:t>NASA: </a:t>
              </a:r>
              <a:r>
                <a:rPr lang="en-US" sz="1800" b="1" dirty="0" smtClean="0"/>
                <a:t>high altitude balloons, payloads in space, robotics (J. Helferty)</a:t>
              </a:r>
              <a:endParaRPr lang="en-US" sz="1800" b="1" dirty="0"/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7752" y="2402058"/>
              <a:ext cx="1165205" cy="875713"/>
            </a:xfrm>
            <a:prstGeom prst="rect">
              <a:avLst/>
            </a:prstGeom>
            <a:ln w="25400">
              <a:noFill/>
            </a:ln>
            <a:effectLst>
              <a:outerShdw blurRad="292100" dist="139700" dir="2700000" algn="tl" rotWithShape="0">
                <a:srgbClr val="BE0F34">
                  <a:alpha val="65000"/>
                </a:srgbClr>
              </a:outerShdw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275591" y="758825"/>
            <a:ext cx="5337418" cy="553998"/>
            <a:chOff x="275591" y="758825"/>
            <a:chExt cx="5337418" cy="553998"/>
          </a:xfrm>
        </p:grpSpPr>
        <p:sp>
          <p:nvSpPr>
            <p:cNvPr id="14" name="TextBox 13"/>
            <p:cNvSpPr txBox="1"/>
            <p:nvPr/>
          </p:nvSpPr>
          <p:spPr>
            <a:xfrm>
              <a:off x="2293036" y="758825"/>
              <a:ext cx="3319973" cy="5539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1"/>
                  </a:solidFill>
                </a:rPr>
                <a:t>SEPTA / USDA: </a:t>
              </a:r>
              <a:r>
                <a:rPr lang="en-US" sz="1800" b="1" dirty="0" smtClean="0"/>
                <a:t>multi-agent distributed systems (L. Bai)</a:t>
              </a:r>
              <a:endParaRPr lang="en-US" sz="1800" b="1" dirty="0"/>
            </a:p>
          </p:txBody>
        </p:sp>
        <p:pic>
          <p:nvPicPr>
            <p:cNvPr id="921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5591" y="758825"/>
              <a:ext cx="1491607" cy="5072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0" name="Group 29"/>
          <p:cNvGrpSpPr/>
          <p:nvPr/>
        </p:nvGrpSpPr>
        <p:grpSpPr>
          <a:xfrm>
            <a:off x="2515529" y="3408742"/>
            <a:ext cx="6276780" cy="1480539"/>
            <a:chOff x="2515529" y="3408742"/>
            <a:chExt cx="6276780" cy="1480539"/>
          </a:xfrm>
        </p:grpSpPr>
        <p:sp>
          <p:nvSpPr>
            <p:cNvPr id="25" name="TextBox 24"/>
            <p:cNvSpPr txBox="1"/>
            <p:nvPr/>
          </p:nvSpPr>
          <p:spPr>
            <a:xfrm>
              <a:off x="2515529" y="4028208"/>
              <a:ext cx="4529796" cy="5539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1"/>
                  </a:solidFill>
                </a:rPr>
                <a:t>NSF / NIH:  </a:t>
              </a:r>
              <a:r>
                <a:rPr lang="en-US" sz="1800" b="1" dirty="0" smtClean="0"/>
                <a:t>nonlinear statistical control, tactile interfaces (C.H. Won)</a:t>
              </a:r>
              <a:endParaRPr lang="en-US" sz="1800" b="1" dirty="0"/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12795" y="3408742"/>
              <a:ext cx="1379514" cy="14805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1" name="Group 30"/>
          <p:cNvGrpSpPr/>
          <p:nvPr/>
        </p:nvGrpSpPr>
        <p:grpSpPr>
          <a:xfrm>
            <a:off x="357017" y="4885007"/>
            <a:ext cx="7253458" cy="1234440"/>
            <a:chOff x="357017" y="4885007"/>
            <a:chExt cx="7253458" cy="1234440"/>
          </a:xfrm>
        </p:grpSpPr>
        <p:sp>
          <p:nvSpPr>
            <p:cNvPr id="26" name="TextBox 25"/>
            <p:cNvSpPr txBox="1"/>
            <p:nvPr/>
          </p:nvSpPr>
          <p:spPr>
            <a:xfrm>
              <a:off x="2276475" y="5281721"/>
              <a:ext cx="5334000" cy="5539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1"/>
                  </a:solidFill>
                </a:rPr>
                <a:t>NSF / Jefferson Memorial:</a:t>
              </a:r>
              <a:r>
                <a:rPr lang="en-US" sz="1800" b="1" dirty="0" smtClean="0"/>
                <a:t> radiotherapy advisor, intelligent tutoring systems (B. </a:t>
              </a:r>
              <a:r>
                <a:rPr lang="en-US" sz="1800" b="1" dirty="0" err="1" smtClean="0"/>
                <a:t>Butz</a:t>
              </a:r>
              <a:r>
                <a:rPr lang="en-US" sz="1800" b="1" dirty="0" smtClean="0"/>
                <a:t>) </a:t>
              </a:r>
              <a:endParaRPr lang="en-US" sz="1800" b="1" dirty="0"/>
            </a:p>
          </p:txBody>
        </p:sp>
        <p:pic>
          <p:nvPicPr>
            <p:cNvPr id="18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017" y="4885007"/>
              <a:ext cx="1638593" cy="12344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8" name="Group 27"/>
          <p:cNvGrpSpPr/>
          <p:nvPr/>
        </p:nvGrpSpPr>
        <p:grpSpPr>
          <a:xfrm>
            <a:off x="3795688" y="1040180"/>
            <a:ext cx="5093168" cy="1562344"/>
            <a:chOff x="3795688" y="1040180"/>
            <a:chExt cx="5093168" cy="1562344"/>
          </a:xfrm>
        </p:grpSpPr>
        <p:pic>
          <p:nvPicPr>
            <p:cNvPr id="23" name="Picture 22" descr="x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4219" y="1040180"/>
              <a:ext cx="1274637" cy="1562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accent2">
                  <a:alpha val="65000"/>
                </a:scheme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3795688" y="1578085"/>
              <a:ext cx="3249637" cy="5539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1"/>
                  </a:solidFill>
                </a:rPr>
                <a:t>NSF CAREER:  </a:t>
              </a:r>
              <a:r>
                <a:rPr lang="en-US" sz="1800" b="1" dirty="0" smtClean="0"/>
                <a:t>brain machine </a:t>
              </a:r>
              <a:br>
                <a:rPr lang="en-US" sz="1800" b="1" dirty="0" smtClean="0"/>
              </a:br>
              <a:r>
                <a:rPr lang="en-US" sz="1800" b="1" dirty="0" smtClean="0"/>
                <a:t>interfaces (I. Obeid)</a:t>
              </a:r>
              <a:endParaRPr lang="en-US" sz="1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Department Initiatives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27013" y="657225"/>
            <a:ext cx="86614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1775" indent="-23177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Academics</a:t>
            </a:r>
          </a:p>
          <a:p>
            <a:pPr marL="465138" lvl="1" indent="-23336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2"/>
                </a:solidFill>
              </a:rPr>
              <a:t>Proposed curriculum restructuring that would reduce our circuits sequence to one course and increase the amount of programming and engineering science</a:t>
            </a:r>
          </a:p>
          <a:p>
            <a:pPr marL="465138" lvl="1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2"/>
                </a:solidFill>
              </a:rPr>
              <a:t>Integration of Tech Writing, Seminar and Senior Design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231775" indent="-23177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Advising</a:t>
            </a:r>
          </a:p>
          <a:p>
            <a:pPr marL="465138" lvl="1" indent="-23336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/>
                </a:solidFill>
              </a:rPr>
              <a:t>Advising spreadsheets for undergraduates</a:t>
            </a:r>
          </a:p>
          <a:p>
            <a:pPr marL="465138" lvl="1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/>
                </a:solidFill>
              </a:rPr>
              <a:t>Advising </a:t>
            </a:r>
            <a:r>
              <a:rPr lang="en-US" sz="1800" b="1" dirty="0">
                <a:solidFill>
                  <a:schemeClr val="accent2"/>
                </a:solidFill>
              </a:rPr>
              <a:t>spreadsheets</a:t>
            </a:r>
            <a:r>
              <a:rPr lang="en-US" sz="1800" b="1" dirty="0">
                <a:solidFill>
                  <a:schemeClr val="accent2"/>
                </a:solidFill>
              </a:rPr>
              <a:t> for graduate students (MS and PhD) 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231775" indent="-23177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Infrastructure</a:t>
            </a:r>
          </a:p>
          <a:p>
            <a:pPr marL="465138" lvl="1" indent="-23336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2"/>
                </a:solidFill>
              </a:rPr>
              <a:t>MATLAB site license</a:t>
            </a:r>
          </a:p>
          <a:p>
            <a:pPr marL="465138" lvl="1" indent="-23336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2"/>
                </a:solidFill>
              </a:rPr>
              <a:t>Anderson 104 and 107 (and 1,000 </a:t>
            </a:r>
            <a:r>
              <a:rPr lang="en-US" sz="1800" b="1" dirty="0" err="1" smtClean="0">
                <a:solidFill>
                  <a:schemeClr val="accent2"/>
                </a:solidFill>
              </a:rPr>
              <a:t>lbs</a:t>
            </a:r>
            <a:r>
              <a:rPr lang="en-US" sz="1800" b="1" dirty="0" smtClean="0">
                <a:solidFill>
                  <a:schemeClr val="accent2"/>
                </a:solidFill>
              </a:rPr>
              <a:t> of concrete...)</a:t>
            </a:r>
          </a:p>
          <a:p>
            <a:pPr marL="465138" lvl="1" indent="-23336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2"/>
                </a:solidFill>
              </a:rPr>
              <a:t>Renovation of EA 702 almost complete</a:t>
            </a:r>
          </a:p>
          <a:p>
            <a:pPr marL="465138" lvl="1" indent="-23336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2"/>
                </a:solidFill>
              </a:rPr>
              <a:t>Re-purposing of EA 702A, 703B and 703D (grad student offices)</a:t>
            </a:r>
          </a:p>
          <a:p>
            <a:pPr marL="465138" lvl="1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2"/>
                </a:solidFill>
              </a:rPr>
              <a:t>Move towards open laboratories</a:t>
            </a:r>
          </a:p>
          <a:p>
            <a:pPr marL="231775" indent="-23177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Efficiency</a:t>
            </a:r>
          </a:p>
          <a:p>
            <a:pPr marL="465138" lvl="1" indent="-233363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2"/>
                </a:solidFill>
              </a:rPr>
              <a:t>Increase our efforts to do everything electronically (including ABET!)</a:t>
            </a:r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24617</TotalTime>
  <Words>366</Words>
  <Application>Microsoft Office PowerPoint</Application>
  <PresentationFormat>Letter Paper (8.5x11 in)</PresentationFormat>
  <Paragraphs>145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lecture_title</vt:lpstr>
      <vt:lpstr>lecture_default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2215</cp:revision>
  <dcterms:created xsi:type="dcterms:W3CDTF">2002-09-12T17:13:32Z</dcterms:created>
  <dcterms:modified xsi:type="dcterms:W3CDTF">2010-10-12T01:54:21Z</dcterms:modified>
</cp:coreProperties>
</file>