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1" r:id="rId2"/>
  </p:sldMasterIdLst>
  <p:notesMasterIdLst>
    <p:notesMasterId r:id="rId8"/>
  </p:notesMasterIdLst>
  <p:handoutMasterIdLst>
    <p:handoutMasterId r:id="rId9"/>
  </p:handoutMasterIdLst>
  <p:sldIdLst>
    <p:sldId id="325" r:id="rId3"/>
    <p:sldId id="660" r:id="rId4"/>
    <p:sldId id="661" r:id="rId5"/>
    <p:sldId id="659" r:id="rId6"/>
    <p:sldId id="657" r:id="rId7"/>
  </p:sldIdLst>
  <p:sldSz cx="9144000" cy="6858000" type="letter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AED"/>
    <a:srgbClr val="E2E2F6"/>
    <a:srgbClr val="F7F7F7"/>
    <a:srgbClr val="FFFFB2"/>
    <a:srgbClr val="EAEAEA"/>
    <a:srgbClr val="00FF99"/>
    <a:srgbClr val="F1C1CA"/>
    <a:srgbClr val="C0C0C0"/>
    <a:srgbClr val="E99FAD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21739" autoAdjust="0"/>
    <p:restoredTop sz="96226" autoAdjust="0"/>
  </p:normalViewPr>
  <p:slideViewPr>
    <p:cSldViewPr snapToGrid="0">
      <p:cViewPr varScale="1">
        <p:scale>
          <a:sx n="68" d="100"/>
          <a:sy n="68" d="100"/>
        </p:scale>
        <p:origin x="-1848" y="-90"/>
      </p:cViewPr>
      <p:guideLst>
        <p:guide orient="horz" pos="1939"/>
        <p:guide orient="horz" pos="3319"/>
        <p:guide orient="horz" pos="226"/>
        <p:guide pos="5616"/>
        <p:guide pos="1640"/>
        <p:guide pos="143"/>
        <p:guide pos="148"/>
        <p:guide pos="150"/>
        <p:guide pos="2936"/>
        <p:guide pos="1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734" y="-108"/>
      </p:cViewPr>
      <p:guideLst>
        <p:guide orient="horz" pos="3023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t" anchorCtr="0" compatLnSpc="1">
            <a:prstTxWarp prst="textNoShape">
              <a:avLst/>
            </a:prstTxWarp>
          </a:bodyPr>
          <a:lstStyle>
            <a:lvl1pPr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220" y="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t" anchorCtr="0" compatLnSpc="1">
            <a:prstTxWarp prst="textNoShape">
              <a:avLst/>
            </a:prstTxWarp>
          </a:bodyPr>
          <a:lstStyle>
            <a:lvl1pPr algn="r"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114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b" anchorCtr="0" compatLnSpc="1">
            <a:prstTxWarp prst="textNoShape">
              <a:avLst/>
            </a:prstTxWarp>
          </a:bodyPr>
          <a:lstStyle>
            <a:lvl1pPr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220" y="912114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b" anchorCtr="0" compatLnSpc="1">
            <a:prstTxWarp prst="textNoShape">
              <a:avLst/>
            </a:prstTxWarp>
          </a:bodyPr>
          <a:lstStyle>
            <a:lvl1pPr algn="r"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t" anchorCtr="0" compatLnSpc="1">
            <a:prstTxWarp prst="textNoShape">
              <a:avLst/>
            </a:prstTxWarp>
          </a:bodyPr>
          <a:lstStyle>
            <a:lvl1pPr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220" y="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t" anchorCtr="0" compatLnSpc="1">
            <a:prstTxWarp prst="textNoShape">
              <a:avLst/>
            </a:prstTxWarp>
          </a:bodyPr>
          <a:lstStyle>
            <a:lvl1pPr algn="r"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421" y="4560571"/>
            <a:ext cx="53623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114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b" anchorCtr="0" compatLnSpc="1">
            <a:prstTxWarp prst="textNoShape">
              <a:avLst/>
            </a:prstTxWarp>
          </a:bodyPr>
          <a:lstStyle>
            <a:lvl1pPr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220" y="912114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b" anchorCtr="0" compatLnSpc="1">
            <a:prstTxWarp prst="textNoShape">
              <a:avLst/>
            </a:prstTxWarp>
          </a:bodyPr>
          <a:lstStyle>
            <a:lvl1pPr algn="r"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Temple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7/10/2010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5638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R. S. Sutton and A. G. </a:t>
            </a:r>
            <a:r>
              <a:rPr lang="en-US" altLang="en-US" dirty="0" err="1"/>
              <a:t>Barto</a:t>
            </a:r>
            <a:r>
              <a:rPr lang="en-US" altLang="en-US" dirty="0"/>
              <a:t>: Reinforcement Learning: An Introduction</a:t>
            </a:r>
            <a:endParaRPr lang="en-US" altLang="en-US" sz="140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A9A9B-D817-4253-85CF-175FAC8E63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87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447800"/>
            <a:ext cx="3810000" cy="4876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5638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R. S. Sutton and A. G. Barto: Reinforcement Learning: An Introduction</a:t>
            </a:r>
            <a:endParaRPr lang="en-US" altLang="en-US" sz="14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89630-ECFE-46C4-8DDC-33331FDD31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BE0F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97776" y="174810"/>
            <a:ext cx="3154966" cy="307777"/>
          </a:xfrm>
          <a:prstGeom prst="rect">
            <a:avLst/>
          </a:prstGeom>
          <a:solidFill>
            <a:srgbClr val="FFFFFF"/>
          </a:solidFill>
        </p:spPr>
        <p:txBody>
          <a:bodyPr wrap="none" lIns="91440" rtlCol="0">
            <a:spAutoFit/>
          </a:bodyPr>
          <a:lstStyle/>
          <a:p>
            <a:pPr marL="0" indent="0" algn="ctr"/>
            <a:r>
              <a:rPr lang="en-US" sz="1400" b="1" kern="1200" dirty="0" smtClean="0">
                <a:solidFill>
                  <a:schemeClr val="accent1"/>
                </a:solidFill>
                <a:latin typeface="Arial" charset="0"/>
                <a:ea typeface="+mn-ea"/>
                <a:cs typeface="+mn-cs"/>
              </a:rPr>
              <a:t>Women in </a:t>
            </a:r>
            <a:r>
              <a:rPr lang="en-US" sz="1400" b="1" kern="1200" dirty="0" smtClean="0">
                <a:solidFill>
                  <a:schemeClr val="accent1"/>
                </a:solidFill>
                <a:latin typeface="Arial" charset="0"/>
                <a:ea typeface="+mn-ea"/>
                <a:cs typeface="+mn-cs"/>
              </a:rPr>
              <a:t>Engineering Exploration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35804" y="6238875"/>
            <a:ext cx="5905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713" r:id="rId3"/>
    <p:sldLayoutId id="2147483714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BE0F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 smtClean="0">
                <a:solidFill>
                  <a:srgbClr val="BE0F34"/>
                </a:solidFill>
              </a:rPr>
              <a:t>WE2</a:t>
            </a:r>
            <a:r>
              <a:rPr lang="en-US" sz="1200" b="1" baseline="0" dirty="0" smtClean="0">
                <a:solidFill>
                  <a:srgbClr val="BE0F34"/>
                </a:solidFill>
              </a:rPr>
              <a:t>:</a:t>
            </a:r>
            <a:r>
              <a:rPr lang="en-US" sz="1200" b="1" dirty="0" smtClean="0">
                <a:solidFill>
                  <a:srgbClr val="BE0F34"/>
                </a:solidFill>
              </a:rPr>
              <a:t> Slide </a:t>
            </a:r>
            <a:fld id="{56D32A91-0AE1-4806-AC33-D8959F4B7E0D}" type="slidenum">
              <a:rPr lang="en-US" sz="1200" b="1">
                <a:solidFill>
                  <a:srgbClr val="BE0F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BE0F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ip.piconepress.com/publications/seminars/external/2010/coe_we2/" TargetMode="External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409575" y="735780"/>
            <a:ext cx="84677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tabLst>
                <a:tab pos="2908300" algn="l"/>
                <a:tab pos="4051300" algn="l"/>
              </a:tabLst>
            </a:pPr>
            <a:r>
              <a:rPr lang="en-US" b="1" cap="all" dirty="0" smtClean="0">
                <a:solidFill>
                  <a:schemeClr val="accent2"/>
                </a:solidFill>
              </a:rPr>
              <a:t>Introduction to</a:t>
            </a:r>
            <a:br>
              <a:rPr lang="en-US" b="1" cap="all" dirty="0" smtClean="0">
                <a:solidFill>
                  <a:schemeClr val="accent2"/>
                </a:solidFill>
              </a:rPr>
            </a:br>
            <a:r>
              <a:rPr lang="en-US" b="1" cap="all" dirty="0" smtClean="0">
                <a:solidFill>
                  <a:schemeClr val="accent2"/>
                </a:solidFill>
              </a:rPr>
              <a:t>Electrical and Computer Engineering:</a:t>
            </a:r>
            <a:br>
              <a:rPr lang="en-US" b="1" cap="all" dirty="0" smtClean="0">
                <a:solidFill>
                  <a:schemeClr val="accent2"/>
                </a:solidFill>
              </a:rPr>
            </a:br>
            <a:r>
              <a:rPr lang="en-US" b="1" dirty="0" smtClean="0">
                <a:solidFill>
                  <a:schemeClr val="accent2"/>
                </a:solidFill>
              </a:rPr>
              <a:t>Towards Autonomous Robots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6099" y="4988130"/>
            <a:ext cx="84171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Joseph </a:t>
            </a:r>
            <a:r>
              <a:rPr lang="en-US" sz="1800" b="1" dirty="0" err="1" smtClean="0">
                <a:solidFill>
                  <a:schemeClr val="bg1"/>
                </a:solidFill>
              </a:rPr>
              <a:t>Gro</a:t>
            </a:r>
            <a:r>
              <a:rPr lang="en-US" sz="1800" b="1" dirty="0" smtClean="0">
                <a:solidFill>
                  <a:schemeClr val="bg1"/>
                </a:solidFill>
              </a:rPr>
              <a:t>, Amber </a:t>
            </a:r>
            <a:r>
              <a:rPr lang="en-US" sz="1800" b="1" dirty="0" err="1" smtClean="0">
                <a:solidFill>
                  <a:schemeClr val="bg1"/>
                </a:solidFill>
              </a:rPr>
              <a:t>Moscato</a:t>
            </a:r>
            <a:r>
              <a:rPr lang="en-US" sz="1800" b="1" dirty="0" smtClean="0">
                <a:solidFill>
                  <a:schemeClr val="bg1"/>
                </a:solidFill>
              </a:rPr>
              <a:t> and </a:t>
            </a:r>
            <a:r>
              <a:rPr lang="en-US" sz="1800" b="1" dirty="0" err="1" smtClean="0">
                <a:solidFill>
                  <a:schemeClr val="bg1"/>
                </a:solidFill>
              </a:rPr>
              <a:t>Ilyana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Mushaeva</a:t>
            </a: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</a:rPr>
              <a:t>Department of Electrical and Computer Engineering</a:t>
            </a:r>
          </a:p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College of Engineering</a:t>
            </a:r>
          </a:p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Temple University</a:t>
            </a:r>
            <a:endParaRPr lang="en-US" sz="1800" b="1" dirty="0">
              <a:solidFill>
                <a:schemeClr val="bg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34857" y="6165787"/>
            <a:ext cx="885361" cy="279514"/>
            <a:chOff x="5231962" y="6231988"/>
            <a:chExt cx="885361" cy="279514"/>
          </a:xfrm>
        </p:grpSpPr>
        <p:pic>
          <p:nvPicPr>
            <p:cNvPr id="152580" name="Picture 4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45659" y="6237182"/>
              <a:ext cx="371664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5231962" y="6231988"/>
              <a:ext cx="648333" cy="258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9" tIns="45714" rIns="91429" bIns="45714">
              <a:spAutoFit/>
            </a:bodyPr>
            <a:lstStyle/>
            <a:p>
              <a:pPr marL="176213" indent="-176213">
                <a:lnSpc>
                  <a:spcPct val="90000"/>
                </a:lnSpc>
                <a:spcBef>
                  <a:spcPct val="20000"/>
                </a:spcBef>
                <a:tabLst>
                  <a:tab pos="6864350" algn="r"/>
                </a:tabLst>
              </a:pPr>
              <a:r>
                <a:rPr lang="en-US" sz="1200" b="1" dirty="0" smtClean="0">
                  <a:solidFill>
                    <a:schemeClr val="accent2"/>
                  </a:solidFill>
                </a:rPr>
                <a:t>URL: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46500" y="2154204"/>
            <a:ext cx="1828800" cy="2451167"/>
          </a:xfrm>
          <a:prstGeom prst="rect">
            <a:avLst/>
          </a:prstGeom>
          <a:ln w="12700">
            <a:solidFill>
              <a:schemeClr val="accent2"/>
            </a:solidFill>
          </a:ln>
          <a:effectLst>
            <a:outerShdw blurRad="292100" dist="139700" dir="2700000" algn="tl" rotWithShape="0">
              <a:schemeClr val="accent2">
                <a:alpha val="65000"/>
              </a:schemeClr>
            </a:outerShdw>
          </a:effectLst>
        </p:spPr>
      </p:pic>
      <p:pic>
        <p:nvPicPr>
          <p:cNvPr id="11" name="Picture 3" descr="F:\DSC_01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80509" y="2465388"/>
            <a:ext cx="2750515" cy="1828800"/>
          </a:xfrm>
          <a:prstGeom prst="rect">
            <a:avLst/>
          </a:prstGeom>
          <a:ln w="12700">
            <a:solidFill>
              <a:schemeClr val="accent2"/>
            </a:solidFill>
          </a:ln>
          <a:effectLst>
            <a:outerShdw blurRad="292100" dist="139700" dir="2700000" algn="tl" rotWithShape="0">
              <a:schemeClr val="accent2">
                <a:alpha val="65000"/>
              </a:schemeClr>
            </a:outerShdw>
          </a:effec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5829" y="2465388"/>
            <a:ext cx="2433362" cy="1828800"/>
          </a:xfrm>
          <a:prstGeom prst="rect">
            <a:avLst/>
          </a:prstGeom>
          <a:ln w="12700">
            <a:solidFill>
              <a:schemeClr val="accent2"/>
            </a:solidFill>
          </a:ln>
          <a:effectLst>
            <a:outerShdw blurRad="292100" dist="139700" dir="2700000" algn="tl" rotWithShape="0">
              <a:schemeClr val="accent2">
                <a:alpha val="65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480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Marconi Challenge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50976" y="806824"/>
            <a:ext cx="4034118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225987" y="739588"/>
            <a:ext cx="2528049" cy="1909483"/>
          </a:xfrm>
          <a:noFill/>
          <a:ln/>
        </p:spPr>
      </p:pic>
      <p:sp>
        <p:nvSpPr>
          <p:cNvPr id="7" name="TextBox 6"/>
          <p:cNvSpPr txBox="1"/>
          <p:nvPr/>
        </p:nvSpPr>
        <p:spPr>
          <a:xfrm>
            <a:off x="215153" y="672354"/>
            <a:ext cx="5809129" cy="99719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 i="1" dirty="0" smtClean="0"/>
              <a:t>Guglielmo Marconi </a:t>
            </a:r>
            <a:r>
              <a:rPr lang="en-US" sz="1800" b="1" dirty="0" smtClean="0"/>
              <a:t>pioneered wireless telegraphy at a wavelength of about 1500 meters and succeeded in sending an RF signal with kilowatts of power across the Atlantic Ocean in 1901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" y="1842247"/>
            <a:ext cx="5997388" cy="99719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 dirty="0" smtClean="0"/>
              <a:t>The </a:t>
            </a:r>
            <a:r>
              <a:rPr lang="en-US" sz="1800" b="1" i="1" dirty="0" smtClean="0"/>
              <a:t>Marconi Challenge </a:t>
            </a:r>
            <a:r>
              <a:rPr lang="en-US" sz="1800" b="1" dirty="0" smtClean="0"/>
              <a:t>for students is to send an IR signal at a wavelength of about 950 nanometers with milliwatts of power to a detector over the largest distance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430993" y="3052482"/>
            <a:ext cx="4430619" cy="3065930"/>
          </a:xfrm>
          <a:prstGeom prst="rect">
            <a:avLst/>
          </a:prstGeom>
          <a:noFill/>
          <a:ln/>
        </p:spPr>
      </p:pic>
      <p:sp>
        <p:nvSpPr>
          <p:cNvPr id="14" name="Rectangle 13"/>
          <p:cNvSpPr/>
          <p:nvPr/>
        </p:nvSpPr>
        <p:spPr>
          <a:xfrm>
            <a:off x="161365" y="2971798"/>
            <a:ext cx="37651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/>
              <a:t>The </a:t>
            </a:r>
            <a:r>
              <a:rPr lang="en-US" sz="1800" b="1" i="1" dirty="0" smtClean="0"/>
              <a:t>Marconi Challenge </a:t>
            </a:r>
            <a:r>
              <a:rPr lang="en-US" sz="1800" b="1" dirty="0" smtClean="0"/>
              <a:t>offers unique opportunities for experimentation and learning for high school students.</a:t>
            </a:r>
            <a:endParaRPr lang="en-US" sz="1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55493" y="4329952"/>
            <a:ext cx="3536576" cy="193899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R="0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800" b="1" kern="0" dirty="0" smtClean="0">
                <a:latin typeface="+mn-lt"/>
              </a:rPr>
              <a:t>IR digital data communication is</a:t>
            </a:r>
          </a:p>
          <a:p>
            <a:pPr marR="0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800" b="1" kern="0" dirty="0" smtClean="0">
                <a:latin typeface="+mn-lt"/>
              </a:rPr>
              <a:t>used to provide an educational</a:t>
            </a:r>
          </a:p>
          <a:p>
            <a:pPr marR="0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800" b="1" kern="0" dirty="0" smtClean="0">
                <a:latin typeface="+mn-lt"/>
              </a:rPr>
              <a:t>experience in electronics, the</a:t>
            </a:r>
          </a:p>
          <a:p>
            <a:pPr marR="0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800" b="1" kern="0" dirty="0" smtClean="0">
                <a:latin typeface="+mn-lt"/>
              </a:rPr>
              <a:t>use of semaphores to represent</a:t>
            </a:r>
          </a:p>
          <a:p>
            <a:pPr marR="0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800" b="1" kern="0" dirty="0" smtClean="0">
                <a:latin typeface="+mn-lt"/>
              </a:rPr>
              <a:t>information, and the optical</a:t>
            </a:r>
          </a:p>
          <a:p>
            <a:pPr marR="0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800" b="1" kern="0" dirty="0" smtClean="0">
                <a:latin typeface="+mn-lt"/>
              </a:rPr>
              <a:t>transmission and reception of</a:t>
            </a:r>
          </a:p>
          <a:p>
            <a:pPr marR="0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800" b="1" kern="0" dirty="0" smtClean="0">
                <a:latin typeface="+mn-lt"/>
              </a:rPr>
              <a:t>IR light. 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Infrared  Semiconductor Emitter and Detector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1538" y="1545475"/>
            <a:ext cx="4171862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 smtClean="0"/>
              <a:t>IR emitter diode transmitter circuit</a:t>
            </a:r>
            <a:endParaRPr kumimoji="0" lang="en-US" sz="1800" b="1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31659" y="1500693"/>
            <a:ext cx="3980329" cy="5539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en-US" sz="1800" b="1" dirty="0" smtClean="0"/>
              <a:t>IR detector phototransistor receiver circuit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323795"/>
            <a:ext cx="4155142" cy="1495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55492" y="2049919"/>
            <a:ext cx="3240743" cy="1755597"/>
          </a:xfrm>
          <a:prstGeom prst="rect">
            <a:avLst/>
          </a:prstGeom>
          <a:noFill/>
          <a:ln/>
        </p:spPr>
      </p:pic>
      <p:sp>
        <p:nvSpPr>
          <p:cNvPr id="13" name="TextBox 12"/>
          <p:cNvSpPr txBox="1"/>
          <p:nvPr/>
        </p:nvSpPr>
        <p:spPr>
          <a:xfrm>
            <a:off x="215152" y="632012"/>
            <a:ext cx="8565777" cy="83099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800" b="1" kern="0" dirty="0" smtClean="0">
                <a:latin typeface="+mn-lt"/>
              </a:rPr>
              <a:t>In the </a:t>
            </a:r>
            <a:r>
              <a:rPr lang="en-US" sz="1800" b="1" i="1" kern="0" dirty="0" smtClean="0">
                <a:latin typeface="+mn-lt"/>
              </a:rPr>
              <a:t>Marconi Challenge </a:t>
            </a:r>
            <a:r>
              <a:rPr lang="en-US" sz="1800" b="1" kern="0" dirty="0" smtClean="0">
                <a:latin typeface="+mn-lt"/>
              </a:rPr>
              <a:t>the transmission of a signal by infrared (IR) light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800" b="1" kern="0" dirty="0" smtClean="0">
                <a:latin typeface="+mn-lt"/>
              </a:rPr>
              <a:t>using a semiconductor diode emitter and phototransistor detector is introduced.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5153" y="5257800"/>
            <a:ext cx="8283388" cy="83099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800" b="1" kern="0" dirty="0" smtClean="0">
                <a:latin typeface="+mn-lt"/>
              </a:rPr>
              <a:t>The simplicity and excitement of the </a:t>
            </a:r>
            <a:r>
              <a:rPr lang="en-US" sz="1800" b="1" i="1" kern="0" dirty="0" smtClean="0">
                <a:latin typeface="+mn-lt"/>
              </a:rPr>
              <a:t>Marconi Challenge</a:t>
            </a:r>
            <a:r>
              <a:rPr lang="en-US" sz="1800" b="1" kern="0" dirty="0" smtClean="0">
                <a:latin typeface="+mn-lt"/>
              </a:rPr>
              <a:t> could be the 21</a:t>
            </a:r>
            <a:r>
              <a:rPr lang="en-US" sz="1800" b="1" kern="0" baseline="30000" dirty="0" smtClean="0">
                <a:latin typeface="+mn-lt"/>
              </a:rPr>
              <a:t>st</a:t>
            </a:r>
            <a:r>
              <a:rPr lang="en-US" sz="1800" b="1" kern="0" dirty="0" smtClean="0">
                <a:latin typeface="+mn-lt"/>
              </a:rPr>
              <a:t> Century equivalent of the crystal radio which provided the impetuous for many high school students to turn-on to engineering and science. 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4262718"/>
            <a:ext cx="8485094" cy="83099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800" b="1" kern="0" dirty="0" smtClean="0">
                <a:latin typeface="+mn-lt"/>
              </a:rPr>
              <a:t>These circuits can be easily constructed by twisting the component wires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800" b="1" kern="0" dirty="0" smtClean="0">
                <a:latin typeface="+mn-lt"/>
              </a:rPr>
              <a:t>together on an insulating circuit board even without a permanent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800" b="1" kern="0" dirty="0" smtClean="0">
                <a:latin typeface="+mn-lt"/>
              </a:rPr>
              <a:t>connection by soldering. 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5835" y="1694329"/>
            <a:ext cx="8283389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Robotics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643" y="669860"/>
            <a:ext cx="8418513" cy="4921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Goals and Applications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238124" y="879793"/>
            <a:ext cx="4422775" cy="43891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Build a fully functional robot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Learn about design, tools, engineering, team building and mechanical concepts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Take away new skills useful in both engineering and life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4750" y="1112838"/>
            <a:ext cx="3930650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cture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lIns="0" tIns="0" rIns="0" bIns="0"/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sz="1800" b="1" i="0" u="none" strike="noStrike" kern="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27702</TotalTime>
  <Words>255</Words>
  <Application>Microsoft Office PowerPoint</Application>
  <PresentationFormat>Letter Paper (8.5x11 in)</PresentationFormat>
  <Paragraphs>35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lecture_title</vt:lpstr>
      <vt:lpstr>lecture_default</vt:lpstr>
      <vt:lpstr>Slide 0</vt:lpstr>
      <vt:lpstr>Slide 1</vt:lpstr>
      <vt:lpstr>Slide 2</vt:lpstr>
      <vt:lpstr>Slide 3</vt:lpstr>
      <vt:lpstr>Slide 4</vt:lpstr>
    </vt:vector>
  </TitlesOfParts>
  <Company>Gateway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picone</cp:lastModifiedBy>
  <cp:revision>2408</cp:revision>
  <dcterms:created xsi:type="dcterms:W3CDTF">2002-09-12T17:13:32Z</dcterms:created>
  <dcterms:modified xsi:type="dcterms:W3CDTF">2010-07-10T08:13:31Z</dcterms:modified>
</cp:coreProperties>
</file>