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  <p:sldMasterId id="2147483715" r:id="rId3"/>
  </p:sldMasterIdLst>
  <p:notesMasterIdLst>
    <p:notesMasterId r:id="rId15"/>
  </p:notesMasterIdLst>
  <p:handoutMasterIdLst>
    <p:handoutMasterId r:id="rId16"/>
  </p:handoutMasterIdLst>
  <p:sldIdLst>
    <p:sldId id="325" r:id="rId4"/>
    <p:sldId id="583" r:id="rId5"/>
    <p:sldId id="587" r:id="rId6"/>
    <p:sldId id="584" r:id="rId7"/>
    <p:sldId id="585" r:id="rId8"/>
    <p:sldId id="586" r:id="rId9"/>
    <p:sldId id="580" r:id="rId10"/>
    <p:sldId id="588" r:id="rId11"/>
    <p:sldId id="576" r:id="rId12"/>
    <p:sldId id="577" r:id="rId13"/>
    <p:sldId id="582" r:id="rId14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08000"/>
    <a:srgbClr val="FFFFFF"/>
    <a:srgbClr val="892034"/>
    <a:srgbClr val="C0C0C0"/>
    <a:srgbClr val="333399"/>
    <a:srgbClr val="BE0F34"/>
    <a:srgbClr val="000000"/>
    <a:srgbClr val="FFFFD5"/>
    <a:srgbClr val="EFF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6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762" y="-102"/>
      </p:cViewPr>
      <p:guideLst>
        <p:guide orient="horz" pos="460"/>
        <p:guide orient="horz" pos="4223"/>
        <p:guide orient="horz" pos="4319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15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6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19946" y="174811"/>
            <a:ext cx="218524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College of Engineering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5804" y="6238875"/>
            <a:ext cx="590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3" r:id="rId2"/>
    <p:sldLayoutId id="214748371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BE0F34"/>
                </a:solidFill>
              </a:rPr>
              <a:t>Esperanza Academy: </a:t>
            </a:r>
            <a:r>
              <a:rPr lang="en-US" sz="1200" b="1" dirty="0" smtClean="0">
                <a:solidFill>
                  <a:srgbClr val="BE0F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BE0F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BE0F3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8234" y="6393855"/>
            <a:ext cx="43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isip.piconepress.com/publications/seminars/internal/2009/rowan/" TargetMode="External"/><Relationship Id="rId7" Type="http://schemas.openxmlformats.org/officeDocument/2006/relationships/hyperlink" Target="http://www.temple.edu/engineering/ME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temple.edu/engineering/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emf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emple.edu/engineering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641981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THE DEPARTMENT OF</a:t>
            </a:r>
          </a:p>
          <a:p>
            <a:pPr algn="ctr">
              <a:spcBef>
                <a:spcPts val="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ELECTRICAL AND COMPUTER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99" y="4996048"/>
            <a:ext cx="841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Joseph Picone, PhD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Professor and Chair, 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College of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Temple University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52580" name="Picture 4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0346" y="1895297"/>
            <a:ext cx="4800404" cy="2877966"/>
            <a:chOff x="454221" y="1762297"/>
            <a:chExt cx="4800404" cy="2877966"/>
          </a:xfrm>
        </p:grpSpPr>
        <p:pic>
          <p:nvPicPr>
            <p:cNvPr id="19" name="Picture 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4221" y="1763713"/>
              <a:ext cx="3428803" cy="2876550"/>
            </a:xfrm>
            <a:prstGeom prst="rect">
              <a:avLst/>
            </a:prstGeom>
            <a:noFill/>
            <a:ln w="38100">
              <a:solidFill>
                <a:srgbClr val="BE0F34"/>
              </a:solidFill>
              <a:miter lim="800000"/>
              <a:headEnd/>
              <a:tailEnd/>
            </a:ln>
            <a:effectLst/>
          </p:spPr>
        </p:pic>
        <p:pic>
          <p:nvPicPr>
            <p:cNvPr id="181251" name="Picture 3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3025" y="3481392"/>
              <a:ext cx="1371600" cy="1158871"/>
            </a:xfrm>
            <a:prstGeom prst="rect">
              <a:avLst/>
            </a:prstGeom>
            <a:noFill/>
            <a:ln w="38100">
              <a:solidFill>
                <a:srgbClr val="BE0F34"/>
              </a:solidFill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3025" y="2461750"/>
              <a:ext cx="1371600" cy="96289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13" name="Picture 12" descr="x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83025" y="1762297"/>
              <a:ext cx="1371600" cy="678093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5951913" y="2310258"/>
            <a:ext cx="2809702" cy="20467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Outline:</a:t>
            </a:r>
          </a:p>
          <a:p>
            <a:pPr marL="280988" indent="-168275"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•  ECE At a Glance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Undergrad Program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Graduate </a:t>
            </a:r>
            <a:r>
              <a:rPr lang="en-US" sz="1800" b="1" dirty="0" smtClean="0">
                <a:solidFill>
                  <a:schemeClr val="accent2"/>
                </a:solidFill>
              </a:rPr>
              <a:t>Program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Research Clusters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Facilities</a:t>
            </a:r>
            <a:endParaRPr lang="en-US" sz="18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FL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84" y="800100"/>
            <a:ext cx="1371600" cy="1371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Research Thrusts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2829" y="1260494"/>
            <a:ext cx="4189615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Intelligent Systems: </a:t>
            </a:r>
            <a:r>
              <a:rPr lang="en-US" sz="1800" b="1" dirty="0" smtClean="0"/>
              <a:t>multi-agent systems, tutoring systems, human language technology</a:t>
            </a:r>
            <a:endParaRPr lang="en-US" sz="1800" b="1" dirty="0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 cstate="print"/>
          <a:srcRect l="19550" t="18396" r="52529" b="46364"/>
          <a:stretch>
            <a:fillRect/>
          </a:stretch>
        </p:blipFill>
        <p:spPr bwMode="auto">
          <a:xfrm>
            <a:off x="611348" y="1099358"/>
            <a:ext cx="1371600" cy="137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" name="Picture 9" descr="obeid-image1.png"/>
          <p:cNvPicPr>
            <a:picLocks/>
          </p:cNvPicPr>
          <p:nvPr/>
        </p:nvPicPr>
        <p:blipFill>
          <a:blip r:embed="rId4" cstate="print"/>
          <a:srcRect l="16251" t="6660" r="21252" b="9990"/>
          <a:stretch>
            <a:fillRect/>
          </a:stretch>
        </p:blipFill>
        <p:spPr bwMode="auto">
          <a:xfrm>
            <a:off x="6860463" y="3140137"/>
            <a:ext cx="1371600" cy="137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1" name="Picture 17" descr="virtex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6784" y="2703021"/>
            <a:ext cx="1371600" cy="1371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22" name="Picture 26" descr="x"/>
          <p:cNvPicPr>
            <a:picLocks noChangeArrowheads="1"/>
          </p:cNvPicPr>
          <p:nvPr/>
        </p:nvPicPr>
        <p:blipFill>
          <a:blip r:embed="rId6" cstate="print"/>
          <a:srcRect l="9842" t="5432" r="9715" b="6669"/>
          <a:stretch>
            <a:fillRect/>
          </a:stretch>
        </p:blipFill>
        <p:spPr bwMode="auto">
          <a:xfrm>
            <a:off x="1036888" y="1469765"/>
            <a:ext cx="1371600" cy="1371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8193" name="Picture 1"/>
          <p:cNvPicPr>
            <a:picLocks noChangeArrowheads="1"/>
          </p:cNvPicPr>
          <p:nvPr/>
        </p:nvPicPr>
        <p:blipFill>
          <a:blip r:embed="rId7" cstate="print"/>
          <a:srcRect l="14311" t="27123" r="49347" b="40000"/>
          <a:stretch>
            <a:fillRect/>
          </a:stretch>
        </p:blipFill>
        <p:spPr bwMode="auto">
          <a:xfrm>
            <a:off x="250825" y="5115688"/>
            <a:ext cx="1371600" cy="137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9" descr="C:\Documents and Settings\cwon\My Documents\3Temple\CSNAP\Laboratory\CSNAP LOGO3 copy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952" y="4815639"/>
            <a:ext cx="1371600" cy="137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rrowheads="1"/>
          </p:cNvPicPr>
          <p:nvPr/>
        </p:nvPicPr>
        <p:blipFill>
          <a:blip r:embed="rId9" cstate="print"/>
          <a:srcRect l="14567" t="27594" r="50933" b="41364"/>
          <a:stretch>
            <a:fillRect/>
          </a:stretch>
        </p:blipFill>
        <p:spPr bwMode="auto">
          <a:xfrm>
            <a:off x="964275" y="4495772"/>
            <a:ext cx="1371600" cy="137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643448" y="3324821"/>
            <a:ext cx="3754004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Devices and Interfaces: </a:t>
            </a:r>
            <a:r>
              <a:rPr lang="en-US" sz="1800" b="1" dirty="0" smtClean="0"/>
              <a:t>system chip design, FPGAs, brain-machine interfaces</a:t>
            </a:r>
            <a:endParaRPr lang="en-US" sz="1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95105" y="5239519"/>
            <a:ext cx="5334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Sensors, Imaging and Control:</a:t>
            </a:r>
            <a:r>
              <a:rPr lang="en-US" sz="1800" b="1" dirty="0" smtClean="0"/>
              <a:t> navigation, game theory, thermal imaging, signal restoration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Facilities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825" y="661600"/>
            <a:ext cx="45720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1800" b="1" dirty="0" smtClean="0"/>
              <a:t>Laboratory Space:</a:t>
            </a: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434302" y="1166765"/>
            <a:ext cx="3424241" cy="1775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0825" y="1308701"/>
          <a:ext cx="34414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744"/>
                <a:gridCol w="1013726"/>
              </a:tblGrid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Type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Sqft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Offices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2,966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Instructional Labs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5,303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Research</a:t>
                      </a:r>
                      <a:r>
                        <a:rPr lang="en-US" sz="1800" b="1" baseline="0" dirty="0" smtClean="0"/>
                        <a:t> Labs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3,565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11,834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23557" y="650475"/>
            <a:ext cx="4371062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Unique Capabilities: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Universal Virtual Lab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Neural Instrumentation Laboratory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Multi-agent Systems Test Lab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System Chip Design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Robotics and Atmospheric Testing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Image Processing System Development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Sensors, Networks and Devices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Speech Processing</a:t>
            </a:r>
            <a:endParaRPr lang="en-US" sz="18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496" y="4189616"/>
            <a:ext cx="1510549" cy="228279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5086" y="5167407"/>
            <a:ext cx="1368136" cy="12872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59204"/>
            <a:ext cx="1717098" cy="138226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8642" y="6966064"/>
            <a:ext cx="2861448" cy="175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 l="23933" t="14063" r="61685" b="63238"/>
          <a:stretch>
            <a:fillRect/>
          </a:stretch>
        </p:blipFill>
        <p:spPr bwMode="auto">
          <a:xfrm>
            <a:off x="3541222" y="5086128"/>
            <a:ext cx="1429789" cy="12687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6082" y="4661052"/>
            <a:ext cx="1727227" cy="11618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In The News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2" t="15983" r="16818" b="20040"/>
          <a:stretch/>
        </p:blipFill>
        <p:spPr bwMode="auto">
          <a:xfrm>
            <a:off x="1263882" y="730250"/>
            <a:ext cx="6609885" cy="578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7013" y="1009494"/>
            <a:ext cx="8672512" cy="5312598"/>
            <a:chOff x="227013" y="1009494"/>
            <a:chExt cx="8672512" cy="531259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52" t="72515" r="47229" b="20040"/>
            <a:stretch/>
          </p:blipFill>
          <p:spPr bwMode="auto">
            <a:xfrm>
              <a:off x="227013" y="3904343"/>
              <a:ext cx="6191320" cy="241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66" t="43804" r="37319" b="45112"/>
            <a:stretch/>
          </p:blipFill>
          <p:spPr bwMode="auto">
            <a:xfrm>
              <a:off x="4661353" y="1009494"/>
              <a:ext cx="4238172" cy="2611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58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Why Temple Engineering?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22" y="758531"/>
            <a:ext cx="2040574" cy="1711913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25833" y="745104"/>
            <a:ext cx="5895917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Best of both worlds: </a:t>
            </a:r>
            <a:r>
              <a:rPr lang="en-US" sz="1800" b="1" dirty="0" smtClean="0">
                <a:solidFill>
                  <a:schemeClr val="bg1"/>
                </a:solidFill>
              </a:rPr>
              <a:t>small college feel within a large, public, urban university.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Value: </a:t>
            </a:r>
            <a:r>
              <a:rPr lang="en-US" sz="1800" b="1" dirty="0" smtClean="0">
                <a:solidFill>
                  <a:schemeClr val="bg1"/>
                </a:solidFill>
              </a:rPr>
              <a:t>tuition is comparatively low; quality is high.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Diversity: </a:t>
            </a:r>
            <a:r>
              <a:rPr lang="en-US" sz="1800" b="1" dirty="0" smtClean="0">
                <a:solidFill>
                  <a:schemeClr val="bg1"/>
                </a:solidFill>
              </a:rPr>
              <a:t>cultural and academic diversity fosters creativity and innovation.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9238" y="2925810"/>
            <a:ext cx="8183675" cy="1815882"/>
            <a:chOff x="249238" y="2925810"/>
            <a:chExt cx="8183675" cy="1815882"/>
          </a:xfrm>
        </p:grpSpPr>
        <p:pic>
          <p:nvPicPr>
            <p:cNvPr id="2508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1046" y="3084024"/>
              <a:ext cx="2131867" cy="15989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49238" y="2925810"/>
              <a:ext cx="5386791" cy="181588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Multidisciplinary: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academic program emphasizes a common core across all engineering disciplines and a shared design experience.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rgbClr val="333399"/>
                  </a:solidFill>
                </a:rPr>
                <a:t>Involvement: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students are known for their involvement in professional and social causes.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499" y="5061672"/>
            <a:ext cx="7667249" cy="1355753"/>
            <a:chOff x="681499" y="5061672"/>
            <a:chExt cx="7667249" cy="1355753"/>
          </a:xfrm>
        </p:grpSpPr>
        <p:pic>
          <p:nvPicPr>
            <p:cNvPr id="25088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499" y="5061672"/>
              <a:ext cx="1832099" cy="1355753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961957" y="5237266"/>
              <a:ext cx="5386791" cy="110799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Jobs: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internships, co-op, campus employment, job fairs, career services and a strong alumni network are just a few of the tools we use to help students find good jobs.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8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at Temple is Multidisciplinary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53" y="709882"/>
            <a:ext cx="8569292" cy="2308324"/>
            <a:chOff x="160053" y="709882"/>
            <a:chExt cx="8569292" cy="2308324"/>
          </a:xfrm>
        </p:grpSpPr>
        <p:sp>
          <p:nvSpPr>
            <p:cNvPr id="6" name="TextBox 5"/>
            <p:cNvSpPr txBox="1"/>
            <p:nvPr/>
          </p:nvSpPr>
          <p:spPr>
            <a:xfrm>
              <a:off x="160053" y="709882"/>
              <a:ext cx="5112987" cy="230832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First two years share many courses across disciplines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Calculus, Physics, Chemistry/Biology,</a:t>
              </a:r>
              <a:br>
                <a:rPr lang="en-US" sz="1800" b="1" dirty="0" smtClean="0">
                  <a:solidFill>
                    <a:schemeClr val="bg1"/>
                  </a:solidFill>
                </a:rPr>
              </a:br>
              <a:r>
                <a:rPr lang="en-US" sz="1800" b="1" dirty="0" smtClean="0">
                  <a:solidFill>
                    <a:schemeClr val="bg1"/>
                  </a:solidFill>
                </a:rPr>
                <a:t>General Education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Computer Programming / Graphics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Introduction to Engineering</a:t>
              </a:r>
            </a:p>
          </p:txBody>
        </p:sp>
        <p:pic>
          <p:nvPicPr>
            <p:cNvPr id="1026" name="Picture 2" descr="F:\031809_Engineering_Classrooms03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9667" y="822960"/>
              <a:ext cx="3169678" cy="2112962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228600" y="3515797"/>
            <a:ext cx="8683626" cy="2923877"/>
            <a:chOff x="228600" y="3515797"/>
            <a:chExt cx="8683626" cy="2923877"/>
          </a:xfrm>
        </p:grpSpPr>
        <p:sp>
          <p:nvSpPr>
            <p:cNvPr id="7" name="TextBox 6"/>
            <p:cNvSpPr txBox="1"/>
            <p:nvPr/>
          </p:nvSpPr>
          <p:spPr>
            <a:xfrm>
              <a:off x="4396774" y="3515797"/>
              <a:ext cx="4515452" cy="292387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Third year also shares some courses (statics, circuits)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Common capstone design experience: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Technical Communication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Professional Seminar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Senior Design I and II </a:t>
              </a:r>
            </a:p>
          </p:txBody>
        </p:sp>
        <p:pic>
          <p:nvPicPr>
            <p:cNvPr id="1027" name="Picture 3" descr="F:\DSC_01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582988"/>
              <a:ext cx="3749040" cy="2492713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7271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Electrical and Computer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4" y="886954"/>
            <a:ext cx="4720770" cy="1661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Three degree options: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Electrical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Computer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Bioelectrical Engineering (unofficial)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365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EE Research Activities: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481318"/>
            <a:ext cx="6070593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Imaging and Pattern Recognition Lab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Thermal facial imaging, terahertz signaling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Computer Fusion Laboratory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Mobile computing, multi-agent networks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740" y="711201"/>
            <a:ext cx="2892500" cy="2007735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" y="3781109"/>
            <a:ext cx="1706880" cy="128016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2743" y="5057181"/>
            <a:ext cx="2034494" cy="1436602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4706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Extracurricular Activities in ECE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8272"/>
            <a:ext cx="868362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Professional Societies: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4209140"/>
            <a:ext cx="4822370" cy="224676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Student Competitions: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NASA Robotics and Ballooning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IEEE </a:t>
            </a:r>
            <a:r>
              <a:rPr lang="en-US" sz="1800" b="1" dirty="0" err="1" smtClean="0"/>
              <a:t>Xtreme</a:t>
            </a:r>
            <a:r>
              <a:rPr lang="en-US" sz="1800" b="1" dirty="0" smtClean="0"/>
              <a:t> 24-Hour Programming Challenge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Indoor Aerial Robotics Competition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IEEE Philadelphia Section Research Paper Competition</a:t>
            </a: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628" y="1320798"/>
            <a:ext cx="1280886" cy="15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688" y="1174297"/>
            <a:ext cx="1182912" cy="154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598" y="1344385"/>
            <a:ext cx="2008415" cy="200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2325" y="5156967"/>
            <a:ext cx="1934755" cy="1364166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7864" y="4160520"/>
            <a:ext cx="1931481" cy="1451610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60829" y="3033486"/>
            <a:ext cx="2993571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Electrical and Electronics Engineers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(IEEE)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1798" y="2982685"/>
            <a:ext cx="173808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Etta Kappa Nu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(HKN)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1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404088" y="2017411"/>
            <a:ext cx="2958493" cy="340246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2988" y="4339251"/>
            <a:ext cx="4072630" cy="18149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2988" y="1216637"/>
            <a:ext cx="3523990" cy="210845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ECE at a Glance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3363" y="4472508"/>
          <a:ext cx="405600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950"/>
                <a:gridCol w="498764"/>
                <a:gridCol w="764771"/>
                <a:gridCol w="731520"/>
              </a:tblGrid>
              <a:tr h="1495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Area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Full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Assoc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Assist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1495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Biomedical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1495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Intelligent Systems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1495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Controls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1495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Devices and Materials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1495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Energy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96136"/>
              </p:ext>
            </p:extLst>
          </p:nvPr>
        </p:nvGraphicFramePr>
        <p:xfrm>
          <a:off x="233363" y="1341953"/>
          <a:ext cx="352399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288"/>
                <a:gridCol w="615142"/>
                <a:gridCol w="831272"/>
                <a:gridCol w="714895"/>
                <a:gridCol w="648393"/>
              </a:tblGrid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Track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Full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Assoc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Assist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NTT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Res.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Adj.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Staff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 gridSpan="4"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24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1604" y="782865"/>
            <a:ext cx="45720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1800" b="1" dirty="0" smtClean="0"/>
              <a:t>Faculty By Rank:</a:t>
            </a:r>
            <a:endParaRPr lang="en-US" sz="1800" b="1" dirty="0"/>
          </a:p>
        </p:txBody>
      </p:sp>
      <p:sp>
        <p:nvSpPr>
          <p:cNvPr id="9" name="Rectangle 8"/>
          <p:cNvSpPr/>
          <p:nvPr/>
        </p:nvSpPr>
        <p:spPr>
          <a:xfrm>
            <a:off x="181604" y="3763172"/>
            <a:ext cx="40246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1800" b="1" dirty="0" smtClean="0"/>
              <a:t>Faculty By Area of Specialization:</a:t>
            </a:r>
            <a:endParaRPr lang="en-US" sz="1800" b="1" dirty="0"/>
          </a:p>
        </p:txBody>
      </p:sp>
      <p:sp>
        <p:nvSpPr>
          <p:cNvPr id="11" name="Rectangle 10"/>
          <p:cNvSpPr/>
          <p:nvPr/>
        </p:nvSpPr>
        <p:spPr>
          <a:xfrm>
            <a:off x="4538750" y="789101"/>
            <a:ext cx="4572000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73038" indent="-173038">
              <a:spcAft>
                <a:spcPts val="2400"/>
              </a:spcAft>
              <a:buFont typeface="Arial" pitchFamily="34" charset="0"/>
              <a:buChar char="•"/>
            </a:pPr>
            <a:r>
              <a:rPr lang="en-US" sz="1800" b="1" dirty="0" smtClean="0"/>
              <a:t>Three degree options: EE, </a:t>
            </a:r>
            <a:r>
              <a:rPr lang="en-US" sz="1800" b="1" dirty="0" err="1" smtClean="0"/>
              <a:t>CpE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BioE</a:t>
            </a:r>
            <a:endParaRPr lang="en-US" sz="1800" b="1" dirty="0" smtClean="0"/>
          </a:p>
          <a:p>
            <a:pPr marL="173038" indent="-173038">
              <a:buFont typeface="Arial" pitchFamily="34" charset="0"/>
              <a:buChar char="•"/>
            </a:pPr>
            <a:r>
              <a:rPr lang="en-US" sz="1800" b="1" dirty="0" smtClean="0"/>
              <a:t>Students By Degree Option (</a:t>
            </a:r>
            <a:r>
              <a:rPr lang="en-US" sz="1800" b="1" dirty="0" smtClean="0"/>
              <a:t>09-10):</a:t>
            </a:r>
            <a:endParaRPr lang="en-US" sz="18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94225"/>
              </p:ext>
            </p:extLst>
          </p:nvPr>
        </p:nvGraphicFramePr>
        <p:xfrm>
          <a:off x="5254462" y="2142723"/>
          <a:ext cx="295849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11"/>
                <a:gridCol w="1030778"/>
                <a:gridCol w="1113905"/>
              </a:tblGrid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Degree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Enrolled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Graduated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BS:</a:t>
                      </a:r>
                    </a:p>
                    <a:p>
                      <a:pPr algn="r"/>
                      <a:r>
                        <a:rPr lang="en-US" sz="1400" b="1" dirty="0" smtClean="0"/>
                        <a:t>   EE</a:t>
                      </a:r>
                    </a:p>
                    <a:p>
                      <a:pPr algn="r"/>
                      <a:r>
                        <a:rPr lang="en-US" sz="1400" b="1" dirty="0" smtClean="0"/>
                        <a:t>   </a:t>
                      </a:r>
                      <a:r>
                        <a:rPr lang="en-US" sz="1400" b="1" dirty="0" err="1" smtClean="0"/>
                        <a:t>CpE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err="1" smtClean="0"/>
                        <a:t>BioE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228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198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20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30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18</a:t>
                      </a:r>
                    </a:p>
                    <a:p>
                      <a:pPr algn="r"/>
                      <a:r>
                        <a:rPr lang="en-US" sz="1400" b="1" dirty="0" smtClean="0"/>
                        <a:t>5</a:t>
                      </a:r>
                    </a:p>
                    <a:p>
                      <a:pPr algn="r"/>
                      <a:r>
                        <a:rPr lang="en-US" sz="1400" b="1" dirty="0" smtClean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MS:</a:t>
                      </a:r>
                    </a:p>
                    <a:p>
                      <a:pPr algn="r"/>
                      <a:r>
                        <a:rPr lang="en-US" sz="1400" b="1" dirty="0" smtClean="0"/>
                        <a:t>   EE</a:t>
                      </a:r>
                    </a:p>
                    <a:p>
                      <a:pPr algn="r"/>
                      <a:r>
                        <a:rPr lang="en-US" sz="1400" b="1" dirty="0" smtClean="0"/>
                        <a:t>   </a:t>
                      </a:r>
                      <a:r>
                        <a:rPr lang="en-US" sz="1400" b="1" dirty="0" err="1" smtClean="0"/>
                        <a:t>CpE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err="1" smtClean="0"/>
                        <a:t>BioE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40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32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4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20</a:t>
                      </a:r>
                    </a:p>
                    <a:p>
                      <a:pPr algn="r"/>
                      <a:r>
                        <a:rPr lang="en-US" sz="1400" b="1" dirty="0" smtClean="0"/>
                        <a:t>19</a:t>
                      </a:r>
                    </a:p>
                    <a:p>
                      <a:pPr algn="r"/>
                      <a:r>
                        <a:rPr lang="en-US" sz="1400" b="1" dirty="0" smtClean="0"/>
                        <a:t>0</a:t>
                      </a:r>
                    </a:p>
                    <a:p>
                      <a:pPr algn="r"/>
                      <a:r>
                        <a:rPr lang="en-US" sz="1400" b="1" dirty="0" smtClean="0"/>
                        <a:t>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PhD:</a:t>
                      </a:r>
                    </a:p>
                    <a:p>
                      <a:pPr algn="r"/>
                      <a:r>
                        <a:rPr lang="en-US" sz="1400" b="1" dirty="0" smtClean="0"/>
                        <a:t>   EE</a:t>
                      </a:r>
                    </a:p>
                    <a:p>
                      <a:pPr algn="r"/>
                      <a:r>
                        <a:rPr lang="en-US" sz="1400" b="1" dirty="0" smtClean="0"/>
                        <a:t>   </a:t>
                      </a:r>
                      <a:r>
                        <a:rPr lang="en-US" sz="1400" b="1" dirty="0" err="1" smtClean="0"/>
                        <a:t>CpE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err="1" smtClean="0"/>
                        <a:t>BioE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14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11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1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2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2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0</a:t>
                      </a:r>
                    </a:p>
                    <a:p>
                      <a:pPr algn="r"/>
                      <a:r>
                        <a:rPr lang="en-US" sz="1400" b="1" dirty="0" smtClean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Total: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262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52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ECE </a:t>
            </a:r>
            <a:r>
              <a:rPr lang="en-US" b="1" dirty="0" smtClean="0">
                <a:solidFill>
                  <a:schemeClr val="accent2"/>
                </a:solidFill>
              </a:rPr>
              <a:t>Undergraduate Program – First Two years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29761" r="22034" b="25288"/>
          <a:stretch/>
        </p:blipFill>
        <p:spPr bwMode="auto">
          <a:xfrm>
            <a:off x="227013" y="861702"/>
            <a:ext cx="8672512" cy="460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4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ECE Graduate Program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489" y="2213225"/>
            <a:ext cx="4139130" cy="4278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038" indent="-173038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/>
              <a:t>Computer Engineering</a:t>
            </a:r>
          </a:p>
          <a:p>
            <a:pPr marL="173038" indent="-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	</a:t>
            </a:r>
            <a:r>
              <a:rPr lang="en-US" sz="1400" b="1" dirty="0" smtClean="0"/>
              <a:t>5612: Advanced Microprocessor Systems </a:t>
            </a:r>
          </a:p>
          <a:p>
            <a:pPr marL="173038" indent="-173038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	5516: Intro. Communication Networks </a:t>
            </a:r>
          </a:p>
          <a:p>
            <a:pPr marL="173038" indent="-173038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	5622: Intro. Computer Architecture</a:t>
            </a:r>
          </a:p>
          <a:p>
            <a:pPr marL="173038" indent="-173038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	8516: Performance of Communications Ntwks</a:t>
            </a:r>
          </a:p>
          <a:p>
            <a:pPr marL="173038" indent="-173038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	8622: Advanced Computer Architectures</a:t>
            </a:r>
          </a:p>
          <a:p>
            <a:pPr marL="173038" indent="-173038">
              <a:spcAft>
                <a:spcPts val="0"/>
              </a:spcAft>
            </a:pPr>
            <a:r>
              <a:rPr lang="en-US" sz="1400" b="1" dirty="0" smtClean="0"/>
              <a:t>	9622: Parallel Processing Architectures</a:t>
            </a:r>
          </a:p>
          <a:p>
            <a:pPr marL="173038" indent="-173038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/>
              <a:t>Controls</a:t>
            </a:r>
          </a:p>
          <a:p>
            <a:pPr marL="173038" indent="-173038">
              <a:spcAft>
                <a:spcPts val="0"/>
              </a:spcAft>
            </a:pPr>
            <a:r>
              <a:rPr lang="en-US" sz="1800" b="1" dirty="0" smtClean="0"/>
              <a:t>	</a:t>
            </a:r>
            <a:r>
              <a:rPr lang="en-US" sz="1400" b="1" dirty="0" smtClean="0"/>
              <a:t>5412: Control System Analysis</a:t>
            </a:r>
          </a:p>
          <a:p>
            <a:pPr marL="173038" indent="-173038">
              <a:spcAft>
                <a:spcPts val="0"/>
              </a:spcAft>
            </a:pPr>
            <a:r>
              <a:rPr lang="en-US" sz="1400" b="1" dirty="0" smtClean="0"/>
              <a:t>	8412: Optimal &amp; Robust Control</a:t>
            </a:r>
          </a:p>
          <a:p>
            <a:pPr marL="173038" indent="-173038">
              <a:spcAft>
                <a:spcPts val="0"/>
              </a:spcAft>
            </a:pPr>
            <a:r>
              <a:rPr lang="en-US" sz="1400" b="1" dirty="0" smtClean="0"/>
              <a:t>	8414: Adaptive Control</a:t>
            </a:r>
          </a:p>
          <a:p>
            <a:pPr marL="173038" indent="-173038">
              <a:spcAft>
                <a:spcPts val="0"/>
              </a:spcAft>
            </a:pPr>
            <a:r>
              <a:rPr lang="en-US" sz="1400" b="1" dirty="0" smtClean="0"/>
              <a:t>	8512: Signal Processing and Control Theory</a:t>
            </a:r>
          </a:p>
          <a:p>
            <a:pPr marL="173038" indent="-173038">
              <a:spcAft>
                <a:spcPts val="0"/>
              </a:spcAft>
            </a:pPr>
            <a:r>
              <a:rPr lang="en-US" sz="1400" b="1" dirty="0" smtClean="0"/>
              <a:t>	9412: Nonlinear Control Systems</a:t>
            </a:r>
          </a:p>
          <a:p>
            <a:pPr marL="173038" indent="-173038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/>
              <a:t>Intelligent Systems</a:t>
            </a:r>
          </a:p>
          <a:p>
            <a:pPr marL="173038" indent="-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	</a:t>
            </a:r>
            <a:r>
              <a:rPr lang="en-US" sz="1400" b="1" dirty="0" smtClean="0"/>
              <a:t>5712: Intelligent Multimedia Systems</a:t>
            </a:r>
          </a:p>
          <a:p>
            <a:pPr marL="173038" indent="-173038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	5714: Intro. Intelligent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5375" y="2213712"/>
            <a:ext cx="4339243" cy="3985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038" indent="-173038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/>
              <a:t>Microelectronics</a:t>
            </a:r>
          </a:p>
          <a:p>
            <a:pPr marL="173038" indent="-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	</a:t>
            </a:r>
            <a:r>
              <a:rPr lang="en-US" sz="1400" b="1" dirty="0" smtClean="0"/>
              <a:t>5314: Microelectronics</a:t>
            </a:r>
          </a:p>
          <a:p>
            <a:pPr marL="173038" indent="-173038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	5324: VLSI Systems Design</a:t>
            </a:r>
          </a:p>
          <a:p>
            <a:pPr marL="173038" indent="-173038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	8324: Mixed Signal VLSI Design</a:t>
            </a:r>
          </a:p>
          <a:p>
            <a:pPr marL="173038" indent="-173038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	8334: </a:t>
            </a:r>
            <a:r>
              <a:rPr lang="en-US" sz="1400" b="1" dirty="0" err="1" smtClean="0"/>
              <a:t>Nano</a:t>
            </a:r>
            <a:r>
              <a:rPr lang="en-US" sz="1400" b="1" dirty="0" smtClean="0"/>
              <a:t> Applications, MEMS and NEMS</a:t>
            </a:r>
          </a:p>
          <a:p>
            <a:pPr marL="173038" indent="-173038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	9324: VLSI Phys. Design</a:t>
            </a:r>
          </a:p>
          <a:p>
            <a:pPr marL="173038" indent="-173038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/>
              <a:t>Signal Processing and Communications</a:t>
            </a:r>
          </a:p>
          <a:p>
            <a:pPr marL="173038" indent="-173038">
              <a:spcAft>
                <a:spcPts val="0"/>
              </a:spcAft>
            </a:pPr>
            <a:r>
              <a:rPr lang="en-US" sz="1800" b="1" dirty="0" smtClean="0"/>
              <a:t>	</a:t>
            </a:r>
            <a:r>
              <a:rPr lang="en-US" sz="1400" b="1" dirty="0" smtClean="0"/>
              <a:t>5512: Analog and Digital Communication </a:t>
            </a:r>
          </a:p>
          <a:p>
            <a:pPr marL="173038" indent="-173038">
              <a:spcAft>
                <a:spcPts val="0"/>
              </a:spcAft>
            </a:pPr>
            <a:r>
              <a:rPr lang="en-US" sz="1400" b="1" dirty="0" smtClean="0"/>
              <a:t>	5514: Digital Signal Processing </a:t>
            </a:r>
          </a:p>
          <a:p>
            <a:pPr marL="173038" indent="-173038">
              <a:spcAft>
                <a:spcPts val="0"/>
              </a:spcAft>
            </a:pPr>
            <a:r>
              <a:rPr lang="en-US" sz="1400" b="1" dirty="0" smtClean="0"/>
              <a:t>	8514: Digital Signal Processing </a:t>
            </a:r>
          </a:p>
          <a:p>
            <a:pPr marL="173038" indent="-173038">
              <a:spcAft>
                <a:spcPts val="0"/>
              </a:spcAft>
            </a:pPr>
            <a:r>
              <a:rPr lang="en-US" sz="1400" b="1" dirty="0" smtClean="0"/>
              <a:t>	8524: Speech Signal Processing</a:t>
            </a:r>
          </a:p>
          <a:p>
            <a:pPr marL="173038" indent="-173038">
              <a:spcAft>
                <a:spcPts val="0"/>
              </a:spcAft>
            </a:pPr>
            <a:r>
              <a:rPr lang="en-US" sz="1400" b="1" dirty="0" smtClean="0"/>
              <a:t>	8999: Electro-optics</a:t>
            </a:r>
          </a:p>
          <a:p>
            <a:pPr marL="173038" indent="-173038">
              <a:spcAft>
                <a:spcPts val="0"/>
              </a:spcAft>
            </a:pPr>
            <a:r>
              <a:rPr lang="en-US" sz="1400" b="1" dirty="0" smtClean="0"/>
              <a:t> 	9512: Detection Estimation </a:t>
            </a:r>
          </a:p>
          <a:p>
            <a:pPr marL="173038" indent="-173038">
              <a:spcAft>
                <a:spcPts val="0"/>
              </a:spcAft>
            </a:pPr>
            <a:r>
              <a:rPr lang="en-US" sz="1400" b="1" dirty="0" smtClean="0"/>
              <a:t>	9514: Adaptive Signal Processing </a:t>
            </a:r>
          </a:p>
          <a:p>
            <a:pPr marL="173038" indent="-173038">
              <a:spcAft>
                <a:spcPts val="0"/>
              </a:spcAft>
            </a:pPr>
            <a:r>
              <a:rPr lang="en-US" sz="1400" b="1" dirty="0" smtClean="0"/>
              <a:t>	9524: Digital Image Processing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487" y="683725"/>
            <a:ext cx="8728738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038" indent="-1730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Clustered into three general areas: Signals, Controls and Hardware.</a:t>
            </a:r>
          </a:p>
          <a:p>
            <a:pPr marL="173038" indent="-173038"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/>
              <a:t>All students are required to take four core courses: Engineering Analysis (5022),  Probability and Random Processes (5033), Digital Signal Processing (5514) and Introduction to Computer Architectures</a:t>
            </a:r>
            <a:r>
              <a:rPr lang="en-US" sz="1800" dirty="0" smtClean="0"/>
              <a:t> (</a:t>
            </a:r>
            <a:r>
              <a:rPr lang="en-US" sz="1800" b="1" dirty="0" smtClean="0"/>
              <a:t>EE 5622 ).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24497</TotalTime>
  <Words>556</Words>
  <Application>Microsoft Office PowerPoint</Application>
  <PresentationFormat>Letter Paper (8.5x11 in)</PresentationFormat>
  <Paragraphs>204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lecture_title</vt:lpstr>
      <vt:lpstr>lecture_default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2192</cp:revision>
  <dcterms:created xsi:type="dcterms:W3CDTF">2002-09-12T17:13:32Z</dcterms:created>
  <dcterms:modified xsi:type="dcterms:W3CDTF">2010-09-20T14:17:12Z</dcterms:modified>
</cp:coreProperties>
</file>