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0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7359FC-D9EE-4A31-A8AF-ADF1D0C475DE}"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293019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359FC-D9EE-4A31-A8AF-ADF1D0C475DE}"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127964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359FC-D9EE-4A31-A8AF-ADF1D0C475DE}"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369687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359FC-D9EE-4A31-A8AF-ADF1D0C475DE}"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165276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359FC-D9EE-4A31-A8AF-ADF1D0C475DE}"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298632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359FC-D9EE-4A31-A8AF-ADF1D0C475DE}"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154346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359FC-D9EE-4A31-A8AF-ADF1D0C475DE}" type="datetimeFigureOut">
              <a:rPr lang="en-US" smtClean="0"/>
              <a:t>10/7/2011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247649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359FC-D9EE-4A31-A8AF-ADF1D0C475DE}" type="datetimeFigureOut">
              <a:rPr lang="en-US" smtClean="0"/>
              <a:t>10/7/2011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14790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359FC-D9EE-4A31-A8AF-ADF1D0C475DE}" type="datetimeFigureOut">
              <a:rPr lang="en-US" smtClean="0"/>
              <a:t>10/7/2011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300965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359FC-D9EE-4A31-A8AF-ADF1D0C475DE}"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331054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359FC-D9EE-4A31-A8AF-ADF1D0C475DE}"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25ED6-D957-4406-9CD5-776B4D0DC44D}" type="slidenum">
              <a:rPr lang="en-US" smtClean="0"/>
              <a:t>‹#›</a:t>
            </a:fld>
            <a:endParaRPr lang="en-US"/>
          </a:p>
        </p:txBody>
      </p:sp>
    </p:spTree>
    <p:extLst>
      <p:ext uri="{BB962C8B-B14F-4D97-AF65-F5344CB8AC3E}">
        <p14:creationId xmlns:p14="http://schemas.microsoft.com/office/powerpoint/2010/main" val="291058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359FC-D9EE-4A31-A8AF-ADF1D0C475DE}" type="datetimeFigureOut">
              <a:rPr lang="en-US" smtClean="0"/>
              <a:t>10/7/2011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25ED6-D957-4406-9CD5-776B4D0DC44D}" type="slidenum">
              <a:rPr lang="en-US" smtClean="0"/>
              <a:t>‹#›</a:t>
            </a:fld>
            <a:endParaRPr lang="en-US"/>
          </a:p>
        </p:txBody>
      </p:sp>
    </p:spTree>
    <p:extLst>
      <p:ext uri="{BB962C8B-B14F-4D97-AF65-F5344CB8AC3E}">
        <p14:creationId xmlns:p14="http://schemas.microsoft.com/office/powerpoint/2010/main" val="4267427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Hierarchical Dirichlet Process (HDP)</a:t>
            </a:r>
            <a:endParaRPr lang="en-US" dirty="0"/>
          </a:p>
        </p:txBody>
      </p:sp>
      <p:sp>
        <p:nvSpPr>
          <p:cNvPr id="3" name="Subtitle 2"/>
          <p:cNvSpPr>
            <a:spLocks noGrp="1"/>
          </p:cNvSpPr>
          <p:nvPr>
            <p:ph type="subTitle" idx="1"/>
          </p:nvPr>
        </p:nvSpPr>
        <p:spPr/>
        <p:txBody>
          <a:bodyPr/>
          <a:lstStyle/>
          <a:p>
            <a:r>
              <a:rPr lang="en-US" dirty="0" smtClean="0"/>
              <a:t>Amir Harati</a:t>
            </a:r>
          </a:p>
          <a:p>
            <a:endParaRPr lang="en-US" dirty="0"/>
          </a:p>
        </p:txBody>
      </p:sp>
    </p:spTree>
    <p:extLst>
      <p:ext uri="{BB962C8B-B14F-4D97-AF65-F5344CB8AC3E}">
        <p14:creationId xmlns:p14="http://schemas.microsoft.com/office/powerpoint/2010/main" val="196413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Infinite HMM(IHMM) or HDP-HMM</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62500" lnSpcReduction="20000"/>
              </a:bodyPr>
              <a:lstStyle/>
              <a:p>
                <a:r>
                  <a:rPr lang="en-US" dirty="0" smtClean="0"/>
                  <a:t>An HMM with a </a:t>
                </a:r>
                <a:r>
                  <a:rPr lang="en-US" dirty="0" err="1" smtClean="0"/>
                  <a:t>countably</a:t>
                </a:r>
                <a:r>
                  <a:rPr lang="en-US" dirty="0" smtClean="0"/>
                  <a:t> infinite state space.</a:t>
                </a:r>
              </a:p>
              <a:p>
                <a:r>
                  <a:rPr lang="en-US" dirty="0" smtClean="0"/>
                  <a:t>Also known as HDP-HMM.</a:t>
                </a:r>
              </a:p>
              <a:p>
                <a:r>
                  <a:rPr lang="en-US" dirty="0" smtClean="0"/>
                  <a:t>In classical HMM  transition probability </a:t>
                </a:r>
                <a14:m>
                  <m:oMath xmlns:m="http://schemas.openxmlformats.org/officeDocument/2006/math">
                    <m:r>
                      <a:rPr lang="en-US" i="1" smtClean="0">
                        <a:latin typeface="Cambria Math"/>
                        <a:ea typeface="Cambria Math"/>
                      </a:rPr>
                      <m:t>𝜋</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𝑡</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𝑡</m:t>
                        </m:r>
                        <m:r>
                          <a:rPr lang="en-US" b="0" i="1" smtClean="0">
                            <a:latin typeface="Cambria Math"/>
                            <a:ea typeface="Cambria Math"/>
                          </a:rPr>
                          <m:t>+1</m:t>
                        </m:r>
                      </m:sub>
                    </m:sSub>
                    <m:r>
                      <a:rPr lang="en-US" b="0" i="1" smtClean="0">
                        <a:latin typeface="Cambria Math"/>
                        <a:ea typeface="Cambria Math"/>
                      </a:rPr>
                      <m:t>)</m:t>
                    </m:r>
                  </m:oMath>
                </a14:m>
                <a:r>
                  <a:rPr lang="en-US" dirty="0" smtClean="0"/>
                  <a:t> plays the role of a mixing proportion and emission distribution</a:t>
                </a:r>
                <a14:m>
                  <m:oMath xmlns:m="http://schemas.openxmlformats.org/officeDocument/2006/math">
                    <m:sSub>
                      <m:sSubPr>
                        <m:ctrlPr>
                          <a:rPr lang="en-US" b="0" i="1" smtClean="0">
                            <a:latin typeface="Cambria Math"/>
                            <a:ea typeface="Cambria Math"/>
                          </a:rPr>
                        </m:ctrlPr>
                      </m:sSubPr>
                      <m:e>
                        <m:sSub>
                          <m:sSubPr>
                            <m:ctrlPr>
                              <a:rPr lang="en-US" b="0" i="1" smtClean="0">
                                <a:latin typeface="Cambria Math"/>
                              </a:rPr>
                            </m:ctrlPr>
                          </m:sSubPr>
                          <m:e>
                            <m:r>
                              <a:rPr lang="en-US" b="0" i="1" smtClean="0">
                                <a:latin typeface="Cambria Math"/>
                              </a:rPr>
                              <m:t>𝐹</m:t>
                            </m:r>
                          </m:e>
                          <m:sub>
                            <m:r>
                              <a:rPr lang="en-US" b="0" i="1" smtClean="0">
                                <a:latin typeface="Cambria Math"/>
                                <a:ea typeface="Cambria Math"/>
                              </a:rPr>
                              <m:t>𝜃</m:t>
                            </m:r>
                          </m:sub>
                        </m:sSub>
                      </m:e>
                      <m:sub>
                        <m:r>
                          <a:rPr lang="en-US" b="0" i="1" smtClean="0">
                            <a:latin typeface="Cambria Math"/>
                            <a:ea typeface="Cambria Math"/>
                          </a:rPr>
                          <m:t>𝑡</m:t>
                        </m:r>
                      </m:sub>
                    </m:sSub>
                  </m:oMath>
                </a14:m>
                <a:r>
                  <a:rPr lang="en-US" dirty="0" smtClean="0"/>
                  <a:t> plays the role of the mixture component. </a:t>
                </a:r>
                <a:r>
                  <a:rPr lang="en-US" dirty="0" smtClean="0"/>
                  <a:t>(Suppose for now that </a:t>
                </a:r>
                <a:r>
                  <a:rPr lang="en-US" dirty="0" smtClean="0"/>
                  <a:t>emission distribution is not a mixture </a:t>
                </a:r>
                <a:r>
                  <a:rPr lang="en-US" dirty="0" smtClean="0"/>
                  <a:t>itself and whole HMM represent a mixture.) </a:t>
                </a:r>
                <a:endParaRPr lang="en-US" dirty="0" smtClean="0"/>
              </a:p>
              <a:p>
                <a:r>
                  <a:rPr lang="en-US" dirty="0" smtClean="0"/>
                  <a:t>The idea is therefore to look at the HMM as mixture model in which each  state represent one component. </a:t>
                </a:r>
                <a:r>
                  <a:rPr lang="en-US" dirty="0" smtClean="0"/>
                  <a:t>(HMM is a mixture  that the probability of selecting a cluster is not independent of the current cluster.) </a:t>
                </a:r>
                <a:endParaRPr lang="en-US" dirty="0" smtClean="0"/>
              </a:p>
              <a:p>
                <a:r>
                  <a:rPr lang="en-US" dirty="0" smtClean="0"/>
                  <a:t>If we want to replace the finite mixture model with DP we obtain a set </a:t>
                </a:r>
                <a:r>
                  <a:rPr lang="en-US" dirty="0" smtClean="0"/>
                  <a:t>of DPs  </a:t>
                </a:r>
                <a:r>
                  <a:rPr lang="en-US" dirty="0" smtClean="0"/>
                  <a:t>(one for each current state.) if these </a:t>
                </a:r>
                <a:r>
                  <a:rPr lang="en-US" dirty="0" smtClean="0"/>
                  <a:t>DPs </a:t>
                </a:r>
                <a:r>
                  <a:rPr lang="en-US" dirty="0" smtClean="0"/>
                  <a:t>are not tied then sets of states accessible from each state would be disjoint from other states. (branching process instead of chain process.) </a:t>
                </a:r>
              </a:p>
              <a:p>
                <a:r>
                  <a:rPr lang="en-US" dirty="0" smtClean="0"/>
                  <a:t>The solution is to use HDP instead of DP</a:t>
                </a:r>
              </a:p>
              <a:p>
                <a:endParaRPr lang="en-US" dirty="0" smtClean="0"/>
              </a:p>
              <a:p>
                <a:endParaRPr lang="en-US" dirty="0" smtClean="0"/>
              </a:p>
              <a:p>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1887" r="-1333"/>
                </a:stretch>
              </a:blipFill>
            </p:spPr>
            <p:txBody>
              <a:bodyPr/>
              <a:lstStyle/>
              <a:p>
                <a:r>
                  <a:rPr lang="en-US">
                    <a:noFill/>
                  </a:rPr>
                  <a:t> </a:t>
                </a:r>
              </a:p>
            </p:txBody>
          </p:sp>
        </mc:Fallback>
      </mc:AlternateContent>
    </p:spTree>
    <p:extLst>
      <p:ext uri="{BB962C8B-B14F-4D97-AF65-F5344CB8AC3E}">
        <p14:creationId xmlns:p14="http://schemas.microsoft.com/office/powerpoint/2010/main" val="2389054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HDP-HMM</a:t>
            </a:r>
            <a:endParaRPr lang="en-US" dirty="0"/>
          </a:p>
        </p:txBody>
      </p:sp>
      <p:sp>
        <p:nvSpPr>
          <p:cNvPr id="3" name="Content Placeholder 2"/>
          <p:cNvSpPr>
            <a:spLocks noGrp="1"/>
          </p:cNvSpPr>
          <p:nvPr>
            <p:ph idx="1"/>
          </p:nvPr>
        </p:nvSpPr>
        <p:spPr/>
        <p:txBody>
          <a:bodyPr/>
          <a:lstStyle/>
          <a:p>
            <a:r>
              <a:rPr lang="en-US" dirty="0" smtClean="0"/>
              <a:t>Instead of transition matrix we would have a set of transition kernels.</a:t>
            </a:r>
          </a:p>
          <a:p>
            <a:endParaRPr lang="en-US" dirty="0"/>
          </a:p>
          <a:p>
            <a:endParaRPr lang="en-US" dirty="0" smtClean="0"/>
          </a:p>
          <a:p>
            <a:pPr marL="0" indent="0">
              <a:buNone/>
            </a:pPr>
            <a:endParaRPr lang="en-US" dirty="0" smtClean="0"/>
          </a:p>
          <a:p>
            <a:endParaRPr lang="en-US" dirty="0"/>
          </a:p>
          <a:p>
            <a:endParaRPr lang="en-US" dirty="0" smtClean="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832735"/>
            <a:ext cx="37528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945" y="3581400"/>
            <a:ext cx="37814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185557"/>
            <a:ext cx="3429000" cy="2558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TextBox 3"/>
              <p:cNvSpPr txBox="1"/>
              <p:nvPr/>
            </p:nvSpPr>
            <p:spPr>
              <a:xfrm>
                <a:off x="4552270" y="4605885"/>
                <a:ext cx="3886200" cy="1200329"/>
              </a:xfrm>
              <a:prstGeom prst="rect">
                <a:avLst/>
              </a:prstGeom>
              <a:noFill/>
            </p:spPr>
            <p:txBody>
              <a:bodyPr wrap="square" rtlCol="0">
                <a:spAutoFit/>
              </a:bodyPr>
              <a:lstStyle/>
              <a:p>
                <a:r>
                  <a:rPr lang="en-US" dirty="0" smtClean="0"/>
                  <a:t>This diagram does not show the structure of the HMM. It is not a strict left-right model.  Each state can go to many other states  depending on </a:t>
                </a:r>
                <a14:m>
                  <m:oMath xmlns:m="http://schemas.openxmlformats.org/officeDocument/2006/math">
                    <m:sSub>
                      <m:sSubPr>
                        <m:ctrlPr>
                          <a:rPr lang="en-US" b="0" i="1" smtClean="0">
                            <a:latin typeface="Cambria Math"/>
                          </a:rPr>
                        </m:ctrlPr>
                      </m:sSubPr>
                      <m:e>
                        <m:r>
                          <a:rPr lang="en-US" b="0" i="1" smtClean="0">
                            <a:latin typeface="Cambria Math"/>
                          </a:rPr>
                          <m:t>𝐺</m:t>
                        </m:r>
                      </m:e>
                      <m:sub>
                        <m:r>
                          <a:rPr lang="en-US" b="0" i="1" smtClean="0">
                            <a:latin typeface="Cambria Math"/>
                            <a:ea typeface="Cambria Math"/>
                          </a:rPr>
                          <m:t>𝜃</m:t>
                        </m:r>
                      </m:sub>
                    </m:sSub>
                  </m:oMath>
                </a14:m>
                <a:r>
                  <a:rPr lang="en-US" dirty="0" smtClean="0"/>
                  <a:t>  </a:t>
                </a: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552270" y="4605885"/>
                <a:ext cx="3886200" cy="1200329"/>
              </a:xfrm>
              <a:prstGeom prst="rect">
                <a:avLst/>
              </a:prstGeom>
              <a:blipFill rotWithShape="1">
                <a:blip r:embed="rId5"/>
                <a:stretch>
                  <a:fillRect l="-1413" t="-2551" b="-7653"/>
                </a:stretch>
              </a:blipFill>
            </p:spPr>
            <p:txBody>
              <a:bodyPr/>
              <a:lstStyle/>
              <a:p>
                <a:r>
                  <a:rPr lang="en-US">
                    <a:noFill/>
                  </a:rPr>
                  <a:t> </a:t>
                </a:r>
              </a:p>
            </p:txBody>
          </p:sp>
        </mc:Fallback>
      </mc:AlternateContent>
    </p:spTree>
    <p:extLst>
      <p:ext uri="{BB962C8B-B14F-4D97-AF65-F5344CB8AC3E}">
        <p14:creationId xmlns:p14="http://schemas.microsoft.com/office/powerpoint/2010/main" val="563904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Sticky HDP-HMM</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Limitations of HDP-HMM:</a:t>
            </a:r>
          </a:p>
          <a:p>
            <a:r>
              <a:rPr lang="en-US" dirty="0" smtClean="0"/>
              <a:t>It can not model state persistence. It has a tendency to create redundant sates and switch rapidly among them. (In other words, it tends to more complicated models.)</a:t>
            </a:r>
          </a:p>
          <a:p>
            <a:r>
              <a:rPr lang="en-US" dirty="0" smtClean="0"/>
              <a:t>Because of the above problem, in high dimensional problems data is fragmented among many redundant states and prediction performance reduced.</a:t>
            </a:r>
          </a:p>
          <a:p>
            <a:r>
              <a:rPr lang="en-US" dirty="0" smtClean="0"/>
              <a:t>It is limited to </a:t>
            </a:r>
            <a:r>
              <a:rPr lang="en-US" dirty="0" err="1" smtClean="0"/>
              <a:t>uni</a:t>
            </a:r>
            <a:r>
              <a:rPr lang="en-US" dirty="0"/>
              <a:t>-</a:t>
            </a:r>
            <a:r>
              <a:rPr lang="en-US" dirty="0" smtClean="0"/>
              <a:t>modal (Gaussian) emission distribution.  (If both  rapid switching and multiple Gaussian existed in the same algorithm the uncertainty in the posterior distributions gets very high.)</a:t>
            </a:r>
          </a:p>
          <a:p>
            <a:r>
              <a:rPr lang="en-US" dirty="0" smtClean="0"/>
              <a:t>In cases that underlying process is multimodal it tends to make many redundant states.</a:t>
            </a:r>
          </a:p>
          <a:p>
            <a:r>
              <a:rPr lang="en-US" dirty="0" smtClean="0"/>
              <a:t>Solution: Sticky HDP-HMM  </a:t>
            </a:r>
            <a:endParaRPr lang="en-US" dirty="0"/>
          </a:p>
        </p:txBody>
      </p:sp>
    </p:spTree>
    <p:extLst>
      <p:ext uri="{BB962C8B-B14F-4D97-AF65-F5344CB8AC3E}">
        <p14:creationId xmlns:p14="http://schemas.microsoft.com/office/powerpoint/2010/main" val="3921699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Sticky HDP-HMM</a:t>
            </a:r>
            <a:endParaRPr lang="en-US" dirty="0"/>
          </a:p>
        </p:txBody>
      </p:sp>
      <p:sp>
        <p:nvSpPr>
          <p:cNvPr id="3" name="Content Placeholder 2"/>
          <p:cNvSpPr>
            <a:spLocks noGrp="1"/>
          </p:cNvSpPr>
          <p:nvPr>
            <p:ph idx="1"/>
          </p:nvPr>
        </p:nvSpPr>
        <p:spPr/>
        <p:txBody>
          <a:bodyPr>
            <a:normAutofit/>
          </a:bodyPr>
          <a:lstStyle/>
          <a:p>
            <a:r>
              <a:rPr lang="en-US" sz="2800" dirty="0" smtClean="0"/>
              <a:t>The basic idea is simple: To augment HDP to contain a parameter for self transition bias and place a separate prior on this parameter.</a:t>
            </a:r>
          </a:p>
          <a:p>
            <a:endParaRPr lang="en-US" sz="2800" dirty="0"/>
          </a:p>
          <a:p>
            <a:endParaRPr lang="en-US" sz="2800" dirty="0" smtClean="0"/>
          </a:p>
          <a:p>
            <a:pPr marL="0" indent="0">
              <a:buNone/>
            </a:pPr>
            <a:endParaRPr lang="en-US" sz="2800" dirty="0" smtClean="0"/>
          </a:p>
          <a:p>
            <a:endParaRPr lang="en-US" sz="2800" dirty="0"/>
          </a:p>
          <a:p>
            <a:r>
              <a:rPr lang="en-US" sz="2800" dirty="0" smtClean="0"/>
              <a:t>(a) observed Seq. (b) true state </a:t>
            </a:r>
            <a:r>
              <a:rPr lang="en-US" sz="2800" dirty="0" err="1" smtClean="0"/>
              <a:t>Sqe</a:t>
            </a:r>
            <a:r>
              <a:rPr lang="en-US" sz="2800" dirty="0"/>
              <a:t> </a:t>
            </a:r>
            <a:r>
              <a:rPr lang="en-US" sz="2800" dirty="0" smtClean="0"/>
              <a:t>(c) HDP-HMM (d) Sticky HDP-HMM</a:t>
            </a:r>
            <a:endParaRPr lang="en-US" sz="2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1296" y="2904035"/>
            <a:ext cx="359092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162" y="3459480"/>
            <a:ext cx="8067675"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4129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Sticky HDP-HMM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Another extension is to associate a DP to each state of the HMM. </a:t>
            </a:r>
            <a:r>
              <a:rPr lang="en-US" dirty="0" smtClean="0"/>
              <a:t>The result can model multimodal emission distributions.</a:t>
            </a:r>
            <a:endParaRPr lang="en-US" dirty="0" smtClean="0"/>
          </a:p>
          <a:p>
            <a:endParaRPr lang="en-US" dirty="0"/>
          </a:p>
          <a:p>
            <a:endParaRPr lang="en-US" dirty="0" smtClean="0"/>
          </a:p>
          <a:p>
            <a:endParaRPr lang="en-US" dirty="0"/>
          </a:p>
          <a:p>
            <a:pPr marL="0" indent="0">
              <a:buNone/>
            </a:pPr>
            <a:r>
              <a:rPr lang="en-US" sz="2400" dirty="0" smtClean="0">
                <a:solidFill>
                  <a:srgbClr val="00B050"/>
                </a:solidFill>
              </a:rPr>
              <a:t>Notes:</a:t>
            </a:r>
          </a:p>
          <a:p>
            <a:pPr marL="0" indent="0">
              <a:buNone/>
            </a:pPr>
            <a:r>
              <a:rPr lang="en-US" sz="2400" dirty="0" smtClean="0">
                <a:solidFill>
                  <a:srgbClr val="00B050"/>
                </a:solidFill>
              </a:rPr>
              <a:t>It seems in its current form, each state has a separate mixture model. I think another improvement could obtained by using a HDP for modeling emission distribution so we can tie  distributions among different states. </a:t>
            </a:r>
            <a:endParaRPr lang="en-US" sz="2400" dirty="0">
              <a:solidFill>
                <a:srgbClr val="00B05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525" y="2819400"/>
            <a:ext cx="302895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61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Sticky HDP-HMM -applications</a:t>
            </a:r>
            <a:endParaRPr lang="en-US" dirty="0"/>
          </a:p>
        </p:txBody>
      </p:sp>
      <p:sp>
        <p:nvSpPr>
          <p:cNvPr id="3" name="Content Placeholder 2"/>
          <p:cNvSpPr>
            <a:spLocks noGrp="1"/>
          </p:cNvSpPr>
          <p:nvPr>
            <p:ph idx="1"/>
          </p:nvPr>
        </p:nvSpPr>
        <p:spPr/>
        <p:txBody>
          <a:bodyPr/>
          <a:lstStyle/>
          <a:p>
            <a:pPr marL="0" indent="0">
              <a:buNone/>
            </a:pPr>
            <a:r>
              <a:rPr lang="en-US" dirty="0" smtClean="0"/>
              <a:t>Speaker </a:t>
            </a:r>
            <a:r>
              <a:rPr lang="en-US" dirty="0" err="1" smtClean="0"/>
              <a:t>Diarization</a:t>
            </a:r>
            <a:r>
              <a:rPr lang="en-US" dirty="0" smtClean="0"/>
              <a:t>: Segmenting an audio file into speaker homogenous regions.</a:t>
            </a:r>
          </a:p>
          <a:p>
            <a:pPr marL="0" indent="0">
              <a:buNone/>
            </a:pPr>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971800"/>
            <a:ext cx="4819650" cy="281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5414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 </a:t>
            </a:r>
            <a:r>
              <a:rPr lang="en-US" dirty="0" err="1" smtClean="0"/>
              <a:t>Diarization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pPr marL="0" indent="0">
              <a:buNone/>
            </a:pPr>
            <a:r>
              <a:rPr lang="en-US" dirty="0" smtClean="0">
                <a:solidFill>
                  <a:srgbClr val="00B050"/>
                </a:solidFill>
              </a:rPr>
              <a:t>Notes:</a:t>
            </a:r>
          </a:p>
          <a:p>
            <a:pPr marL="0" indent="0">
              <a:buNone/>
            </a:pPr>
            <a:r>
              <a:rPr lang="en-US" dirty="0" smtClean="0">
                <a:solidFill>
                  <a:srgbClr val="00B050"/>
                </a:solidFill>
              </a:rPr>
              <a:t>It seems the result (with current inference algorithm) is sensitive to starting point</a:t>
            </a:r>
            <a:endParaRPr lang="en-US" dirty="0">
              <a:solidFill>
                <a:srgbClr val="00B05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00200"/>
            <a:ext cx="4214812" cy="2777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5626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Word </a:t>
            </a:r>
            <a:r>
              <a:rPr lang="en-US" dirty="0" smtClean="0"/>
              <a:t>segmentation: Model an utterance with a HDP-HMM. The latent state is corresponding to a word ( we have unbounded number of words) and observations are phonemes (either in text or speech) </a:t>
            </a:r>
          </a:p>
          <a:p>
            <a:pPr marL="0" indent="0">
              <a:buNone/>
            </a:pPr>
            <a:r>
              <a:rPr lang="en-US" dirty="0" smtClean="0">
                <a:solidFill>
                  <a:schemeClr val="accent3"/>
                </a:solidFill>
              </a:rPr>
              <a:t>Note: It seems it is </a:t>
            </a:r>
            <a:r>
              <a:rPr lang="en-US" smtClean="0">
                <a:solidFill>
                  <a:schemeClr val="accent3"/>
                </a:solidFill>
              </a:rPr>
              <a:t>essentially a </a:t>
            </a:r>
            <a:r>
              <a:rPr lang="en-US" dirty="0" smtClean="0">
                <a:solidFill>
                  <a:schemeClr val="accent3"/>
                </a:solidFill>
              </a:rPr>
              <a:t>method to encode the n-gram grammar.  </a:t>
            </a:r>
            <a:endParaRPr lang="en-US" dirty="0" smtClean="0">
              <a:solidFill>
                <a:schemeClr val="accent3"/>
              </a:solidFill>
            </a:endParaRPr>
          </a:p>
          <a:p>
            <a:r>
              <a:rPr lang="en-US" dirty="0" smtClean="0"/>
              <a:t>Trees and </a:t>
            </a:r>
            <a:r>
              <a:rPr lang="en-US" dirty="0" smtClean="0"/>
              <a:t>grammars : go beyond chain structure;  </a:t>
            </a:r>
            <a:endParaRPr lang="en-US" dirty="0"/>
          </a:p>
        </p:txBody>
      </p:sp>
    </p:spTree>
    <p:extLst>
      <p:ext uri="{BB962C8B-B14F-4D97-AF65-F5344CB8AC3E}">
        <p14:creationId xmlns:p14="http://schemas.microsoft.com/office/powerpoint/2010/main" val="3764968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6753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069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Latent Dirichlet Allocation (LDA)</a:t>
            </a:r>
            <a:endParaRPr lang="en-US" dirty="0"/>
          </a:p>
        </p:txBody>
      </p:sp>
      <p:sp>
        <p:nvSpPr>
          <p:cNvPr id="3" name="Content Placeholder 2"/>
          <p:cNvSpPr>
            <a:spLocks noGrp="1"/>
          </p:cNvSpPr>
          <p:nvPr>
            <p:ph idx="1"/>
          </p:nvPr>
        </p:nvSpPr>
        <p:spPr/>
        <p:txBody>
          <a:bodyPr>
            <a:normAutofit lnSpcReduction="10000"/>
          </a:bodyPr>
          <a:lstStyle/>
          <a:p>
            <a:r>
              <a:rPr lang="en-US" dirty="0" smtClean="0"/>
              <a:t>Relation to the topic: LDA is the parametric counterpart of </a:t>
            </a:r>
            <a:r>
              <a:rPr lang="en-US" dirty="0" smtClean="0"/>
              <a:t>HDP</a:t>
            </a:r>
            <a:endParaRPr lang="en-US" dirty="0" smtClean="0"/>
          </a:p>
          <a:p>
            <a:r>
              <a:rPr lang="en-US" dirty="0" smtClean="0"/>
              <a:t>First motivation: Extract efficient features from text data (dimensionality reduction).</a:t>
            </a:r>
          </a:p>
          <a:p>
            <a:r>
              <a:rPr lang="en-US" dirty="0" smtClean="0"/>
              <a:t>LDA is a generative probabilistic model of a corpus. “</a:t>
            </a:r>
            <a:r>
              <a:rPr lang="en-US" b="1" dirty="0" smtClean="0"/>
              <a:t>The basic idea is that documents are presented as random mixtures over latent topics; each topic is characterized by a distribution over words”.</a:t>
            </a:r>
          </a:p>
          <a:p>
            <a:endParaRPr lang="en-US" dirty="0" smtClean="0"/>
          </a:p>
          <a:p>
            <a:endParaRPr lang="en-US" dirty="0"/>
          </a:p>
        </p:txBody>
      </p:sp>
    </p:spTree>
    <p:extLst>
      <p:ext uri="{BB962C8B-B14F-4D97-AF65-F5344CB8AC3E}">
        <p14:creationId xmlns:p14="http://schemas.microsoft.com/office/powerpoint/2010/main" val="3548335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3809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Graphical model</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r>
              <a:rPr lang="el-GR" dirty="0" smtClean="0"/>
              <a:t>Θ</a:t>
            </a:r>
            <a:r>
              <a:rPr lang="en-US" dirty="0" smtClean="0"/>
              <a:t> is the distribution of topic mixture and is a Dirichlet distribution.</a:t>
            </a:r>
          </a:p>
          <a:p>
            <a:r>
              <a:rPr lang="en-US" dirty="0" smtClean="0"/>
              <a:t>As it can be seen, in LDA topic node is sampled for each word so each document can have multiple topics. </a:t>
            </a:r>
            <a:endParaRPr lang="en-US" dirty="0"/>
          </a:p>
          <a:p>
            <a:r>
              <a:rPr lang="en-US" dirty="0" smtClean="0"/>
              <a:t>We can summarize a document by a vector of weights for each topic.</a:t>
            </a:r>
          </a:p>
          <a:p>
            <a:r>
              <a:rPr lang="en-US" dirty="0" smtClean="0"/>
              <a:t>Limitation: Number of topics should somehow inferred before applying the algorithm and this is a difficult problem by itself.</a:t>
            </a:r>
          </a:p>
          <a:p>
            <a:pPr marL="0" indent="0">
              <a:buNone/>
            </a:pPr>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9719" y="2057400"/>
            <a:ext cx="4619625"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696" y="2409825"/>
            <a:ext cx="3730304" cy="906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778" y="3457575"/>
            <a:ext cx="36766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257800" y="1411069"/>
            <a:ext cx="3124200" cy="646331"/>
          </a:xfrm>
          <a:prstGeom prst="rect">
            <a:avLst/>
          </a:prstGeom>
          <a:noFill/>
        </p:spPr>
        <p:txBody>
          <a:bodyPr wrap="square" rtlCol="0">
            <a:spAutoFit/>
          </a:bodyPr>
          <a:lstStyle/>
          <a:p>
            <a:r>
              <a:rPr lang="en-US" dirty="0" smtClean="0"/>
              <a:t>N: Number of words </a:t>
            </a:r>
          </a:p>
          <a:p>
            <a:r>
              <a:rPr lang="en-US" dirty="0" smtClean="0"/>
              <a:t>M: Number of documents</a:t>
            </a:r>
            <a:endParaRPr lang="en-US" dirty="0"/>
          </a:p>
        </p:txBody>
      </p:sp>
    </p:spTree>
    <p:extLst>
      <p:ext uri="{BB962C8B-B14F-4D97-AF65-F5344CB8AC3E}">
        <p14:creationId xmlns:p14="http://schemas.microsoft.com/office/powerpoint/2010/main" val="321438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HDP</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Suppose data is divided into J groups (i.e. documents)  and within each group we want to find </a:t>
            </a:r>
            <a:r>
              <a:rPr lang="en-US" dirty="0" smtClean="0"/>
              <a:t>clusters (i.e. topics) </a:t>
            </a:r>
            <a:r>
              <a:rPr lang="en-US" dirty="0" smtClean="0"/>
              <a:t>that capture the latent structure in the data assigned to that group. The number of clusters within each group is unknown and moreover we want clusters to be shared (tied) across groups. </a:t>
            </a:r>
          </a:p>
          <a:p>
            <a:r>
              <a:rPr lang="en-US" dirty="0" smtClean="0"/>
              <a:t>For example in case of text corpus, each group is a document and each cluster is a topic. We want to infer topics for each document but topics are shared among documents in the corpus or generally a group of corpus.</a:t>
            </a:r>
          </a:p>
          <a:p>
            <a:r>
              <a:rPr lang="en-US" dirty="0" smtClean="0"/>
              <a:t>By comparing this problem with LDA, we can see in order to let number of topics be unspecified we should replace Dirichlet distribution with Dirichlet process (DP). In other words, we associate a DP to each group. But this cause another problem:  With this setting clusters could not be shared among </a:t>
            </a:r>
            <a:r>
              <a:rPr lang="en-US" dirty="0" smtClean="0"/>
              <a:t>groups (Because different DP would have different atoms) . The </a:t>
            </a:r>
            <a:r>
              <a:rPr lang="en-US" dirty="0" smtClean="0"/>
              <a:t>solution is to somehow, link these DPs together. The first attempt is use common G0 as the base measure. However, this does not solve the problem because for smooth G0 each DP will have a different set of atoms with probability one. To tackle this problem we should have a discrete G0 with broad support. In other words, G0 is itself another DP. </a:t>
            </a:r>
          </a:p>
          <a:p>
            <a:r>
              <a:rPr lang="en-US" dirty="0" smtClean="0"/>
              <a:t>In other words,  G0 is an infinite discreet function  and its support includes the support of all </a:t>
            </a:r>
            <a:r>
              <a:rPr lang="en-US" dirty="0" err="1" smtClean="0"/>
              <a:t>Gj</a:t>
            </a:r>
            <a:r>
              <a:rPr lang="en-US" dirty="0" smtClean="0"/>
              <a:t> . This construction cause random measure </a:t>
            </a:r>
            <a:r>
              <a:rPr lang="en-US" dirty="0" err="1" smtClean="0"/>
              <a:t>Gj</a:t>
            </a:r>
            <a:r>
              <a:rPr lang="en-US" dirty="0" smtClean="0"/>
              <a:t> place its atoms at discrete  locations determined by G0.</a:t>
            </a:r>
          </a:p>
          <a:p>
            <a:r>
              <a:rPr lang="en-US" dirty="0" smtClean="0"/>
              <a:t>Therefore, HDP ties </a:t>
            </a:r>
            <a:r>
              <a:rPr lang="en-US" dirty="0" err="1" smtClean="0"/>
              <a:t>Gi</a:t>
            </a:r>
            <a:r>
              <a:rPr lang="en-US" dirty="0" smtClean="0"/>
              <a:t> by letting them share the base measure and letting this base measure to  be random.</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5181600"/>
            <a:ext cx="444817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462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HDP</a:t>
            </a:r>
            <a:endParaRPr lang="en-US" dirty="0"/>
          </a:p>
        </p:txBody>
      </p:sp>
      <p:sp>
        <p:nvSpPr>
          <p:cNvPr id="3" name="Content Placeholder 2"/>
          <p:cNvSpPr>
            <a:spLocks noGrp="1"/>
          </p:cNvSpPr>
          <p:nvPr>
            <p:ph idx="1"/>
          </p:nvPr>
        </p:nvSpPr>
        <p:spPr/>
        <p:txBody>
          <a:bodyPr/>
          <a:lstStyle/>
          <a:p>
            <a:r>
              <a:rPr lang="en-US" dirty="0" smtClean="0"/>
              <a:t>Stick breaking representation</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34" y="2273754"/>
            <a:ext cx="516255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3209" y="4419599"/>
            <a:ext cx="1905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396728"/>
            <a:ext cx="2009775"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8893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HDP</a:t>
            </a:r>
            <a:endParaRPr lang="en-US" dirty="0"/>
          </a:p>
        </p:txBody>
      </p:sp>
      <p:sp>
        <p:nvSpPr>
          <p:cNvPr id="3" name="Content Placeholder 2"/>
          <p:cNvSpPr>
            <a:spLocks noGrp="1"/>
          </p:cNvSpPr>
          <p:nvPr>
            <p:ph idx="1"/>
          </p:nvPr>
        </p:nvSpPr>
        <p:spPr/>
        <p:txBody>
          <a:bodyPr>
            <a:normAutofit/>
          </a:bodyPr>
          <a:lstStyle/>
          <a:p>
            <a:r>
              <a:rPr lang="en-US" sz="2400" dirty="0" smtClean="0"/>
              <a:t>graphical model of an example HDP mixture model with 3 groups. Corresponding to each DP node we also plot a sample draw from the DP using the stick-breaking construction.</a:t>
            </a: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908" y="3048000"/>
            <a:ext cx="3095625"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486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Chinese Restaurant Franchise (CRP):</a:t>
            </a:r>
          </a:p>
          <a:p>
            <a:r>
              <a:rPr lang="en-US" dirty="0" smtClean="0"/>
              <a:t>In CRP the metaphor of Chinese restaurant is extended to a group of restaurants (J). The coupling among restaurants is achieved via a common menu. </a:t>
            </a:r>
          </a:p>
          <a:p>
            <a:r>
              <a:rPr lang="en-US" dirty="0" smtClean="0"/>
              <a:t>In CRF number of clusters scales doubly logarithmically in the size of each group and logarithmically in the number of groups.</a:t>
            </a:r>
          </a:p>
          <a:p>
            <a:r>
              <a:rPr lang="en-US" dirty="0" smtClean="0"/>
              <a:t>In other words CRF says number of clusters grow slowly with N. </a:t>
            </a:r>
            <a:endParaRPr lang="en-US" dirty="0"/>
          </a:p>
        </p:txBody>
      </p:sp>
    </p:spTree>
    <p:extLst>
      <p:ext uri="{BB962C8B-B14F-4D97-AF65-F5344CB8AC3E}">
        <p14:creationId xmlns:p14="http://schemas.microsoft.com/office/powerpoint/2010/main" val="2406210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HDP</a:t>
            </a:r>
            <a:endParaRPr lang="en-US" dirty="0"/>
          </a:p>
        </p:txBody>
      </p:sp>
      <p:sp>
        <p:nvSpPr>
          <p:cNvPr id="3" name="Content Placeholder 2"/>
          <p:cNvSpPr>
            <a:spLocks noGrp="1"/>
          </p:cNvSpPr>
          <p:nvPr>
            <p:ph idx="1"/>
          </p:nvPr>
        </p:nvSpPr>
        <p:spPr/>
        <p:txBody>
          <a:bodyPr>
            <a:normAutofit/>
          </a:bodyPr>
          <a:lstStyle/>
          <a:p>
            <a:r>
              <a:rPr lang="en-US" sz="2400" dirty="0"/>
              <a:t>A</a:t>
            </a:r>
            <a:r>
              <a:rPr lang="en-US" sz="2400" dirty="0" smtClean="0"/>
              <a:t>n instantiation of the CRF representation for the 3 group HDP. Each of the 3 restaurants has customers sitting around tables, and each table is served a dish (which corresponds to customers in the Chinese restaurant for the global DP).</a:t>
            </a:r>
            <a:endParaRPr 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429000"/>
            <a:ext cx="3733800" cy="270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503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HDP</a:t>
            </a:r>
            <a:endParaRPr lang="en-US" dirty="0"/>
          </a:p>
        </p:txBody>
      </p:sp>
      <p:sp>
        <p:nvSpPr>
          <p:cNvPr id="3" name="Content Placeholder 2"/>
          <p:cNvSpPr>
            <a:spLocks noGrp="1"/>
          </p:cNvSpPr>
          <p:nvPr>
            <p:ph idx="1"/>
          </p:nvPr>
        </p:nvSpPr>
        <p:spPr/>
        <p:txBody>
          <a:bodyPr/>
          <a:lstStyle/>
          <a:p>
            <a:pPr marL="0" indent="0">
              <a:buNone/>
            </a:pPr>
            <a:r>
              <a:rPr lang="en-US" dirty="0" smtClean="0"/>
              <a:t>Applications:</a:t>
            </a:r>
          </a:p>
          <a:p>
            <a:r>
              <a:rPr lang="en-US" dirty="0" smtClean="0"/>
              <a:t>Information Retrieval</a:t>
            </a:r>
          </a:p>
          <a:p>
            <a:r>
              <a:rPr lang="en-US" dirty="0" smtClean="0"/>
              <a:t>Multi-population haplotype phasing </a:t>
            </a:r>
          </a:p>
          <a:p>
            <a:r>
              <a:rPr lang="en-US" dirty="0" smtClean="0"/>
              <a:t>Topic modeling (mixture models): extension of LDA to nonparametric case.</a:t>
            </a:r>
            <a:endParaRPr lang="en-US" dirty="0"/>
          </a:p>
        </p:txBody>
      </p:sp>
    </p:spTree>
    <p:extLst>
      <p:ext uri="{BB962C8B-B14F-4D97-AF65-F5344CB8AC3E}">
        <p14:creationId xmlns:p14="http://schemas.microsoft.com/office/powerpoint/2010/main" val="3500533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9295</TotalTime>
  <Words>1190</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Hierarchical Dirichlet Process (HDP)</vt:lpstr>
      <vt:lpstr>Latent Dirichlet Allocation (LDA)</vt:lpstr>
      <vt:lpstr>LDA</vt:lpstr>
      <vt:lpstr>HDP</vt:lpstr>
      <vt:lpstr>HDP</vt:lpstr>
      <vt:lpstr>HDP</vt:lpstr>
      <vt:lpstr>HDP</vt:lpstr>
      <vt:lpstr>HDP</vt:lpstr>
      <vt:lpstr>HDP</vt:lpstr>
      <vt:lpstr>Infinite HMM(IHMM) or HDP-HMM</vt:lpstr>
      <vt:lpstr>HDP-HMM</vt:lpstr>
      <vt:lpstr>Sticky HDP-HMM</vt:lpstr>
      <vt:lpstr>Sticky HDP-HMM</vt:lpstr>
      <vt:lpstr>Sticky HDP-HMM</vt:lpstr>
      <vt:lpstr>Sticky HDP-HMM -applications</vt:lpstr>
      <vt:lpstr>Speaker Diarization</vt:lpstr>
      <vt:lpstr>Other applications</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Hierarchical Dirichlet Process</dc:title>
  <dc:creator>amir</dc:creator>
  <cp:lastModifiedBy>amir</cp:lastModifiedBy>
  <cp:revision>37</cp:revision>
  <dcterms:created xsi:type="dcterms:W3CDTF">2011-09-30T15:18:26Z</dcterms:created>
  <dcterms:modified xsi:type="dcterms:W3CDTF">2011-10-07T17:53:19Z</dcterms:modified>
</cp:coreProperties>
</file>