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8"/>
  </p:notesMasterIdLst>
  <p:handoutMasterIdLst>
    <p:handoutMasterId r:id="rId9"/>
  </p:handoutMasterIdLst>
  <p:sldIdLst>
    <p:sldId id="325" r:id="rId3"/>
    <p:sldId id="635" r:id="rId4"/>
    <p:sldId id="653" r:id="rId5"/>
    <p:sldId id="637" r:id="rId6"/>
    <p:sldId id="578" r:id="rId7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0FF99"/>
    <a:srgbClr val="F7F7F7"/>
    <a:srgbClr val="F1C1CA"/>
    <a:srgbClr val="C0C0C0"/>
    <a:srgbClr val="E99FAD"/>
    <a:srgbClr val="FAEAED"/>
    <a:srgbClr val="E2E2F6"/>
    <a:srgbClr val="FFFFFF"/>
    <a:srgbClr val="D1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60" autoAdjust="0"/>
    <p:restoredTop sz="96226" autoAdjust="0"/>
  </p:normalViewPr>
  <p:slideViewPr>
    <p:cSldViewPr snapToGrid="0">
      <p:cViewPr>
        <p:scale>
          <a:sx n="86" d="100"/>
          <a:sy n="86" d="100"/>
        </p:scale>
        <p:origin x="-840" y="-72"/>
      </p:cViewPr>
      <p:guideLst>
        <p:guide orient="horz" pos="1928"/>
        <p:guide orient="horz" pos="3319"/>
        <p:guide orient="horz" pos="428"/>
        <p:guide pos="5616"/>
        <p:guide pos="2884"/>
        <p:guide pos="143"/>
        <p:guide pos="148"/>
        <p:guide pos="150"/>
        <p:guide pos="2872"/>
        <p:guide pos="1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532" y="-102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88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421" y="4560571"/>
            <a:ext cx="53623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03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BE0F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08339" y="174810"/>
            <a:ext cx="2310434" cy="307777"/>
          </a:xfrm>
          <a:prstGeom prst="rect">
            <a:avLst/>
          </a:prstGeom>
          <a:solidFill>
            <a:srgbClr val="FFFFFF"/>
          </a:solidFill>
        </p:spPr>
        <p:txBody>
          <a:bodyPr wrap="square" lIns="91440" rtlCol="0">
            <a:spAutoFit/>
          </a:bodyPr>
          <a:lstStyle/>
          <a:p>
            <a:pPr marL="512763" indent="0" algn="l"/>
            <a:r>
              <a:rPr lang="en-US" sz="14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 Temple University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12" name="Picture 5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8394" y="6317146"/>
            <a:ext cx="533400" cy="51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www.isip.piconepress.com/images/general/logos/temple/logo_temple_basic.g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1" y="14287"/>
            <a:ext cx="6096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BE0F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BE0F34"/>
                </a:solidFill>
              </a:rPr>
              <a:t>Temple University – Dept. of Statistics: Slide </a:t>
            </a:r>
            <a:fld id="{56D32A91-0AE1-4806-AC33-D8959F4B7E0D}" type="slidenum">
              <a:rPr lang="en-US" sz="1200" b="1">
                <a:solidFill>
                  <a:srgbClr val="BE0F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BE0F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ublications/seminars/external/2011/statistics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isip.piconepress.com/projects/ks_prediction/demo/current/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675494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  <a:tab pos="405130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QUALITY ASSESSMENT OF SEARCH TERMS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IN SPOKEN TERM DETECTION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099" y="4886532"/>
            <a:ext cx="8417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Amir Harati and </a:t>
            </a:r>
            <a:r>
              <a:rPr lang="en-US" sz="1800" b="1" dirty="0" smtClean="0">
                <a:solidFill>
                  <a:schemeClr val="accent1"/>
                </a:solidFill>
              </a:rPr>
              <a:t>Joseph Picone</a:t>
            </a:r>
            <a:r>
              <a:rPr lang="en-US" sz="1800" b="1" dirty="0" smtClean="0">
                <a:solidFill>
                  <a:schemeClr val="bg1"/>
                </a:solidFill>
              </a:rPr>
              <a:t>, PhD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Department of Electrical and Computer Engineering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Temple University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4857" y="6165787"/>
            <a:ext cx="885361" cy="279514"/>
            <a:chOff x="5231962" y="6231988"/>
            <a:chExt cx="885361" cy="279514"/>
          </a:xfrm>
        </p:grpSpPr>
        <p:pic>
          <p:nvPicPr>
            <p:cNvPr id="152580" name="Picture 4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45659" y="6237182"/>
              <a:ext cx="37166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231962" y="6231988"/>
              <a:ext cx="648333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URL: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t="6990" b="9826"/>
          <a:stretch>
            <a:fillRect/>
          </a:stretch>
        </p:blipFill>
        <p:spPr bwMode="auto">
          <a:xfrm>
            <a:off x="6164898" y="1897732"/>
            <a:ext cx="2286000" cy="1806505"/>
          </a:xfrm>
          <a:prstGeom prst="rect">
            <a:avLst/>
          </a:prstGeom>
          <a:ln w="12700">
            <a:solidFill>
              <a:schemeClr val="accent2"/>
            </a:solidFill>
          </a:ln>
          <a:effectLst>
            <a:outerShdw blurRad="292100" dist="139700" dir="2700000" algn="tl" rotWithShape="0">
              <a:schemeClr val="accent2">
                <a:alpha val="65000"/>
              </a:scheme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1" y="1932305"/>
            <a:ext cx="1828800" cy="2438400"/>
          </a:xfrm>
          <a:prstGeom prst="rect">
            <a:avLst/>
          </a:prstGeom>
          <a:ln w="12700">
            <a:solidFill>
              <a:schemeClr val="accent2"/>
            </a:solidFill>
          </a:ln>
          <a:effectLst>
            <a:outerShdw blurRad="292100" dist="139700" dir="2700000" algn="tl" rotWithShape="0">
              <a:schemeClr val="accent2">
                <a:alpha val="65000"/>
              </a:scheme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503" y="2880360"/>
            <a:ext cx="2286000" cy="1524000"/>
          </a:xfrm>
          <a:prstGeom prst="rect">
            <a:avLst/>
          </a:prstGeom>
          <a:ln w="12700">
            <a:solidFill>
              <a:schemeClr val="accent2"/>
            </a:solidFill>
          </a:ln>
          <a:effectLst>
            <a:outerShdw blurRad="292100" dist="139700" dir="2700000" algn="tl" rotWithShape="0">
              <a:schemeClr val="accent2">
                <a:alpha val="6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Abstract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23838" y="682171"/>
            <a:ext cx="8691561" cy="658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3374136" algn="r"/>
              </a:tabLst>
            </a:pPr>
            <a:r>
              <a:rPr lang="en-US" sz="1800" b="1" dirty="0" smtClean="0"/>
              <a:t>Spoken term detection is an extension of text-based searching that allows users to type keywords and search audio files containing spoken language for their existence.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3374136" algn="r"/>
              </a:tabLst>
            </a:pPr>
            <a:r>
              <a:rPr lang="en-US" sz="1800" b="1" dirty="0" smtClean="0"/>
              <a:t>Performance is dependent on many external factors such as the acoustic channel, language and the confusability of the search term.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3374136" algn="r"/>
              </a:tabLst>
            </a:pPr>
            <a:r>
              <a:rPr lang="en-US" sz="1800" b="1" dirty="0" smtClean="0"/>
              <a:t>Unlike text-based searches, </a:t>
            </a:r>
            <a:r>
              <a:rPr lang="en-US" sz="1800" b="1" dirty="0" smtClean="0">
                <a:solidFill>
                  <a:schemeClr val="accent1"/>
                </a:solidFill>
              </a:rPr>
              <a:t>the quality of the search term plays a significant role in the overall perception of the usability of the system</a:t>
            </a:r>
            <a:r>
              <a:rPr lang="en-US" sz="1800" b="1" dirty="0" smtClean="0"/>
              <a:t>. </a:t>
            </a:r>
          </a:p>
          <a:p>
            <a:pPr marL="231775" indent="-231775">
              <a:spcAft>
                <a:spcPts val="3000"/>
              </a:spcAft>
              <a:buFont typeface="Arial" pitchFamily="34" charset="0"/>
              <a:buChar char="•"/>
              <a:tabLst>
                <a:tab pos="3374136" algn="r"/>
              </a:tabLst>
            </a:pPr>
            <a:r>
              <a:rPr lang="en-US" sz="1800" b="1" dirty="0" smtClean="0"/>
              <a:t>In this presentation we will review conventional approaches to keyword search.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4950" y="3717801"/>
            <a:ext cx="8680450" cy="2581847"/>
            <a:chOff x="234950" y="3717801"/>
            <a:chExt cx="8680450" cy="258184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625" t="25833" r="35007" b="7292"/>
            <a:stretch>
              <a:fillRect/>
            </a:stretch>
          </p:blipFill>
          <p:spPr bwMode="auto">
            <a:xfrm>
              <a:off x="4564063" y="3717801"/>
              <a:ext cx="4351337" cy="2581847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chemeClr val="accent2">
                  <a:alpha val="65000"/>
                </a:scheme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34950" y="3962284"/>
              <a:ext cx="4061279" cy="2092881"/>
            </a:xfrm>
            <a:prstGeom prst="rect">
              <a:avLst/>
            </a:prstGeom>
          </p:spPr>
          <p:txBody>
            <a:bodyPr wrap="square" lIns="0" tIns="0" rIns="0" bIns="0" rtlCol="0" anchor="ctr" anchorCtr="0">
              <a:spAutoFit/>
            </a:bodyPr>
            <a:lstStyle/>
            <a:p>
              <a:pPr marL="231775" indent="-231775">
                <a:spcAft>
                  <a:spcPts val="1200"/>
                </a:spcAft>
                <a:buFont typeface="Arial" pitchFamily="34" charset="0"/>
                <a:buChar char="•"/>
                <a:tabLst>
                  <a:tab pos="3374136" algn="r"/>
                </a:tabLst>
              </a:pPr>
              <a:r>
                <a:rPr lang="en-US" sz="1800" b="1" dirty="0" smtClean="0"/>
                <a:t>Goal: Develop a tool similar to the way password checking tools currently work.</a:t>
              </a:r>
            </a:p>
            <a:p>
              <a:pPr marL="231775" indent="-231775">
                <a:spcAft>
                  <a:spcPts val="1200"/>
                </a:spcAft>
                <a:buFont typeface="Arial" pitchFamily="34" charset="0"/>
                <a:buChar char="•"/>
                <a:tabLst>
                  <a:tab pos="3374136" algn="r"/>
                </a:tabLst>
              </a:pPr>
              <a:r>
                <a:rPr lang="en-US" sz="1800" b="1" dirty="0" smtClean="0"/>
                <a:t>Approach: </a:t>
              </a:r>
              <a:r>
                <a:rPr lang="en-US" sz="1800" b="1" dirty="0" smtClean="0">
                  <a:solidFill>
                    <a:schemeClr val="accent1"/>
                  </a:solidFill>
                </a:rPr>
                <a:t>develop models that predict the quality of a search term </a:t>
              </a:r>
              <a:r>
                <a:rPr lang="en-US" sz="1800" b="1" dirty="0" smtClean="0"/>
                <a:t>based on its spelling (and underlying phonetic context).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Demo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2" t="24609" r="11054" b="13867"/>
          <a:stretch/>
        </p:blipFill>
        <p:spPr bwMode="auto">
          <a:xfrm>
            <a:off x="181328" y="679450"/>
            <a:ext cx="8794044" cy="494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013" y="5772142"/>
            <a:ext cx="8672512" cy="6093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28600" indent="-228600">
              <a:spcBef>
                <a:spcPct val="20000"/>
              </a:spcBef>
            </a:pPr>
            <a:r>
              <a:rPr lang="en-US" sz="1800" b="1" kern="0" dirty="0" smtClean="0">
                <a:latin typeface="+mn-lt"/>
              </a:rPr>
              <a:t>Available at:</a:t>
            </a:r>
          </a:p>
          <a:p>
            <a:pPr marL="228600">
              <a:spcBef>
                <a:spcPct val="20000"/>
              </a:spcBef>
            </a:pPr>
            <a:r>
              <a:rPr lang="en-US" sz="1800" b="1" kern="0" dirty="0" smtClean="0">
                <a:latin typeface="+mn-lt"/>
                <a:hlinkClick r:id="rId2"/>
              </a:rPr>
              <a:t>http</a:t>
            </a:r>
            <a:r>
              <a:rPr lang="en-US" sz="1800" b="1" kern="0" dirty="0">
                <a:latin typeface="+mn-lt"/>
                <a:hlinkClick r:id="rId2"/>
              </a:rPr>
              <a:t>://www.isip.piconepress.com/projects/ks_prediction/demo/current/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Methods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23838" y="667658"/>
            <a:ext cx="8693150" cy="48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000" b="1" dirty="0"/>
              <a:t>Acoustic distance </a:t>
            </a:r>
            <a:r>
              <a:rPr lang="en-US" sz="2000" b="1" dirty="0" smtClean="0"/>
              <a:t>algorithm.</a:t>
            </a:r>
            <a:endParaRPr lang="en-US" sz="2000" b="1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000" b="1" dirty="0"/>
              <a:t>Phonetic distance </a:t>
            </a:r>
            <a:r>
              <a:rPr lang="en-US" sz="2000" b="1" dirty="0" smtClean="0"/>
              <a:t>algorithm.</a:t>
            </a:r>
            <a:endParaRPr lang="en-US" sz="2000" b="1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000" b="1" dirty="0"/>
              <a:t>Feature based </a:t>
            </a:r>
            <a:r>
              <a:rPr lang="en-US" sz="2000" b="1" dirty="0" smtClean="0"/>
              <a:t>algorithm.</a:t>
            </a:r>
            <a:endParaRPr lang="en-US" sz="2000" b="1" dirty="0"/>
          </a:p>
          <a:p>
            <a:pPr algn="just">
              <a:spcAft>
                <a:spcPts val="600"/>
              </a:spcAft>
              <a:tabLst>
                <a:tab pos="3374136" algn="r"/>
              </a:tabLst>
            </a:pPr>
            <a:endParaRPr lang="en-US" sz="1800" b="1" dirty="0" smtClean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" name="Picture 9" descr="bd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20792" r="3630" b="28712"/>
          <a:stretch>
            <a:fillRect/>
          </a:stretch>
        </p:blipFill>
        <p:spPr bwMode="auto">
          <a:xfrm>
            <a:off x="1905918" y="1963530"/>
            <a:ext cx="4953000" cy="44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Description: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1628" r="7355" b="2455"/>
          <a:stretch>
            <a:fillRect/>
          </a:stretch>
        </p:blipFill>
        <p:spPr bwMode="auto">
          <a:xfrm>
            <a:off x="2677443" y="3084286"/>
            <a:ext cx="3409950" cy="278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349250" y="3668713"/>
            <a:ext cx="355758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marL="342900" indent="-342900" algn="l" eaLnBrk="1" hangingPunct="1">
              <a:spcBef>
                <a:spcPct val="0"/>
              </a:spcBef>
            </a:pPr>
            <a:endParaRPr lang="en-US" sz="2400" b="0">
              <a:solidFill>
                <a:srgbClr val="FFFFCC"/>
              </a:solidFill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 based methods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9403" y="749268"/>
            <a:ext cx="80368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dirty="0"/>
              <a:t>Using different pattern recognition methods.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b="1" dirty="0"/>
              <a:t>Different features and different feature selection methods</a:t>
            </a:r>
            <a:r>
              <a:rPr lang="en-US" b="1" dirty="0" smtClean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b="1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b="1" dirty="0" smtClean="0"/>
              <a:t>Example results: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97181"/>
              </p:ext>
            </p:extLst>
          </p:nvPr>
        </p:nvGraphicFramePr>
        <p:xfrm>
          <a:off x="2061369" y="2871624"/>
          <a:ext cx="5562600" cy="2309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2600"/>
              </a:tblGrid>
              <a:tr h="2309019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Results </a:t>
                      </a:r>
                      <a:r>
                        <a:rPr lang="en-US" sz="1000" dirty="0">
                          <a:effectLst/>
                        </a:rPr>
                        <a:t>for Neural Network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8745" marR="118745" marT="0" marB="0"/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40823"/>
              </p:ext>
            </p:extLst>
          </p:nvPr>
        </p:nvGraphicFramePr>
        <p:xfrm>
          <a:off x="2128044" y="3013075"/>
          <a:ext cx="542925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3" imgW="5105535" imgH="2104957" progId="Excel.Sheet.12">
                  <p:embed/>
                </p:oleObj>
              </mc:Choice>
              <mc:Fallback>
                <p:oleObj name="Worksheet" r:id="rId3" imgW="5105535" imgH="2104957" progId="Excel.Shee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044" y="3013075"/>
                        <a:ext cx="5429250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26815</TotalTime>
  <Words>191</Words>
  <Application>Microsoft Office PowerPoint</Application>
  <PresentationFormat>Letter Paper (8.5x11 in)</PresentationFormat>
  <Paragraphs>26</Paragraphs>
  <Slides>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lecture_title</vt:lpstr>
      <vt:lpstr>lecture_default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amir</cp:lastModifiedBy>
  <cp:revision>2344</cp:revision>
  <dcterms:created xsi:type="dcterms:W3CDTF">2002-09-12T17:13:32Z</dcterms:created>
  <dcterms:modified xsi:type="dcterms:W3CDTF">2012-03-28T15:47:17Z</dcterms:modified>
</cp:coreProperties>
</file>