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46"/>
  </p:notesMasterIdLst>
  <p:handoutMasterIdLst>
    <p:handoutMasterId r:id="rId47"/>
  </p:handoutMasterIdLst>
  <p:sldIdLst>
    <p:sldId id="679" r:id="rId3"/>
    <p:sldId id="637" r:id="rId4"/>
    <p:sldId id="638" r:id="rId5"/>
    <p:sldId id="639" r:id="rId6"/>
    <p:sldId id="640" r:id="rId7"/>
    <p:sldId id="641" r:id="rId8"/>
    <p:sldId id="642" r:id="rId9"/>
    <p:sldId id="643" r:id="rId10"/>
    <p:sldId id="644" r:id="rId11"/>
    <p:sldId id="645" r:id="rId12"/>
    <p:sldId id="646" r:id="rId13"/>
    <p:sldId id="647"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FF99"/>
    <a:srgbClr val="F7F7F7"/>
    <a:srgbClr val="F1C1CA"/>
    <a:srgbClr val="C0C0C0"/>
    <a:srgbClr val="E99FAD"/>
    <a:srgbClr val="FAEAED"/>
    <a:srgbClr val="E2E2F6"/>
    <a:srgbClr val="FFFF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314" autoAdjust="0"/>
    <p:restoredTop sz="96226" autoAdjust="0"/>
  </p:normalViewPr>
  <p:slideViewPr>
    <p:cSldViewPr snapToGrid="0">
      <p:cViewPr>
        <p:scale>
          <a:sx n="81" d="100"/>
          <a:sy n="81" d="100"/>
        </p:scale>
        <p:origin x="-1506" y="246"/>
      </p:cViewPr>
      <p:guideLst>
        <p:guide orient="horz" pos="1928"/>
        <p:guide orient="horz" pos="3319"/>
        <p:guide orient="horz" pos="428"/>
        <p:guide pos="5616"/>
        <p:guide pos="2884"/>
        <p:guide pos="143"/>
        <p:guide pos="148"/>
        <p:guide pos="150"/>
        <p:guide pos="2872"/>
        <p:guide pos="1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uang%20Lu\Desktop\glob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uang%20Lu\Desktop\glob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uang%20Lu\Desktop\glob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barChart>
        <c:barDir val="col"/>
        <c:grouping val="clustered"/>
        <c:varyColors val="0"/>
        <c:ser>
          <c:idx val="0"/>
          <c:order val="0"/>
          <c:tx>
            <c:strRef>
              <c:f>Sheet1!$A$1</c:f>
              <c:strCache>
                <c:ptCount val="1"/>
                <c:pt idx="0">
                  <c:v>Local (5 sentence)</c:v>
                </c:pt>
              </c:strCache>
            </c:strRef>
          </c:tx>
          <c:spPr>
            <a:solidFill>
              <a:schemeClr val="accent4">
                <a:lumMod val="60000"/>
                <a:lumOff val="40000"/>
              </a:schemeClr>
            </a:solidFill>
          </c:spPr>
          <c:invertIfNegative val="0"/>
          <c:val>
            <c:numRef>
              <c:f>Sheet1!$A$2:$A$11</c:f>
              <c:numCache>
                <c:formatCode>General</c:formatCode>
                <c:ptCount val="10"/>
                <c:pt idx="0">
                  <c:v>0</c:v>
                </c:pt>
                <c:pt idx="1">
                  <c:v>0</c:v>
                </c:pt>
                <c:pt idx="2">
                  <c:v>0</c:v>
                </c:pt>
                <c:pt idx="3">
                  <c:v>0</c:v>
                </c:pt>
                <c:pt idx="4">
                  <c:v>9</c:v>
                </c:pt>
                <c:pt idx="5">
                  <c:v>10.5</c:v>
                </c:pt>
                <c:pt idx="6">
                  <c:v>0</c:v>
                </c:pt>
                <c:pt idx="7">
                  <c:v>0</c:v>
                </c:pt>
                <c:pt idx="8">
                  <c:v>9.5</c:v>
                </c:pt>
                <c:pt idx="9">
                  <c:v>0</c:v>
                </c:pt>
              </c:numCache>
            </c:numRef>
          </c:val>
        </c:ser>
        <c:ser>
          <c:idx val="1"/>
          <c:order val="1"/>
          <c:tx>
            <c:strRef>
              <c:f>Sheet1!$B$1</c:f>
              <c:strCache>
                <c:ptCount val="1"/>
                <c:pt idx="0">
                  <c:v>Global (5 sentence)</c:v>
                </c:pt>
              </c:strCache>
            </c:strRef>
          </c:tx>
          <c:spPr>
            <a:solidFill>
              <a:schemeClr val="accent1">
                <a:lumMod val="40000"/>
                <a:lumOff val="60000"/>
              </a:schemeClr>
            </a:solidFill>
          </c:spPr>
          <c:invertIfNegative val="0"/>
          <c:val>
            <c:numRef>
              <c:f>Sheet1!$B$2:$B$11</c:f>
              <c:numCache>
                <c:formatCode>General</c:formatCode>
                <c:ptCount val="10"/>
                <c:pt idx="0">
                  <c:v>16</c:v>
                </c:pt>
                <c:pt idx="1">
                  <c:v>57.5</c:v>
                </c:pt>
                <c:pt idx="2">
                  <c:v>38</c:v>
                </c:pt>
                <c:pt idx="3">
                  <c:v>95</c:v>
                </c:pt>
                <c:pt idx="4">
                  <c:v>65</c:v>
                </c:pt>
                <c:pt idx="5">
                  <c:v>72</c:v>
                </c:pt>
                <c:pt idx="6">
                  <c:v>52</c:v>
                </c:pt>
                <c:pt idx="7">
                  <c:v>45</c:v>
                </c:pt>
                <c:pt idx="8">
                  <c:v>38</c:v>
                </c:pt>
                <c:pt idx="9">
                  <c:v>36</c:v>
                </c:pt>
              </c:numCache>
            </c:numRef>
          </c:val>
        </c:ser>
        <c:ser>
          <c:idx val="2"/>
          <c:order val="2"/>
          <c:tx>
            <c:strRef>
              <c:f>Sheet1!$C$1</c:f>
              <c:strCache>
                <c:ptCount val="1"/>
                <c:pt idx="0">
                  <c:v>Local (20 sentence)</c:v>
                </c:pt>
              </c:strCache>
            </c:strRef>
          </c:tx>
          <c:spPr>
            <a:solidFill>
              <a:srgbClr val="F9D3EA"/>
            </a:solidFill>
          </c:spPr>
          <c:invertIfNegative val="0"/>
          <c:val>
            <c:numRef>
              <c:f>Sheet1!$C$2:$C$11</c:f>
              <c:numCache>
                <c:formatCode>General</c:formatCode>
                <c:ptCount val="10"/>
                <c:pt idx="0">
                  <c:v>32</c:v>
                </c:pt>
                <c:pt idx="1">
                  <c:v>28</c:v>
                </c:pt>
                <c:pt idx="2">
                  <c:v>36</c:v>
                </c:pt>
                <c:pt idx="3">
                  <c:v>30.5</c:v>
                </c:pt>
                <c:pt idx="4">
                  <c:v>34.5</c:v>
                </c:pt>
                <c:pt idx="5">
                  <c:v>30.5</c:v>
                </c:pt>
                <c:pt idx="6">
                  <c:v>37</c:v>
                </c:pt>
                <c:pt idx="7">
                  <c:v>43</c:v>
                </c:pt>
                <c:pt idx="8">
                  <c:v>38</c:v>
                </c:pt>
                <c:pt idx="9">
                  <c:v>38</c:v>
                </c:pt>
              </c:numCache>
            </c:numRef>
          </c:val>
        </c:ser>
        <c:ser>
          <c:idx val="3"/>
          <c:order val="3"/>
          <c:tx>
            <c:strRef>
              <c:f>Sheet1!$D$1</c:f>
              <c:strCache>
                <c:ptCount val="1"/>
                <c:pt idx="0">
                  <c:v>Global (20 sentence)</c:v>
                </c:pt>
              </c:strCache>
            </c:strRef>
          </c:tx>
          <c:spPr>
            <a:solidFill>
              <a:schemeClr val="accent2">
                <a:lumMod val="40000"/>
                <a:lumOff val="60000"/>
              </a:schemeClr>
            </a:solidFill>
          </c:spPr>
          <c:invertIfNegative val="0"/>
          <c:val>
            <c:numRef>
              <c:f>Sheet1!$D$2:$D$11</c:f>
              <c:numCache>
                <c:formatCode>General</c:formatCode>
                <c:ptCount val="10"/>
                <c:pt idx="0">
                  <c:v>66</c:v>
                </c:pt>
                <c:pt idx="1">
                  <c:v>71</c:v>
                </c:pt>
                <c:pt idx="2">
                  <c:v>63</c:v>
                </c:pt>
                <c:pt idx="3">
                  <c:v>65</c:v>
                </c:pt>
                <c:pt idx="4">
                  <c:v>58</c:v>
                </c:pt>
                <c:pt idx="5">
                  <c:v>52</c:v>
                </c:pt>
                <c:pt idx="6">
                  <c:v>76</c:v>
                </c:pt>
                <c:pt idx="7">
                  <c:v>84</c:v>
                </c:pt>
                <c:pt idx="8">
                  <c:v>79</c:v>
                </c:pt>
                <c:pt idx="9">
                  <c:v>81</c:v>
                </c:pt>
              </c:numCache>
            </c:numRef>
          </c:val>
        </c:ser>
        <c:dLbls>
          <c:showLegendKey val="0"/>
          <c:showVal val="0"/>
          <c:showCatName val="0"/>
          <c:showSerName val="0"/>
          <c:showPercent val="0"/>
          <c:showBubbleSize val="0"/>
        </c:dLbls>
        <c:gapWidth val="150"/>
        <c:axId val="96568064"/>
        <c:axId val="96569600"/>
      </c:barChart>
      <c:catAx>
        <c:axId val="96568064"/>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en-US"/>
          </a:p>
        </c:txPr>
        <c:crossAx val="96569600"/>
        <c:crosses val="autoZero"/>
        <c:auto val="1"/>
        <c:lblAlgn val="ctr"/>
        <c:lblOffset val="100"/>
        <c:noMultiLvlLbl val="0"/>
      </c:catAx>
      <c:valAx>
        <c:axId val="96569600"/>
        <c:scaling>
          <c:orientation val="minMax"/>
        </c:scaling>
        <c:delete val="0"/>
        <c:axPos val="l"/>
        <c:majorGridlines/>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96568064"/>
        <c:crosses val="autoZero"/>
        <c:crossBetween val="between"/>
      </c:valAx>
    </c:plotArea>
    <c:legend>
      <c:legendPos val="r"/>
      <c:layout>
        <c:manualLayout>
          <c:xMode val="edge"/>
          <c:yMode val="edge"/>
          <c:x val="0.10783689518712193"/>
          <c:y val="4.8639955603472458E-2"/>
          <c:w val="0.58054336742712809"/>
          <c:h val="0.14898626610849608"/>
        </c:manualLayout>
      </c:layout>
      <c:overlay val="0"/>
      <c:txPr>
        <a:bodyPr/>
        <a:lstStyle/>
        <a:p>
          <a:pPr>
            <a:defRPr sz="14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2554721557189"/>
          <c:y val="7.43998976035289E-2"/>
          <c:w val="0.81616492653019013"/>
          <c:h val="0.78536616584289831"/>
        </c:manualLayout>
      </c:layout>
      <c:barChart>
        <c:barDir val="col"/>
        <c:grouping val="clustered"/>
        <c:varyColors val="0"/>
        <c:ser>
          <c:idx val="0"/>
          <c:order val="0"/>
          <c:tx>
            <c:strRef>
              <c:f>Sheet1!$C$1</c:f>
              <c:strCache>
                <c:ptCount val="1"/>
                <c:pt idx="0">
                  <c:v>20 test sequence</c:v>
                </c:pt>
              </c:strCache>
            </c:strRef>
          </c:tx>
          <c:spPr>
            <a:solidFill>
              <a:srgbClr val="66CCFF"/>
            </a:solidFill>
          </c:spPr>
          <c:invertIfNegative val="0"/>
          <c:cat>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32</c:v>
                </c:pt>
                <c:pt idx="1">
                  <c:v>28</c:v>
                </c:pt>
                <c:pt idx="2">
                  <c:v>36</c:v>
                </c:pt>
                <c:pt idx="3">
                  <c:v>30.5</c:v>
                </c:pt>
                <c:pt idx="4">
                  <c:v>34.5</c:v>
                </c:pt>
                <c:pt idx="5">
                  <c:v>31</c:v>
                </c:pt>
                <c:pt idx="6">
                  <c:v>37.5</c:v>
                </c:pt>
                <c:pt idx="7">
                  <c:v>43</c:v>
                </c:pt>
                <c:pt idx="8">
                  <c:v>38.5</c:v>
                </c:pt>
                <c:pt idx="9">
                  <c:v>39</c:v>
                </c:pt>
              </c:numCache>
            </c:numRef>
          </c:val>
        </c:ser>
        <c:dLbls>
          <c:showLegendKey val="0"/>
          <c:showVal val="0"/>
          <c:showCatName val="0"/>
          <c:showSerName val="0"/>
          <c:showPercent val="0"/>
          <c:showBubbleSize val="0"/>
        </c:dLbls>
        <c:gapWidth val="150"/>
        <c:axId val="96486144"/>
        <c:axId val="96487680"/>
      </c:barChart>
      <c:catAx>
        <c:axId val="96486144"/>
        <c:scaling>
          <c:orientation val="minMax"/>
        </c:scaling>
        <c:delete val="0"/>
        <c:axPos val="b"/>
        <c:numFmt formatCode="General" sourceLinked="1"/>
        <c:majorTickMark val="out"/>
        <c:minorTickMark val="none"/>
        <c:tickLblPos val="nextTo"/>
        <c:txPr>
          <a:bodyPr/>
          <a:lstStyle/>
          <a:p>
            <a:pPr>
              <a:defRPr sz="1200" b="1" baseline="0">
                <a:latin typeface="Times New Roman" pitchFamily="18" charset="0"/>
              </a:defRPr>
            </a:pPr>
            <a:endParaRPr lang="en-US"/>
          </a:p>
        </c:txPr>
        <c:crossAx val="96487680"/>
        <c:crosses val="autoZero"/>
        <c:auto val="1"/>
        <c:lblAlgn val="ctr"/>
        <c:lblOffset val="100"/>
        <c:noMultiLvlLbl val="0"/>
      </c:catAx>
      <c:valAx>
        <c:axId val="96487680"/>
        <c:scaling>
          <c:orientation val="minMax"/>
          <c:max val="100"/>
        </c:scaling>
        <c:delete val="0"/>
        <c:axPos val="l"/>
        <c:majorGridlines/>
        <c:numFmt formatCode="General" sourceLinked="1"/>
        <c:majorTickMark val="out"/>
        <c:minorTickMark val="none"/>
        <c:tickLblPos val="nextTo"/>
        <c:txPr>
          <a:bodyPr/>
          <a:lstStyle/>
          <a:p>
            <a:pPr>
              <a:defRPr sz="1200" b="1" baseline="0">
                <a:latin typeface="Times New Roman" pitchFamily="18" charset="0"/>
              </a:defRPr>
            </a:pPr>
            <a:endParaRPr lang="en-US"/>
          </a:p>
        </c:txPr>
        <c:crossAx val="964861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50000000000126E-2"/>
          <c:y val="5.5092592592592679E-2"/>
          <c:w val="0.88062204724409465"/>
          <c:h val="0.84106517935258163"/>
        </c:manualLayout>
      </c:layout>
      <c:barChart>
        <c:barDir val="col"/>
        <c:grouping val="clustered"/>
        <c:varyColors val="0"/>
        <c:ser>
          <c:idx val="0"/>
          <c:order val="0"/>
          <c:tx>
            <c:strRef>
              <c:f>Sheet1!$B$3</c:f>
              <c:strCache>
                <c:ptCount val="1"/>
                <c:pt idx="0">
                  <c:v>5 test sequences</c:v>
                </c:pt>
              </c:strCache>
            </c:strRef>
          </c:tx>
          <c:spPr>
            <a:solidFill>
              <a:srgbClr val="F46C89"/>
            </a:solidFill>
          </c:spPr>
          <c:invertIfNegative val="0"/>
          <c:cat>
            <c:strRef>
              <c:f>Sheet1!$A$4:$A$6</c:f>
              <c:strCache>
                <c:ptCount val="3"/>
                <c:pt idx="0">
                  <c:v> Signer A</c:v>
                </c:pt>
                <c:pt idx="1">
                  <c:v>Signer B</c:v>
                </c:pt>
                <c:pt idx="2">
                  <c:v> Signer C</c:v>
                </c:pt>
              </c:strCache>
            </c:strRef>
          </c:cat>
          <c:val>
            <c:numRef>
              <c:f>Sheet1!$B$4:$B$6</c:f>
              <c:numCache>
                <c:formatCode>General</c:formatCode>
                <c:ptCount val="3"/>
                <c:pt idx="0">
                  <c:v>23</c:v>
                </c:pt>
                <c:pt idx="1">
                  <c:v>37</c:v>
                </c:pt>
                <c:pt idx="2">
                  <c:v>21</c:v>
                </c:pt>
              </c:numCache>
            </c:numRef>
          </c:val>
        </c:ser>
        <c:ser>
          <c:idx val="1"/>
          <c:order val="1"/>
          <c:tx>
            <c:strRef>
              <c:f>Sheet1!$C$3</c:f>
              <c:strCache>
                <c:ptCount val="1"/>
                <c:pt idx="0">
                  <c:v>10 test sequences</c:v>
                </c:pt>
              </c:strCache>
            </c:strRef>
          </c:tx>
          <c:spPr>
            <a:solidFill>
              <a:srgbClr val="66CCFF"/>
            </a:solidFill>
          </c:spPr>
          <c:invertIfNegative val="0"/>
          <c:cat>
            <c:strRef>
              <c:f>Sheet1!$A$4:$A$6</c:f>
              <c:strCache>
                <c:ptCount val="3"/>
                <c:pt idx="0">
                  <c:v> Signer A</c:v>
                </c:pt>
                <c:pt idx="1">
                  <c:v>Signer B</c:v>
                </c:pt>
                <c:pt idx="2">
                  <c:v> Signer C</c:v>
                </c:pt>
              </c:strCache>
            </c:strRef>
          </c:cat>
          <c:val>
            <c:numRef>
              <c:f>Sheet1!$C$4:$C$6</c:f>
              <c:numCache>
                <c:formatCode>General</c:formatCode>
                <c:ptCount val="3"/>
                <c:pt idx="0">
                  <c:v>49</c:v>
                </c:pt>
                <c:pt idx="1">
                  <c:v>71</c:v>
                </c:pt>
                <c:pt idx="2">
                  <c:v>20.5</c:v>
                </c:pt>
              </c:numCache>
            </c:numRef>
          </c:val>
        </c:ser>
        <c:dLbls>
          <c:showLegendKey val="0"/>
          <c:showVal val="0"/>
          <c:showCatName val="0"/>
          <c:showSerName val="0"/>
          <c:showPercent val="0"/>
          <c:showBubbleSize val="0"/>
        </c:dLbls>
        <c:gapWidth val="150"/>
        <c:axId val="96508160"/>
        <c:axId val="96514048"/>
      </c:barChart>
      <c:catAx>
        <c:axId val="96508160"/>
        <c:scaling>
          <c:orientation val="minMax"/>
        </c:scaling>
        <c:delete val="0"/>
        <c:axPos val="b"/>
        <c:majorTickMark val="out"/>
        <c:minorTickMark val="none"/>
        <c:tickLblPos val="nextTo"/>
        <c:txPr>
          <a:bodyPr/>
          <a:lstStyle/>
          <a:p>
            <a:pPr>
              <a:defRPr sz="1200" b="1" baseline="0">
                <a:latin typeface="Times New Roman" pitchFamily="18" charset="0"/>
              </a:defRPr>
            </a:pPr>
            <a:endParaRPr lang="en-US"/>
          </a:p>
        </c:txPr>
        <c:crossAx val="96514048"/>
        <c:crosses val="autoZero"/>
        <c:auto val="1"/>
        <c:lblAlgn val="ctr"/>
        <c:lblOffset val="100"/>
        <c:noMultiLvlLbl val="0"/>
      </c:catAx>
      <c:valAx>
        <c:axId val="96514048"/>
        <c:scaling>
          <c:orientation val="minMax"/>
        </c:scaling>
        <c:delete val="0"/>
        <c:axPos val="l"/>
        <c:majorGridlines/>
        <c:numFmt formatCode="General" sourceLinked="1"/>
        <c:majorTickMark val="out"/>
        <c:minorTickMark val="none"/>
        <c:tickLblPos val="nextTo"/>
        <c:txPr>
          <a:bodyPr/>
          <a:lstStyle/>
          <a:p>
            <a:pPr>
              <a:defRPr sz="1200" b="1" baseline="0">
                <a:latin typeface="Times New Roman" pitchFamily="18" charset="0"/>
              </a:defRPr>
            </a:pPr>
            <a:endParaRPr lang="en-US"/>
          </a:p>
        </c:txPr>
        <c:crossAx val="965081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Bigram</c:v>
                </c:pt>
              </c:strCache>
            </c:strRef>
          </c:tx>
          <c:spPr>
            <a:solidFill>
              <a:srgbClr val="EE7284"/>
            </a:solidFill>
          </c:spPr>
          <c:invertIfNegative val="0"/>
          <c:cat>
            <c:strRef>
              <c:f>Sheet1!$B$1:$E$1</c:f>
              <c:strCache>
                <c:ptCount val="4"/>
                <c:pt idx="0">
                  <c:v>Insertion Error</c:v>
                </c:pt>
                <c:pt idx="1">
                  <c:v>Deletion Error</c:v>
                </c:pt>
                <c:pt idx="2">
                  <c:v>Substitution Error</c:v>
                </c:pt>
                <c:pt idx="3">
                  <c:v>Total Error</c:v>
                </c:pt>
              </c:strCache>
            </c:strRef>
          </c:cat>
          <c:val>
            <c:numRef>
              <c:f>Sheet1!$B$2:$E$2</c:f>
              <c:numCache>
                <c:formatCode>0%</c:formatCode>
                <c:ptCount val="4"/>
                <c:pt idx="0" formatCode="0.00%">
                  <c:v>7.4999999999999997E-2</c:v>
                </c:pt>
                <c:pt idx="1">
                  <c:v>0.02</c:v>
                </c:pt>
                <c:pt idx="2" formatCode="0.00%">
                  <c:v>7.4999999999999997E-2</c:v>
                </c:pt>
                <c:pt idx="3">
                  <c:v>0.17</c:v>
                </c:pt>
              </c:numCache>
            </c:numRef>
          </c:val>
        </c:ser>
        <c:ser>
          <c:idx val="1"/>
          <c:order val="1"/>
          <c:tx>
            <c:strRef>
              <c:f>Sheet1!$A$3</c:f>
              <c:strCache>
                <c:ptCount val="1"/>
                <c:pt idx="0">
                  <c:v>Trigram</c:v>
                </c:pt>
              </c:strCache>
            </c:strRef>
          </c:tx>
          <c:spPr>
            <a:solidFill>
              <a:srgbClr val="7BD3E5"/>
            </a:solidFill>
          </c:spPr>
          <c:invertIfNegative val="0"/>
          <c:cat>
            <c:strRef>
              <c:f>Sheet1!$B$1:$E$1</c:f>
              <c:strCache>
                <c:ptCount val="4"/>
                <c:pt idx="0">
                  <c:v>Insertion Error</c:v>
                </c:pt>
                <c:pt idx="1">
                  <c:v>Deletion Error</c:v>
                </c:pt>
                <c:pt idx="2">
                  <c:v>Substitution Error</c:v>
                </c:pt>
                <c:pt idx="3">
                  <c:v>Total Error</c:v>
                </c:pt>
              </c:strCache>
            </c:strRef>
          </c:cat>
          <c:val>
            <c:numRef>
              <c:f>Sheet1!$B$3:$E$3</c:f>
              <c:numCache>
                <c:formatCode>0.00%</c:formatCode>
                <c:ptCount val="4"/>
                <c:pt idx="0">
                  <c:v>0.13500000000000001</c:v>
                </c:pt>
                <c:pt idx="1">
                  <c:v>3.5999999999999997E-2</c:v>
                </c:pt>
                <c:pt idx="2" formatCode="0%">
                  <c:v>0.16</c:v>
                </c:pt>
                <c:pt idx="3" formatCode="0%">
                  <c:v>0.33</c:v>
                </c:pt>
              </c:numCache>
            </c:numRef>
          </c:val>
        </c:ser>
        <c:dLbls>
          <c:showLegendKey val="0"/>
          <c:showVal val="0"/>
          <c:showCatName val="0"/>
          <c:showSerName val="0"/>
          <c:showPercent val="0"/>
          <c:showBubbleSize val="0"/>
        </c:dLbls>
        <c:gapWidth val="150"/>
        <c:axId val="98578816"/>
        <c:axId val="98580352"/>
      </c:barChart>
      <c:catAx>
        <c:axId val="98578816"/>
        <c:scaling>
          <c:orientation val="minMax"/>
        </c:scaling>
        <c:delete val="0"/>
        <c:axPos val="b"/>
        <c:majorTickMark val="out"/>
        <c:minorTickMark val="none"/>
        <c:tickLblPos val="nextTo"/>
        <c:txPr>
          <a:bodyPr/>
          <a:lstStyle/>
          <a:p>
            <a:pPr>
              <a:defRPr sz="1000" b="1">
                <a:latin typeface="Times New Roman" pitchFamily="18" charset="0"/>
                <a:cs typeface="Times New Roman" pitchFamily="18" charset="0"/>
              </a:defRPr>
            </a:pPr>
            <a:endParaRPr lang="en-US"/>
          </a:p>
        </c:txPr>
        <c:crossAx val="98580352"/>
        <c:crossesAt val="0"/>
        <c:auto val="1"/>
        <c:lblAlgn val="ctr"/>
        <c:lblOffset val="100"/>
        <c:noMultiLvlLbl val="0"/>
      </c:catAx>
      <c:valAx>
        <c:axId val="98580352"/>
        <c:scaling>
          <c:orientation val="minMax"/>
        </c:scaling>
        <c:delete val="0"/>
        <c:axPos val="l"/>
        <c:majorGridlines/>
        <c:numFmt formatCode="0%" sourceLinked="0"/>
        <c:majorTickMark val="out"/>
        <c:minorTickMark val="none"/>
        <c:tickLblPos val="nextTo"/>
        <c:txPr>
          <a:bodyPr/>
          <a:lstStyle/>
          <a:p>
            <a:pPr>
              <a:defRPr sz="1100" b="1">
                <a:latin typeface="Times New Roman" pitchFamily="18" charset="0"/>
                <a:cs typeface="Times New Roman" pitchFamily="18" charset="0"/>
              </a:defRPr>
            </a:pPr>
            <a:endParaRPr lang="en-US"/>
          </a:p>
        </c:txPr>
        <c:crossAx val="98578816"/>
        <c:crosses val="autoZero"/>
        <c:crossBetween val="between"/>
      </c:valAx>
    </c:plotArea>
    <c:legend>
      <c:legendPos val="r"/>
      <c:layout>
        <c:manualLayout>
          <c:xMode val="edge"/>
          <c:yMode val="edge"/>
          <c:x val="0.23163976377952755"/>
          <c:y val="4.5912438028579763E-2"/>
          <c:w val="0.39891579177602798"/>
          <c:h val="0.11650845727617382"/>
        </c:manualLayout>
      </c:layout>
      <c:overlay val="0"/>
      <c:txPr>
        <a:bodyPr/>
        <a:lstStyle/>
        <a:p>
          <a:pPr>
            <a:defRPr sz="1400" b="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Sheet2!$A$2</c:f>
              <c:strCache>
                <c:ptCount val="1"/>
                <c:pt idx="0">
                  <c:v>LB Result</c:v>
                </c:pt>
              </c:strCache>
            </c:strRef>
          </c:tx>
          <c:spPr>
            <a:solidFill>
              <a:srgbClr val="EE7284"/>
            </a:solidFill>
          </c:spPr>
          <c:invertIfNegative val="0"/>
          <c:cat>
            <c:strRef>
              <c:f>Sheet2!$B$1:$E$1</c:f>
              <c:strCache>
                <c:ptCount val="4"/>
                <c:pt idx="0">
                  <c:v>Insertion Error</c:v>
                </c:pt>
                <c:pt idx="1">
                  <c:v>Deletion Error</c:v>
                </c:pt>
                <c:pt idx="2">
                  <c:v>Substitution Error</c:v>
                </c:pt>
                <c:pt idx="3">
                  <c:v>Total Error</c:v>
                </c:pt>
              </c:strCache>
            </c:strRef>
          </c:cat>
          <c:val>
            <c:numRef>
              <c:f>Sheet2!$B$2:$E$2</c:f>
              <c:numCache>
                <c:formatCode>0%</c:formatCode>
                <c:ptCount val="4"/>
                <c:pt idx="0" formatCode="0.00%">
                  <c:v>9.8000000000000007</c:v>
                </c:pt>
                <c:pt idx="1">
                  <c:v>15</c:v>
                </c:pt>
                <c:pt idx="2" formatCode="0.00%">
                  <c:v>64</c:v>
                </c:pt>
                <c:pt idx="3">
                  <c:v>89.5</c:v>
                </c:pt>
              </c:numCache>
            </c:numRef>
          </c:val>
        </c:ser>
        <c:ser>
          <c:idx val="1"/>
          <c:order val="1"/>
          <c:tx>
            <c:strRef>
              <c:f>Sheet2!$A$3</c:f>
              <c:strCache>
                <c:ptCount val="1"/>
                <c:pt idx="0">
                  <c:v>eLB Result</c:v>
                </c:pt>
              </c:strCache>
            </c:strRef>
          </c:tx>
          <c:spPr>
            <a:solidFill>
              <a:srgbClr val="7BD3E5"/>
            </a:solidFill>
          </c:spPr>
          <c:invertIfNegative val="0"/>
          <c:cat>
            <c:strRef>
              <c:f>Sheet2!$B$1:$E$1</c:f>
              <c:strCache>
                <c:ptCount val="4"/>
                <c:pt idx="0">
                  <c:v>Insertion Error</c:v>
                </c:pt>
                <c:pt idx="1">
                  <c:v>Deletion Error</c:v>
                </c:pt>
                <c:pt idx="2">
                  <c:v>Substitution Error</c:v>
                </c:pt>
                <c:pt idx="3">
                  <c:v>Total Error</c:v>
                </c:pt>
              </c:strCache>
            </c:strRef>
          </c:cat>
          <c:val>
            <c:numRef>
              <c:f>Sheet2!$B$3:$E$3</c:f>
              <c:numCache>
                <c:formatCode>0.00%</c:formatCode>
                <c:ptCount val="4"/>
                <c:pt idx="0">
                  <c:v>3.5</c:v>
                </c:pt>
                <c:pt idx="1">
                  <c:v>8</c:v>
                </c:pt>
                <c:pt idx="2" formatCode="0%">
                  <c:v>6</c:v>
                </c:pt>
                <c:pt idx="3" formatCode="0%">
                  <c:v>18</c:v>
                </c:pt>
              </c:numCache>
            </c:numRef>
          </c:val>
        </c:ser>
        <c:dLbls>
          <c:showLegendKey val="0"/>
          <c:showVal val="0"/>
          <c:showCatName val="0"/>
          <c:showSerName val="0"/>
          <c:showPercent val="0"/>
          <c:showBubbleSize val="0"/>
        </c:dLbls>
        <c:gapWidth val="150"/>
        <c:axId val="98601216"/>
        <c:axId val="98623488"/>
      </c:barChart>
      <c:catAx>
        <c:axId val="98601216"/>
        <c:scaling>
          <c:orientation val="minMax"/>
        </c:scaling>
        <c:delete val="0"/>
        <c:axPos val="b"/>
        <c:majorTickMark val="out"/>
        <c:minorTickMark val="none"/>
        <c:tickLblPos val="nextTo"/>
        <c:txPr>
          <a:bodyPr/>
          <a:lstStyle/>
          <a:p>
            <a:pPr>
              <a:defRPr sz="1000" b="1">
                <a:latin typeface="Times New Roman" pitchFamily="18" charset="0"/>
                <a:cs typeface="Times New Roman" pitchFamily="18" charset="0"/>
              </a:defRPr>
            </a:pPr>
            <a:endParaRPr lang="en-US"/>
          </a:p>
        </c:txPr>
        <c:crossAx val="98623488"/>
        <c:crosses val="autoZero"/>
        <c:auto val="1"/>
        <c:lblAlgn val="ctr"/>
        <c:lblOffset val="100"/>
        <c:noMultiLvlLbl val="0"/>
      </c:catAx>
      <c:valAx>
        <c:axId val="98623488"/>
        <c:scaling>
          <c:orientation val="minMax"/>
        </c:scaling>
        <c:delete val="0"/>
        <c:axPos val="l"/>
        <c:majorGridlines/>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en-US"/>
          </a:p>
        </c:txPr>
        <c:crossAx val="98601216"/>
        <c:crosses val="autoZero"/>
        <c:crossBetween val="between"/>
      </c:valAx>
    </c:plotArea>
    <c:legend>
      <c:legendPos val="r"/>
      <c:layout>
        <c:manualLayout>
          <c:xMode val="edge"/>
          <c:yMode val="edge"/>
          <c:x val="0.20665398075240599"/>
          <c:y val="5.0542067658209393E-2"/>
          <c:w val="0.42667935258092737"/>
          <c:h val="7.9471420239136767E-2"/>
        </c:manualLayout>
      </c:layout>
      <c:overlay val="0"/>
      <c:txPr>
        <a:bodyPr/>
        <a:lstStyle/>
        <a:p>
          <a:pPr>
            <a:defRPr sz="12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4798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2652103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2CCD-2F02-4811-8220-E2A152CB6A45}" type="slidenum">
              <a:rPr lang="en-US" smtClean="0"/>
              <a:t>16</a:t>
            </a:fld>
            <a:endParaRPr lang="en-US"/>
          </a:p>
        </p:txBody>
      </p:sp>
    </p:spTree>
    <p:extLst>
      <p:ext uri="{BB962C8B-B14F-4D97-AF65-F5344CB8AC3E}">
        <p14:creationId xmlns:p14="http://schemas.microsoft.com/office/powerpoint/2010/main" val="40165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2CCD-2F02-4811-8220-E2A152CB6A45}" type="slidenum">
              <a:rPr lang="en-US" smtClean="0"/>
              <a:t>33</a:t>
            </a:fld>
            <a:endParaRPr lang="en-US"/>
          </a:p>
        </p:txBody>
      </p:sp>
    </p:spTree>
    <p:extLst>
      <p:ext uri="{BB962C8B-B14F-4D97-AF65-F5344CB8AC3E}">
        <p14:creationId xmlns:p14="http://schemas.microsoft.com/office/powerpoint/2010/main" val="152536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3/20/2012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708339" y="174810"/>
            <a:ext cx="2310434" cy="307777"/>
          </a:xfrm>
          <a:prstGeom prst="rect">
            <a:avLst/>
          </a:prstGeom>
          <a:solidFill>
            <a:srgbClr val="FFFFFF"/>
          </a:solidFill>
        </p:spPr>
        <p:txBody>
          <a:bodyPr wrap="square" lIns="91440" rtlCol="0">
            <a:spAutoFit/>
          </a:bodyPr>
          <a:lstStyle/>
          <a:p>
            <a:pPr marL="512763" indent="0" algn="l"/>
            <a:r>
              <a:rPr lang="en-US" sz="1400" b="1" kern="1200" dirty="0" smtClean="0">
                <a:solidFill>
                  <a:schemeClr val="accent1"/>
                </a:solidFill>
                <a:latin typeface="Arial" charset="0"/>
                <a:ea typeface="+mn-ea"/>
                <a:cs typeface="+mn-cs"/>
              </a:rPr>
              <a:t> Temple University</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1026" name="Picture 2" descr="http://www.isip.piconepress.com/images/general/logos/temple/logo_temple_basic.gi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071" y="14287"/>
            <a:ext cx="609600" cy="6381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Preliminary Exam 2012: 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hyperlink" Target="http://www.isip.piconepress.com/publications/seminars/temple/2012/asl/ARCHIVE/preli_v03.pptx"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180.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gi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69.png"/><Relationship Id="rId12" Type="http://schemas.openxmlformats.org/officeDocument/2006/relationships/image" Target="../media/image75.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emf"/><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1.emf"/><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3.emf"/></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0.png"/><Relationship Id="rId7"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4.png"/><Relationship Id="rId7"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89.png"/><Relationship Id="rId10" Type="http://schemas.openxmlformats.org/officeDocument/2006/relationships/image" Target="../media/image760.png"/><Relationship Id="rId4" Type="http://schemas.openxmlformats.org/officeDocument/2006/relationships/image" Target="../media/image88.png"/><Relationship Id="rId9" Type="http://schemas.openxmlformats.org/officeDocument/2006/relationships/image" Target="../media/image750.png"/></Relationships>
</file>

<file path=ppt/slides/_rels/slide34.xml.rels><?xml version="1.0" encoding="UTF-8" standalone="yes"?>
<Relationships xmlns="http://schemas.openxmlformats.org/package/2006/relationships"><Relationship Id="rId3" Type="http://schemas.openxmlformats.org/officeDocument/2006/relationships/image" Target="../media/image8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91.png"/><Relationship Id="rId4" Type="http://schemas.openxmlformats.org/officeDocument/2006/relationships/image" Target="../media/image97.png"/><Relationship Id="rId9"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92.jp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609600" y="450776"/>
            <a:ext cx="7924800" cy="1384995"/>
          </a:xfrm>
          <a:prstGeom prst="rect">
            <a:avLst/>
          </a:prstGeom>
          <a:noFill/>
        </p:spPr>
        <p:txBody>
          <a:bodyPr wrap="square" rtlCol="0">
            <a:spAutoFit/>
          </a:bodyPr>
          <a:lstStyle/>
          <a:p>
            <a:pPr algn="ctr"/>
            <a:r>
              <a:rPr lang="en-US" sz="1800" b="1" dirty="0">
                <a:solidFill>
                  <a:schemeClr val="accent1"/>
                </a:solidFill>
              </a:rPr>
              <a:t>Preliminary Exam </a:t>
            </a:r>
            <a:r>
              <a:rPr lang="en-US" sz="1800" b="1" dirty="0" smtClean="0">
                <a:solidFill>
                  <a:schemeClr val="accent1"/>
                </a:solidFill>
              </a:rPr>
              <a:t>Summary</a:t>
            </a:r>
          </a:p>
          <a:p>
            <a:pPr algn="ctr"/>
            <a:endParaRPr lang="en-US" sz="1800" dirty="0" smtClean="0"/>
          </a:p>
          <a:p>
            <a:pPr algn="ctr"/>
            <a:r>
              <a:rPr lang="en-US" b="1" dirty="0">
                <a:solidFill>
                  <a:schemeClr val="accent2"/>
                </a:solidFill>
              </a:rPr>
              <a:t>Vision based American Sign Language (ASL) Recognition</a:t>
            </a:r>
          </a:p>
        </p:txBody>
      </p:sp>
      <p:sp>
        <p:nvSpPr>
          <p:cNvPr id="1025" name="Rectangle 1"/>
          <p:cNvSpPr>
            <a:spLocks noChangeArrowheads="1"/>
          </p:cNvSpPr>
          <p:nvPr/>
        </p:nvSpPr>
        <p:spPr bwMode="auto">
          <a:xfrm>
            <a:off x="1" y="3977452"/>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600" b="1" dirty="0" err="1">
                <a:solidFill>
                  <a:schemeClr val="accent1"/>
                </a:solidFill>
              </a:rPr>
              <a:t>Shuang</a:t>
            </a:r>
            <a:r>
              <a:rPr lang="en-US" sz="1600" b="1" dirty="0">
                <a:solidFill>
                  <a:schemeClr val="accent1"/>
                </a:solidFill>
              </a:rPr>
              <a:t> </a:t>
            </a:r>
            <a:r>
              <a:rPr lang="en-US" sz="1600" b="1" dirty="0" smtClean="0">
                <a:solidFill>
                  <a:schemeClr val="accent1"/>
                </a:solidFill>
              </a:rPr>
              <a:t>Lu</a:t>
            </a:r>
          </a:p>
          <a:p>
            <a:pPr algn="ctr"/>
            <a:r>
              <a:rPr lang="en-US" sz="1600" b="1" dirty="0" smtClean="0">
                <a:solidFill>
                  <a:schemeClr val="accent2"/>
                </a:solidFill>
              </a:rPr>
              <a:t>Department </a:t>
            </a:r>
            <a:r>
              <a:rPr lang="en-US" sz="1600" b="1" dirty="0">
                <a:solidFill>
                  <a:schemeClr val="accent2"/>
                </a:solidFill>
              </a:rPr>
              <a:t>of Electrical and Computer Engineering</a:t>
            </a:r>
          </a:p>
          <a:p>
            <a:pPr algn="ctr"/>
            <a:r>
              <a:rPr lang="en-US" sz="1600" b="1" dirty="0" smtClean="0">
                <a:solidFill>
                  <a:schemeClr val="accent2"/>
                </a:solidFill>
              </a:rPr>
              <a:t>Temple University</a:t>
            </a:r>
          </a:p>
          <a:p>
            <a:pPr algn="ctr"/>
            <a:endParaRPr lang="en-US" sz="1600" dirty="0" smtClean="0">
              <a:ea typeface="SimSun" pitchFamily="2" charset="-122"/>
              <a:cs typeface="Times New Roman" pitchFamily="18" charset="0"/>
            </a:endParaRPr>
          </a:p>
          <a:p>
            <a:pPr lvl="0" algn="ctr" fontAlgn="base">
              <a:spcBef>
                <a:spcPct val="0"/>
              </a:spcBef>
              <a:spcAft>
                <a:spcPct val="0"/>
              </a:spcAft>
            </a:pPr>
            <a:r>
              <a:rPr lang="en-US" sz="1400" b="1" dirty="0">
                <a:solidFill>
                  <a:schemeClr val="accent1"/>
                </a:solidFill>
              </a:rPr>
              <a:t>presented to:</a:t>
            </a:r>
          </a:p>
          <a:p>
            <a:pPr lvl="0" algn="ctr" fontAlgn="base">
              <a:spcBef>
                <a:spcPct val="0"/>
              </a:spcBef>
              <a:spcAft>
                <a:spcPct val="0"/>
              </a:spcAft>
            </a:pPr>
            <a:endParaRPr lang="en-US" sz="1400" b="1" dirty="0">
              <a:solidFill>
                <a:schemeClr val="accent1"/>
              </a:solidFill>
            </a:endParaRPr>
          </a:p>
          <a:p>
            <a:pPr algn="ctr" hangingPunct="0"/>
            <a:r>
              <a:rPr lang="en-US" sz="1400" b="1" dirty="0">
                <a:solidFill>
                  <a:srgbClr val="892034"/>
                </a:solidFill>
              </a:rPr>
              <a:t>Dr. Joseph </a:t>
            </a:r>
            <a:r>
              <a:rPr lang="en-US" sz="1400" b="1" dirty="0" err="1">
                <a:solidFill>
                  <a:srgbClr val="892034"/>
                </a:solidFill>
              </a:rPr>
              <a:t>Picone</a:t>
            </a:r>
            <a:r>
              <a:rPr lang="en-US" sz="1400" b="1" dirty="0">
                <a:solidFill>
                  <a:srgbClr val="892034"/>
                </a:solidFill>
              </a:rPr>
              <a:t>, Examining Committee Chair</a:t>
            </a:r>
          </a:p>
          <a:p>
            <a:pPr algn="ctr" hangingPunct="0"/>
            <a:r>
              <a:rPr lang="en-US" sz="1400" b="1" dirty="0">
                <a:solidFill>
                  <a:srgbClr val="892034"/>
                </a:solidFill>
              </a:rPr>
              <a:t>Dr. Li </a:t>
            </a:r>
            <a:r>
              <a:rPr lang="en-US" sz="1400" b="1" dirty="0" err="1">
                <a:solidFill>
                  <a:srgbClr val="892034"/>
                </a:solidFill>
              </a:rPr>
              <a:t>Bai</a:t>
            </a:r>
            <a:r>
              <a:rPr lang="en-US" sz="1400" b="1" dirty="0">
                <a:solidFill>
                  <a:srgbClr val="892034"/>
                </a:solidFill>
              </a:rPr>
              <a:t>, Committee Member, Department of ECE</a:t>
            </a:r>
          </a:p>
          <a:p>
            <a:pPr algn="ctr" hangingPunct="0"/>
            <a:r>
              <a:rPr lang="en-US" sz="1400" b="1" dirty="0">
                <a:solidFill>
                  <a:srgbClr val="892034"/>
                </a:solidFill>
              </a:rPr>
              <a:t>Dr. </a:t>
            </a:r>
            <a:r>
              <a:rPr lang="en-US" sz="1400" b="1" dirty="0" err="1">
                <a:solidFill>
                  <a:srgbClr val="892034"/>
                </a:solidFill>
              </a:rPr>
              <a:t>Seong</a:t>
            </a:r>
            <a:r>
              <a:rPr lang="en-US" sz="1400" b="1" dirty="0">
                <a:solidFill>
                  <a:srgbClr val="892034"/>
                </a:solidFill>
              </a:rPr>
              <a:t> Kong, Committee Member, Department of ECE</a:t>
            </a:r>
          </a:p>
          <a:p>
            <a:pPr algn="ctr" hangingPunct="0"/>
            <a:r>
              <a:rPr lang="en-US" sz="1400" b="1" dirty="0">
                <a:solidFill>
                  <a:srgbClr val="892034"/>
                </a:solidFill>
              </a:rPr>
              <a:t>Dr. Rolf </a:t>
            </a:r>
            <a:r>
              <a:rPr lang="en-US" sz="1400" b="1" dirty="0" err="1">
                <a:solidFill>
                  <a:srgbClr val="892034"/>
                </a:solidFill>
              </a:rPr>
              <a:t>Lakaemper</a:t>
            </a:r>
            <a:r>
              <a:rPr lang="en-US" sz="1400" b="1" dirty="0">
                <a:solidFill>
                  <a:srgbClr val="892034"/>
                </a:solidFill>
              </a:rPr>
              <a:t>, Committee Member, Department of CIS</a:t>
            </a:r>
          </a:p>
          <a:p>
            <a:pPr algn="ctr"/>
            <a:r>
              <a:rPr lang="en-US" sz="1400" b="1" dirty="0">
                <a:solidFill>
                  <a:srgbClr val="892034"/>
                </a:solidFill>
              </a:rPr>
              <a:t>Dr. </a:t>
            </a:r>
            <a:r>
              <a:rPr lang="en-US" sz="1400" b="1" dirty="0" err="1">
                <a:solidFill>
                  <a:srgbClr val="892034"/>
                </a:solidFill>
              </a:rPr>
              <a:t>Haibin</a:t>
            </a:r>
            <a:r>
              <a:rPr lang="en-US" sz="1400" b="1" dirty="0">
                <a:solidFill>
                  <a:srgbClr val="892034"/>
                </a:solidFill>
              </a:rPr>
              <a:t> Ling, Committee Member, Department of CIS</a:t>
            </a:r>
          </a:p>
        </p:txBody>
      </p:sp>
      <p:graphicFrame>
        <p:nvGraphicFramePr>
          <p:cNvPr id="1026" name="Object 2"/>
          <p:cNvGraphicFramePr>
            <a:graphicFrameLocks noChangeAspect="1"/>
          </p:cNvGraphicFramePr>
          <p:nvPr>
            <p:extLst>
              <p:ext uri="{D42A27DB-BD31-4B8C-83A1-F6EECF244321}">
                <p14:modId xmlns:p14="http://schemas.microsoft.com/office/powerpoint/2010/main" val="2619939534"/>
              </p:ext>
            </p:extLst>
          </p:nvPr>
        </p:nvGraphicFramePr>
        <p:xfrm>
          <a:off x="2018179" y="1835771"/>
          <a:ext cx="5681833" cy="2483942"/>
        </p:xfrm>
        <a:graphic>
          <a:graphicData uri="http://schemas.openxmlformats.org/presentationml/2006/ole">
            <mc:AlternateContent xmlns:mc="http://schemas.openxmlformats.org/markup-compatibility/2006">
              <mc:Choice xmlns:v="urn:schemas-microsoft-com:vml" Requires="v">
                <p:oleObj spid="_x0000_s1029" name="Visio" r:id="rId3" imgW="7564823" imgH="3328821" progId="Visio.Drawing.11">
                  <p:embed/>
                </p:oleObj>
              </mc:Choice>
              <mc:Fallback>
                <p:oleObj name="Visio" r:id="rId3" imgW="7564823" imgH="3328821" progId="Visio.Drawing.11">
                  <p:embed/>
                  <p:pic>
                    <p:nvPicPr>
                      <p:cNvPr id="0" name=""/>
                      <p:cNvPicPr>
                        <a:picLocks noChangeAspect="1" noChangeArrowheads="1"/>
                      </p:cNvPicPr>
                      <p:nvPr/>
                    </p:nvPicPr>
                    <p:blipFill>
                      <a:blip r:embed="rId4"/>
                      <a:srcRect/>
                      <a:stretch>
                        <a:fillRect/>
                      </a:stretch>
                    </p:blipFill>
                    <p:spPr bwMode="auto">
                      <a:xfrm>
                        <a:off x="2018179" y="1835771"/>
                        <a:ext cx="5681833" cy="2483942"/>
                      </a:xfrm>
                      <a:prstGeom prst="rect">
                        <a:avLst/>
                      </a:prstGeom>
                      <a:noFill/>
                      <a:extLst/>
                    </p:spPr>
                  </p:pic>
                </p:oleObj>
              </mc:Fallback>
            </mc:AlternateContent>
          </a:graphicData>
        </a:graphic>
      </p:graphicFrame>
      <p:grpSp>
        <p:nvGrpSpPr>
          <p:cNvPr id="11" name="Group 10"/>
          <p:cNvGrpSpPr/>
          <p:nvPr/>
        </p:nvGrpSpPr>
        <p:grpSpPr>
          <a:xfrm>
            <a:off x="434857" y="6165787"/>
            <a:ext cx="885361" cy="279514"/>
            <a:chOff x="5231962" y="6231988"/>
            <a:chExt cx="885361" cy="279514"/>
          </a:xfrm>
        </p:grpSpPr>
        <p:pic>
          <p:nvPicPr>
            <p:cNvPr id="12" name="Picture 4">
              <a:hlinkClick r:id="rId5"/>
            </p:cNvPr>
            <p:cNvPicPr>
              <a:picLocks noChangeAspect="1" noChangeArrowheads="1"/>
            </p:cNvPicPr>
            <p:nvPr/>
          </p:nvPicPr>
          <p:blipFill>
            <a:blip r:embed="rId6"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5"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spTree>
    <p:extLst>
      <p:ext uri="{BB962C8B-B14F-4D97-AF65-F5344CB8AC3E}">
        <p14:creationId xmlns:p14="http://schemas.microsoft.com/office/powerpoint/2010/main" val="2649043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88136"/>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28673" name="Picture 1"/>
          <p:cNvPicPr>
            <a:picLocks noChangeAspect="1" noChangeArrowheads="1"/>
          </p:cNvPicPr>
          <p:nvPr/>
        </p:nvPicPr>
        <p:blipFill>
          <a:blip r:embed="rId2" cstate="print"/>
          <a:srcRect/>
          <a:stretch>
            <a:fillRect/>
          </a:stretch>
        </p:blipFill>
        <p:spPr bwMode="auto">
          <a:xfrm>
            <a:off x="4724400" y="783336"/>
            <a:ext cx="3733800" cy="1317622"/>
          </a:xfrm>
          <a:prstGeom prst="rect">
            <a:avLst/>
          </a:prstGeom>
          <a:noFill/>
          <a:ln w="9525">
            <a:noFill/>
            <a:miter lim="800000"/>
            <a:headEnd/>
            <a:tailEnd/>
          </a:ln>
        </p:spPr>
      </p:pic>
      <p:grpSp>
        <p:nvGrpSpPr>
          <p:cNvPr id="29" name="Group 28"/>
          <p:cNvGrpSpPr/>
          <p:nvPr/>
        </p:nvGrpSpPr>
        <p:grpSpPr>
          <a:xfrm>
            <a:off x="97535" y="1207008"/>
            <a:ext cx="8899525" cy="5108448"/>
            <a:chOff x="228600" y="1905000"/>
            <a:chExt cx="7696200" cy="4724400"/>
          </a:xfrm>
        </p:grpSpPr>
        <p:grpSp>
          <p:nvGrpSpPr>
            <p:cNvPr id="54" name="Group 53"/>
            <p:cNvGrpSpPr/>
            <p:nvPr/>
          </p:nvGrpSpPr>
          <p:grpSpPr>
            <a:xfrm>
              <a:off x="1828800" y="1905000"/>
              <a:ext cx="5791200" cy="4724400"/>
              <a:chOff x="1600200" y="1981200"/>
              <a:chExt cx="5791200" cy="4724400"/>
            </a:xfrm>
          </p:grpSpPr>
          <p:grpSp>
            <p:nvGrpSpPr>
              <p:cNvPr id="18" name="Group 17"/>
              <p:cNvGrpSpPr/>
              <p:nvPr/>
            </p:nvGrpSpPr>
            <p:grpSpPr>
              <a:xfrm>
                <a:off x="1600200" y="1981200"/>
                <a:ext cx="2362200" cy="4724400"/>
                <a:chOff x="1676400" y="1600200"/>
                <a:chExt cx="2362200" cy="4724400"/>
              </a:xfrm>
            </p:grpSpPr>
            <p:sp>
              <p:nvSpPr>
                <p:cNvPr id="7" name="TextBox 6"/>
                <p:cNvSpPr txBox="1"/>
                <p:nvPr/>
              </p:nvSpPr>
              <p:spPr>
                <a:xfrm>
                  <a:off x="1752600" y="3124200"/>
                  <a:ext cx="2209800" cy="707886"/>
                </a:xfrm>
                <a:prstGeom prst="rect">
                  <a:avLst/>
                </a:prstGeom>
                <a:solidFill>
                  <a:srgbClr val="F9D3EA"/>
                </a:solidFill>
              </p:spPr>
              <p:txBody>
                <a:bodyPr wrap="square" rtlCol="0">
                  <a:spAutoFit/>
                </a:bodyPr>
                <a:lstStyle/>
                <a:p>
                  <a:pPr algn="ctr"/>
                  <a:r>
                    <a:rPr lang="en-US" sz="2000" dirty="0" smtClean="0"/>
                    <a:t>Neural Network </a:t>
                  </a:r>
                </a:p>
                <a:p>
                  <a:pPr algn="ctr"/>
                  <a:r>
                    <a:rPr lang="en-US" sz="2000" dirty="0" smtClean="0"/>
                    <a:t>(90% ,130 picture)</a:t>
                  </a:r>
                  <a:endParaRPr lang="en-US" sz="2000" dirty="0"/>
                </a:p>
              </p:txBody>
            </p:sp>
            <p:sp>
              <p:nvSpPr>
                <p:cNvPr id="8" name="TextBox 7"/>
                <p:cNvSpPr txBox="1"/>
                <p:nvPr/>
              </p:nvSpPr>
              <p:spPr>
                <a:xfrm>
                  <a:off x="1752600" y="4724400"/>
                  <a:ext cx="2209800" cy="707886"/>
                </a:xfrm>
                <a:prstGeom prst="rect">
                  <a:avLst/>
                </a:prstGeom>
                <a:solidFill>
                  <a:srgbClr val="F9D3EA"/>
                </a:solidFill>
              </p:spPr>
              <p:txBody>
                <a:bodyPr wrap="square" rtlCol="0">
                  <a:spAutoFit/>
                </a:bodyPr>
                <a:lstStyle/>
                <a:p>
                  <a:r>
                    <a:rPr lang="en-US" sz="2000" dirty="0" smtClean="0"/>
                    <a:t>Frame differences</a:t>
                  </a:r>
                </a:p>
                <a:p>
                  <a:r>
                    <a:rPr lang="en-US" sz="2000" dirty="0" smtClean="0"/>
                    <a:t>(Only two frames)</a:t>
                  </a:r>
                </a:p>
              </p:txBody>
            </p:sp>
            <p:sp>
              <p:nvSpPr>
                <p:cNvPr id="9" name="TextBox 8"/>
                <p:cNvSpPr txBox="1"/>
                <p:nvPr/>
              </p:nvSpPr>
              <p:spPr>
                <a:xfrm>
                  <a:off x="1752600" y="2340114"/>
                  <a:ext cx="2209800" cy="707886"/>
                </a:xfrm>
                <a:prstGeom prst="rect">
                  <a:avLst/>
                </a:prstGeom>
                <a:solidFill>
                  <a:srgbClr val="C8E5EE"/>
                </a:solidFill>
              </p:spPr>
              <p:txBody>
                <a:bodyPr wrap="square" rtlCol="0">
                  <a:spAutoFit/>
                </a:bodyPr>
                <a:lstStyle/>
                <a:p>
                  <a:pPr algn="ctr"/>
                  <a:r>
                    <a:rPr lang="en-US" sz="2000" dirty="0" smtClean="0"/>
                    <a:t>GMM (1999)</a:t>
                  </a:r>
                </a:p>
                <a:p>
                  <a:pPr algn="ctr"/>
                  <a:r>
                    <a:rPr lang="en-US" sz="2000" dirty="0" smtClean="0"/>
                    <a:t>skin color detection</a:t>
                  </a:r>
                  <a:endParaRPr lang="en-US" sz="2000" dirty="0"/>
                </a:p>
              </p:txBody>
            </p:sp>
            <p:sp>
              <p:nvSpPr>
                <p:cNvPr id="14" name="Rectangle 13"/>
                <p:cNvSpPr/>
                <p:nvPr/>
              </p:nvSpPr>
              <p:spPr>
                <a:xfrm>
                  <a:off x="1676400" y="1600200"/>
                  <a:ext cx="2362200" cy="2286000"/>
                </a:xfrm>
                <a:prstGeom prst="rect">
                  <a:avLst/>
                </a:prstGeom>
                <a:no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4267200"/>
                  <a:ext cx="2362200" cy="2057400"/>
                </a:xfrm>
                <a:prstGeom prst="rect">
                  <a:avLst/>
                </a:prstGeom>
                <a:no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05000" y="4267200"/>
                  <a:ext cx="1905000" cy="370030"/>
                </a:xfrm>
                <a:prstGeom prst="rect">
                  <a:avLst/>
                </a:prstGeom>
                <a:noFill/>
              </p:spPr>
              <p:txBody>
                <a:bodyPr wrap="square" rtlCol="0">
                  <a:spAutoFit/>
                </a:bodyPr>
                <a:lstStyle/>
                <a:p>
                  <a:pPr algn="ctr"/>
                  <a:r>
                    <a:rPr lang="en-US" sz="2000" b="1" dirty="0" smtClean="0">
                      <a:solidFill>
                        <a:schemeClr val="accent2">
                          <a:lumMod val="75000"/>
                        </a:schemeClr>
                      </a:solidFill>
                    </a:rPr>
                    <a:t>Motion Cue</a:t>
                  </a:r>
                  <a:endParaRPr lang="en-US" sz="2000" b="1" dirty="0">
                    <a:solidFill>
                      <a:schemeClr val="accent2">
                        <a:lumMod val="75000"/>
                      </a:schemeClr>
                    </a:solidFill>
                  </a:endParaRPr>
                </a:p>
              </p:txBody>
            </p:sp>
            <p:sp>
              <p:nvSpPr>
                <p:cNvPr id="17" name="TextBox 16"/>
                <p:cNvSpPr txBox="1"/>
                <p:nvPr/>
              </p:nvSpPr>
              <p:spPr>
                <a:xfrm>
                  <a:off x="1752600" y="1600200"/>
                  <a:ext cx="2209800" cy="654668"/>
                </a:xfrm>
                <a:prstGeom prst="rect">
                  <a:avLst/>
                </a:prstGeom>
                <a:noFill/>
              </p:spPr>
              <p:txBody>
                <a:bodyPr wrap="square" rtlCol="0">
                  <a:spAutoFit/>
                </a:bodyPr>
                <a:lstStyle/>
                <a:p>
                  <a:pPr algn="ctr"/>
                  <a:r>
                    <a:rPr lang="en-US" sz="2000" b="1" dirty="0" smtClean="0">
                      <a:solidFill>
                        <a:schemeClr val="accent2">
                          <a:lumMod val="75000"/>
                        </a:schemeClr>
                      </a:solidFill>
                    </a:rPr>
                    <a:t>Skin color segmentation</a:t>
                  </a:r>
                  <a:endParaRPr lang="en-US" sz="2000" b="1" dirty="0">
                    <a:solidFill>
                      <a:schemeClr val="accent2">
                        <a:lumMod val="75000"/>
                      </a:schemeClr>
                    </a:solidFill>
                  </a:endParaRPr>
                </a:p>
              </p:txBody>
            </p:sp>
          </p:grpSp>
          <p:sp>
            <p:nvSpPr>
              <p:cNvPr id="25" name="Rectangle 24"/>
              <p:cNvSpPr/>
              <p:nvPr/>
            </p:nvSpPr>
            <p:spPr>
              <a:xfrm>
                <a:off x="4648200" y="4495800"/>
                <a:ext cx="2590800" cy="762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30"/>
              <p:cNvCxnSpPr/>
              <p:nvPr/>
            </p:nvCxnSpPr>
            <p:spPr>
              <a:xfrm rot="5400000" flipH="1" flipV="1">
                <a:off x="3745992" y="4991100"/>
                <a:ext cx="685800" cy="304800"/>
              </a:xfrm>
              <a:prstGeom prst="bentConnector3">
                <a:avLst>
                  <a:gd name="adj1" fmla="val 1515"/>
                </a:avLst>
              </a:prstGeom>
              <a:ln w="38100">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0" y="4473714"/>
                <a:ext cx="2819400" cy="707886"/>
              </a:xfrm>
              <a:prstGeom prst="rect">
                <a:avLst/>
              </a:prstGeom>
              <a:noFill/>
            </p:spPr>
            <p:txBody>
              <a:bodyPr wrap="square" rtlCol="0">
                <a:spAutoFit/>
              </a:bodyPr>
              <a:lstStyle/>
              <a:p>
                <a:pPr algn="ctr"/>
                <a:r>
                  <a:rPr lang="en-US" sz="2000" dirty="0" smtClean="0"/>
                  <a:t>K 40 * 30 sub-windows</a:t>
                </a:r>
              </a:p>
              <a:p>
                <a:pPr algn="ctr"/>
                <a:r>
                  <a:rPr lang="en-US" sz="2000" dirty="0" smtClean="0"/>
                  <a:t>2009 PAMI</a:t>
                </a:r>
                <a:endParaRPr lang="en-US" sz="2000" dirty="0"/>
              </a:p>
            </p:txBody>
          </p:sp>
          <p:cxnSp>
            <p:nvCxnSpPr>
              <p:cNvPr id="44" name="Straight Arrow Connector 43"/>
              <p:cNvCxnSpPr>
                <a:stCxn id="25" idx="2"/>
              </p:cNvCxnSpPr>
              <p:nvPr/>
            </p:nvCxnSpPr>
            <p:spPr>
              <a:xfrm>
                <a:off x="5943600" y="5257800"/>
                <a:ext cx="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9" idx="3"/>
              </p:cNvCxnSpPr>
              <p:nvPr/>
            </p:nvCxnSpPr>
            <p:spPr>
              <a:xfrm>
                <a:off x="3886200" y="3075057"/>
                <a:ext cx="990600" cy="353943"/>
              </a:xfrm>
              <a:prstGeom prst="bentConnector3">
                <a:avLst>
                  <a:gd name="adj1" fmla="val 54196"/>
                </a:avLst>
              </a:prstGeom>
              <a:ln w="34925">
                <a:solidFill>
                  <a:srgbClr val="FA7062"/>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2743200" y="4572000"/>
                <a:ext cx="2819400" cy="533400"/>
              </a:xfrm>
              <a:prstGeom prst="bentConnector3">
                <a:avLst>
                  <a:gd name="adj1" fmla="val -123"/>
                </a:avLst>
              </a:prstGeom>
              <a:ln w="38100">
                <a:solidFill>
                  <a:srgbClr val="FA7062"/>
                </a:solidFill>
                <a:tailEnd type="non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28600" y="2096869"/>
              <a:ext cx="7696200" cy="4075331"/>
              <a:chOff x="0" y="2173069"/>
              <a:chExt cx="7696200" cy="4075331"/>
            </a:xfrm>
          </p:grpSpPr>
          <p:sp>
            <p:nvSpPr>
              <p:cNvPr id="58" name="Rectangle 57"/>
              <p:cNvSpPr/>
              <p:nvPr/>
            </p:nvSpPr>
            <p:spPr>
              <a:xfrm>
                <a:off x="5029200" y="3124200"/>
                <a:ext cx="2590800" cy="1066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p:cNvSpPr/>
              <p:nvPr/>
            </p:nvSpPr>
            <p:spPr>
              <a:xfrm>
                <a:off x="1295400" y="3886200"/>
                <a:ext cx="304800" cy="15240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0" y="2173069"/>
                <a:ext cx="1524000" cy="461665"/>
              </a:xfrm>
              <a:prstGeom prst="rect">
                <a:avLst/>
              </a:prstGeom>
              <a:noFill/>
            </p:spPr>
            <p:txBody>
              <a:bodyPr wrap="square" rtlCol="0">
                <a:spAutoFit/>
              </a:bodyPr>
              <a:lstStyle/>
              <a:p>
                <a:r>
                  <a:rPr lang="en-US" sz="2400" dirty="0" smtClean="0">
                    <a:solidFill>
                      <a:srgbClr val="FF0000"/>
                    </a:solidFill>
                  </a:rPr>
                  <a:t>Accuracy?</a:t>
                </a:r>
                <a:endParaRPr lang="en-US" sz="2400" b="1" dirty="0">
                  <a:solidFill>
                    <a:srgbClr val="FF0000"/>
                  </a:solidFill>
                </a:endParaRPr>
              </a:p>
            </p:txBody>
          </p:sp>
          <p:sp>
            <p:nvSpPr>
              <p:cNvPr id="45" name="TextBox 44"/>
              <p:cNvSpPr txBox="1"/>
              <p:nvPr/>
            </p:nvSpPr>
            <p:spPr>
              <a:xfrm>
                <a:off x="5029200" y="5879068"/>
                <a:ext cx="2133600" cy="369332"/>
              </a:xfrm>
              <a:prstGeom prst="rect">
                <a:avLst/>
              </a:prstGeom>
              <a:noFill/>
            </p:spPr>
            <p:txBody>
              <a:bodyPr wrap="square" rtlCol="0">
                <a:spAutoFit/>
              </a:bodyPr>
              <a:lstStyle/>
              <a:p>
                <a:r>
                  <a:rPr lang="en-US" dirty="0" smtClean="0">
                    <a:solidFill>
                      <a:srgbClr val="FF0000"/>
                    </a:solidFill>
                  </a:rPr>
                  <a:t>Good to fix the size?</a:t>
                </a:r>
                <a:endParaRPr lang="en-US" dirty="0">
                  <a:solidFill>
                    <a:srgbClr val="FF0000"/>
                  </a:solidFill>
                </a:endParaRPr>
              </a:p>
            </p:txBody>
          </p:sp>
          <p:sp>
            <p:nvSpPr>
              <p:cNvPr id="56" name="TextBox 55"/>
              <p:cNvSpPr txBox="1"/>
              <p:nvPr/>
            </p:nvSpPr>
            <p:spPr>
              <a:xfrm>
                <a:off x="4876800" y="3099137"/>
                <a:ext cx="2819400" cy="1015663"/>
              </a:xfrm>
              <a:prstGeom prst="rect">
                <a:avLst/>
              </a:prstGeom>
              <a:noFill/>
            </p:spPr>
            <p:txBody>
              <a:bodyPr wrap="square" rtlCol="0">
                <a:spAutoFit/>
              </a:bodyPr>
              <a:lstStyle/>
              <a:p>
                <a:pPr algn="ctr"/>
                <a:r>
                  <a:rPr lang="en-US" sz="2000" dirty="0" smtClean="0"/>
                  <a:t>Edge detection </a:t>
                </a:r>
              </a:p>
              <a:p>
                <a:pPr algn="ctr"/>
                <a:r>
                  <a:rPr lang="en-US" sz="2000" dirty="0" smtClean="0"/>
                  <a:t>Connected components</a:t>
                </a:r>
              </a:p>
              <a:p>
                <a:pPr algn="ctr"/>
                <a:r>
                  <a:rPr lang="en-US" sz="2000" dirty="0" smtClean="0"/>
                  <a:t>2010 PAMI</a:t>
                </a:r>
                <a:endParaRPr lang="en-US" sz="2000" dirty="0"/>
              </a:p>
            </p:txBody>
          </p:sp>
        </p:grpSp>
      </p:grpSp>
      <p:cxnSp>
        <p:nvCxnSpPr>
          <p:cNvPr id="36" name="Elbow Connector 35"/>
          <p:cNvCxnSpPr>
            <a:stCxn id="7" idx="3"/>
            <a:endCxn id="42" idx="1"/>
          </p:cNvCxnSpPr>
          <p:nvPr/>
        </p:nvCxnSpPr>
        <p:spPr>
          <a:xfrm>
            <a:off x="4591354" y="3237609"/>
            <a:ext cx="793027" cy="1047245"/>
          </a:xfrm>
          <a:prstGeom prst="bent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27503" y="5409450"/>
            <a:ext cx="2433925" cy="707886"/>
          </a:xfrm>
          <a:prstGeom prst="rect">
            <a:avLst/>
          </a:prstGeom>
          <a:solidFill>
            <a:srgbClr val="D1D1FF"/>
          </a:solidFill>
        </p:spPr>
        <p:txBody>
          <a:bodyPr wrap="square" rtlCol="0">
            <a:spAutoFit/>
          </a:bodyPr>
          <a:lstStyle/>
          <a:p>
            <a:r>
              <a:rPr lang="en-US" sz="2000" dirty="0" smtClean="0"/>
              <a:t>Frame differences</a:t>
            </a:r>
          </a:p>
          <a:p>
            <a:pPr algn="ctr"/>
            <a:r>
              <a:rPr lang="en-US" sz="2000" dirty="0" smtClean="0"/>
              <a:t>(Two times)</a:t>
            </a:r>
          </a:p>
        </p:txBody>
      </p:sp>
      <p:sp>
        <p:nvSpPr>
          <p:cNvPr id="46" name="TextBox 45"/>
          <p:cNvSpPr txBox="1"/>
          <p:nvPr/>
        </p:nvSpPr>
        <p:spPr>
          <a:xfrm>
            <a:off x="7162800" y="1633204"/>
            <a:ext cx="990600" cy="369332"/>
          </a:xfrm>
          <a:prstGeom prst="rect">
            <a:avLst/>
          </a:prstGeom>
          <a:noFill/>
        </p:spPr>
        <p:txBody>
          <a:bodyPr wrap="square" rtlCol="0">
            <a:spAutoFit/>
          </a:bodyPr>
          <a:lstStyle/>
          <a:p>
            <a:r>
              <a:rPr lang="en-US" dirty="0" smtClean="0">
                <a:solidFill>
                  <a:schemeClr val="bg1"/>
                </a:solidFill>
              </a:rPr>
              <a:t>15 pairs</a:t>
            </a:r>
            <a:endParaRPr lang="en-US" dirty="0">
              <a:solidFill>
                <a:schemeClr val="bg1"/>
              </a:solidFill>
            </a:endParaRPr>
          </a:p>
        </p:txBody>
      </p:sp>
      <p:cxnSp>
        <p:nvCxnSpPr>
          <p:cNvPr id="10" name="Straight Arrow Connector 9"/>
          <p:cNvCxnSpPr/>
          <p:nvPr/>
        </p:nvCxnSpPr>
        <p:spPr>
          <a:xfrm flipH="1" flipV="1">
            <a:off x="1066800" y="1773936"/>
            <a:ext cx="533400" cy="20134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Hands detection (1)</a:t>
            </a:r>
            <a:endParaRPr lang="en-US" dirty="0"/>
          </a:p>
        </p:txBody>
      </p:sp>
    </p:spTree>
    <p:extLst>
      <p:ext uri="{BB962C8B-B14F-4D97-AF65-F5344CB8AC3E}">
        <p14:creationId xmlns:p14="http://schemas.microsoft.com/office/powerpoint/2010/main" val="334271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41985" name="Rectangle 1"/>
          <p:cNvSpPr>
            <a:spLocks noChangeArrowheads="1"/>
          </p:cNvSpPr>
          <p:nvPr/>
        </p:nvSpPr>
        <p:spPr bwMode="auto">
          <a:xfrm>
            <a:off x="243840" y="604723"/>
            <a:ext cx="829056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bottom-up</a:t>
            </a:r>
            <a:r>
              <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the video is input into the analysis module, which estimates the hand pose and shape model parameters, and these parameters are in turn fed into the recognition module, which classifies the gesture.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2000" dirty="0">
              <a:solidFill>
                <a:srgbClr val="000000"/>
              </a:solidFill>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lang="en-US" sz="2000" dirty="0">
              <a:solidFill>
                <a:srgbClr val="000000"/>
              </a:solidFill>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lang="en-US" sz="2000" dirty="0">
              <a:solidFill>
                <a:srgbClr val="000000"/>
              </a:solidFill>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top-down</a:t>
            </a:r>
            <a:r>
              <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r>
              <a:rPr kumimoji="0" lang="en-US" sz="2000" b="0" i="0" u="none" strike="noStrike" cap="none" normalizeH="0" dirty="0" smtClean="0">
                <a:ln>
                  <a:noFill/>
                </a:ln>
                <a:solidFill>
                  <a:srgbClr val="00000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information from the model is used in the matching algorithm to select, among the exponentially many possible sequences of hand locations, a single optimal sequence. This sequence specifies the hand location at each frame.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4681168" y="4209136"/>
            <a:ext cx="3927822" cy="369332"/>
          </a:xfrm>
          <a:prstGeom prst="rect">
            <a:avLst/>
          </a:prstGeom>
          <a:noFill/>
        </p:spPr>
        <p:txBody>
          <a:bodyPr wrap="square" rtlCol="0">
            <a:spAutoFit/>
          </a:bodyPr>
          <a:lstStyle/>
          <a:p>
            <a:r>
              <a:rPr lang="en-US" sz="1800" dirty="0" smtClean="0"/>
              <a:t>Backtracking to find hand locations</a:t>
            </a:r>
            <a:endParaRPr lang="en-US" sz="1800" dirty="0"/>
          </a:p>
        </p:txBody>
      </p:sp>
      <p:sp>
        <p:nvSpPr>
          <p:cNvPr id="8" name="TextBox 7"/>
          <p:cNvSpPr txBox="1"/>
          <p:nvPr/>
        </p:nvSpPr>
        <p:spPr>
          <a:xfrm>
            <a:off x="6189306" y="2383275"/>
            <a:ext cx="853874" cy="369332"/>
          </a:xfrm>
          <a:prstGeom prst="rect">
            <a:avLst/>
          </a:prstGeom>
          <a:noFill/>
        </p:spPr>
        <p:txBody>
          <a:bodyPr wrap="square" rtlCol="0">
            <a:spAutoFit/>
          </a:bodyPr>
          <a:lstStyle/>
          <a:p>
            <a:r>
              <a:rPr lang="en-US" sz="1800" dirty="0" smtClean="0"/>
              <a:t>Video</a:t>
            </a:r>
            <a:endParaRPr lang="en-US" sz="1800" dirty="0"/>
          </a:p>
        </p:txBody>
      </p:sp>
      <p:sp>
        <p:nvSpPr>
          <p:cNvPr id="9" name="TextBox 8"/>
          <p:cNvSpPr txBox="1"/>
          <p:nvPr/>
        </p:nvSpPr>
        <p:spPr>
          <a:xfrm>
            <a:off x="373224" y="3314452"/>
            <a:ext cx="3415498" cy="646331"/>
          </a:xfrm>
          <a:prstGeom prst="rect">
            <a:avLst/>
          </a:prstGeom>
          <a:noFill/>
        </p:spPr>
        <p:txBody>
          <a:bodyPr wrap="square" rtlCol="0">
            <a:spAutoFit/>
          </a:bodyPr>
          <a:lstStyle/>
          <a:p>
            <a:pPr algn="ctr"/>
            <a:r>
              <a:rPr lang="en-US" sz="1800" dirty="0" smtClean="0"/>
              <a:t>Hand segmentation</a:t>
            </a:r>
          </a:p>
          <a:p>
            <a:r>
              <a:rPr lang="en-US" sz="1800" dirty="0" smtClean="0"/>
              <a:t>Model parameters estimations</a:t>
            </a:r>
            <a:endParaRPr lang="en-US" sz="1800" dirty="0"/>
          </a:p>
        </p:txBody>
      </p:sp>
      <p:sp>
        <p:nvSpPr>
          <p:cNvPr id="10" name="TextBox 9"/>
          <p:cNvSpPr txBox="1"/>
          <p:nvPr/>
        </p:nvSpPr>
        <p:spPr>
          <a:xfrm>
            <a:off x="895427" y="2408126"/>
            <a:ext cx="2476235" cy="369332"/>
          </a:xfrm>
          <a:prstGeom prst="rect">
            <a:avLst/>
          </a:prstGeom>
          <a:noFill/>
        </p:spPr>
        <p:txBody>
          <a:bodyPr wrap="square" rtlCol="0">
            <a:spAutoFit/>
          </a:bodyPr>
          <a:lstStyle/>
          <a:p>
            <a:r>
              <a:rPr lang="en-US" sz="1800" dirty="0" smtClean="0"/>
              <a:t>Gesture classification</a:t>
            </a:r>
            <a:endParaRPr lang="en-US" sz="1800" dirty="0"/>
          </a:p>
        </p:txBody>
      </p:sp>
      <p:sp>
        <p:nvSpPr>
          <p:cNvPr id="11" name="TextBox 10"/>
          <p:cNvSpPr txBox="1"/>
          <p:nvPr/>
        </p:nvSpPr>
        <p:spPr>
          <a:xfrm>
            <a:off x="4975435" y="3151742"/>
            <a:ext cx="3244722" cy="369332"/>
          </a:xfrm>
          <a:prstGeom prst="rect">
            <a:avLst/>
          </a:prstGeom>
          <a:noFill/>
        </p:spPr>
        <p:txBody>
          <a:bodyPr wrap="square" rtlCol="0">
            <a:spAutoFit/>
          </a:bodyPr>
          <a:lstStyle/>
          <a:p>
            <a:r>
              <a:rPr lang="en-US" sz="1800" dirty="0" smtClean="0"/>
              <a:t>Matching a optimal sequence</a:t>
            </a:r>
            <a:endParaRPr lang="en-US" sz="1800" dirty="0"/>
          </a:p>
        </p:txBody>
      </p:sp>
      <p:sp>
        <p:nvSpPr>
          <p:cNvPr id="12" name="TextBox 11"/>
          <p:cNvSpPr txBox="1"/>
          <p:nvPr/>
        </p:nvSpPr>
        <p:spPr>
          <a:xfrm>
            <a:off x="1693506" y="4365688"/>
            <a:ext cx="853874" cy="369332"/>
          </a:xfrm>
          <a:prstGeom prst="rect">
            <a:avLst/>
          </a:prstGeom>
          <a:noFill/>
        </p:spPr>
        <p:txBody>
          <a:bodyPr wrap="square" rtlCol="0">
            <a:spAutoFit/>
          </a:bodyPr>
          <a:lstStyle/>
          <a:p>
            <a:r>
              <a:rPr lang="en-US" sz="1800" dirty="0" smtClean="0"/>
              <a:t>Video</a:t>
            </a:r>
            <a:endParaRPr lang="en-US" sz="1800" dirty="0"/>
          </a:p>
        </p:txBody>
      </p:sp>
      <p:cxnSp>
        <p:nvCxnSpPr>
          <p:cNvPr id="13" name="Straight Arrow Connector 12"/>
          <p:cNvCxnSpPr/>
          <p:nvPr/>
        </p:nvCxnSpPr>
        <p:spPr>
          <a:xfrm>
            <a:off x="2133600" y="3950611"/>
            <a:ext cx="0" cy="448130"/>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33600" y="2810472"/>
            <a:ext cx="0" cy="472031"/>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38544" y="2788372"/>
            <a:ext cx="6535" cy="400360"/>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29400" y="3686389"/>
            <a:ext cx="0" cy="528444"/>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3840" y="2255520"/>
            <a:ext cx="4183984" cy="246888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4106402" y="2255520"/>
            <a:ext cx="4525534" cy="246888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TextBox 34"/>
          <p:cNvSpPr txBox="1"/>
          <p:nvPr/>
        </p:nvSpPr>
        <p:spPr>
          <a:xfrm rot="10800000">
            <a:off x="3688571" y="2274396"/>
            <a:ext cx="461665" cy="2401225"/>
          </a:xfrm>
          <a:prstGeom prst="rect">
            <a:avLst/>
          </a:prstGeom>
          <a:noFill/>
        </p:spPr>
        <p:txBody>
          <a:bodyPr vert="eaVert" wrap="square" rtlCol="0">
            <a:spAutoFit/>
          </a:bodyPr>
          <a:lstStyle/>
          <a:p>
            <a:pPr algn="ctr"/>
            <a:r>
              <a:rPr lang="en-US" sz="1800" b="1" dirty="0" smtClean="0">
                <a:solidFill>
                  <a:srgbClr val="00B0F0"/>
                </a:solidFill>
              </a:rPr>
              <a:t>Bottom - up</a:t>
            </a:r>
            <a:endParaRPr lang="en-US" sz="1800" b="1" dirty="0">
              <a:solidFill>
                <a:srgbClr val="00B0F0"/>
              </a:solidFill>
            </a:endParaRPr>
          </a:p>
        </p:txBody>
      </p:sp>
      <p:sp>
        <p:nvSpPr>
          <p:cNvPr id="37" name="TextBox 36"/>
          <p:cNvSpPr txBox="1"/>
          <p:nvPr/>
        </p:nvSpPr>
        <p:spPr>
          <a:xfrm>
            <a:off x="4439461" y="2301819"/>
            <a:ext cx="461665" cy="2401225"/>
          </a:xfrm>
          <a:prstGeom prst="rect">
            <a:avLst/>
          </a:prstGeom>
          <a:noFill/>
        </p:spPr>
        <p:txBody>
          <a:bodyPr vert="eaVert" wrap="square" rtlCol="0">
            <a:spAutoFit/>
          </a:bodyPr>
          <a:lstStyle/>
          <a:p>
            <a:pPr algn="ctr"/>
            <a:r>
              <a:rPr lang="en-US" sz="1800" b="1" dirty="0" smtClean="0">
                <a:solidFill>
                  <a:srgbClr val="00B0F0"/>
                </a:solidFill>
              </a:rPr>
              <a:t>Top - down</a:t>
            </a:r>
            <a:endParaRPr lang="en-US" sz="1800" b="1" dirty="0">
              <a:solidFill>
                <a:srgbClr val="00B0F0"/>
              </a:solidFill>
            </a:endParaRPr>
          </a:p>
        </p:txBody>
      </p:sp>
      <p:sp>
        <p:nvSpPr>
          <p:cNvPr id="36" name="Rectangle 35"/>
          <p:cNvSpPr/>
          <p:nvPr/>
        </p:nvSpPr>
        <p:spPr>
          <a:xfrm>
            <a:off x="895427" y="2395269"/>
            <a:ext cx="2476235" cy="406573"/>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p:nvSpPr>
        <p:spPr>
          <a:xfrm>
            <a:off x="420189" y="3282503"/>
            <a:ext cx="3287415" cy="710231"/>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p:nvSpPr>
        <p:spPr>
          <a:xfrm>
            <a:off x="1652451" y="4398741"/>
            <a:ext cx="896568" cy="330503"/>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p:nvSpPr>
        <p:spPr>
          <a:xfrm>
            <a:off x="6107197" y="2397983"/>
            <a:ext cx="939261" cy="390389"/>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p:nvSpPr>
        <p:spPr>
          <a:xfrm>
            <a:off x="4978390" y="3188732"/>
            <a:ext cx="3202028" cy="507938"/>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p:cNvSpPr/>
          <p:nvPr/>
        </p:nvSpPr>
        <p:spPr>
          <a:xfrm>
            <a:off x="4589036" y="4214833"/>
            <a:ext cx="3944389" cy="460790"/>
          </a:xfrm>
          <a:prstGeom prst="rect">
            <a:avLst/>
          </a:prstGeom>
          <a:noFill/>
          <a:ln>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Hands detection (2)</a:t>
            </a:r>
            <a:endParaRPr lang="en-US" dirty="0"/>
          </a:p>
        </p:txBody>
      </p:sp>
    </p:spTree>
    <p:extLst>
      <p:ext uri="{BB962C8B-B14F-4D97-AF65-F5344CB8AC3E}">
        <p14:creationId xmlns:p14="http://schemas.microsoft.com/office/powerpoint/2010/main" val="35000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24400" y="1905000"/>
            <a:ext cx="3886200" cy="1919161"/>
            <a:chOff x="4724400" y="1905000"/>
            <a:chExt cx="3886200" cy="1919161"/>
          </a:xfrm>
        </p:grpSpPr>
        <p:grpSp>
          <p:nvGrpSpPr>
            <p:cNvPr id="56" name="Group 55"/>
            <p:cNvGrpSpPr/>
            <p:nvPr/>
          </p:nvGrpSpPr>
          <p:grpSpPr>
            <a:xfrm>
              <a:off x="4724400" y="1905000"/>
              <a:ext cx="3886200" cy="1919161"/>
              <a:chOff x="4724400" y="1905000"/>
              <a:chExt cx="3886200" cy="1919161"/>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905000"/>
                <a:ext cx="3886200" cy="1919161"/>
              </a:xfrm>
              <a:prstGeom prst="rect">
                <a:avLst/>
              </a:prstGeom>
            </p:spPr>
          </p:pic>
          <mc:AlternateContent xmlns:mc="http://schemas.openxmlformats.org/markup-compatibility/2006" xmlns:a14="http://schemas.microsoft.com/office/drawing/2010/main">
            <mc:Choice Requires="a14">
              <p:sp>
                <p:nvSpPr>
                  <p:cNvPr id="55" name="TextBox 54"/>
                  <p:cNvSpPr txBox="1"/>
                  <p:nvPr/>
                </p:nvSpPr>
                <p:spPr>
                  <a:xfrm>
                    <a:off x="5742432" y="2819400"/>
                    <a:ext cx="304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ea typeface="Cambria Math"/>
                                </a:rPr>
                                <m:t>𝝎</m:t>
                              </m:r>
                            </m:e>
                            <m:sub>
                              <m:r>
                                <a:rPr lang="en-US" sz="1400" b="1" i="1" smtClean="0">
                                  <a:latin typeface="Cambria Math"/>
                                </a:rPr>
                                <m:t>𝟐</m:t>
                              </m:r>
                            </m:sub>
                          </m:sSub>
                        </m:oMath>
                      </m:oMathPara>
                    </a14:m>
                    <a:endParaRPr lang="en-US" sz="1400"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5742432" y="2819400"/>
                    <a:ext cx="304800" cy="307777"/>
                  </a:xfrm>
                  <a:prstGeom prst="rect">
                    <a:avLst/>
                  </a:prstGeom>
                  <a:blipFill rotWithShape="1">
                    <a:blip r:embed="rId3"/>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742432" y="3291840"/>
                    <a:ext cx="304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ea typeface="Cambria Math"/>
                                </a:rPr>
                                <m:t>𝝎</m:t>
                              </m:r>
                            </m:e>
                            <m:sub>
                              <m:r>
                                <a:rPr lang="en-US" sz="1400" b="1" i="1" smtClean="0">
                                  <a:latin typeface="Cambria Math"/>
                                </a:rPr>
                                <m:t>𝟑</m:t>
                              </m:r>
                            </m:sub>
                          </m:sSub>
                        </m:oMath>
                      </m:oMathPara>
                    </a14:m>
                    <a:endParaRPr lang="en-US" sz="14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742432" y="3291840"/>
                    <a:ext cx="304800" cy="307777"/>
                  </a:xfrm>
                  <a:prstGeom prst="rect">
                    <a:avLst/>
                  </a:prstGeom>
                  <a:blipFill rotWithShape="1">
                    <a:blip r:embed="rId4"/>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291072" y="3493008"/>
                    <a:ext cx="304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ea typeface="Cambria Math"/>
                                </a:rPr>
                                <m:t>𝝎</m:t>
                              </m:r>
                            </m:e>
                            <m:sub>
                              <m:r>
                                <a:rPr lang="en-US" sz="1400" b="1" i="1" smtClean="0">
                                  <a:latin typeface="Cambria Math"/>
                                </a:rPr>
                                <m:t>𝟏</m:t>
                              </m:r>
                            </m:sub>
                          </m:sSub>
                        </m:oMath>
                      </m:oMathPara>
                    </a14:m>
                    <a:endParaRPr lang="en-US" sz="14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291072" y="3493008"/>
                    <a:ext cx="304800" cy="307777"/>
                  </a:xfrm>
                  <a:prstGeom prst="rect">
                    <a:avLst/>
                  </a:prstGeom>
                  <a:blipFill rotWithShape="1">
                    <a:blip r:embed="rId5"/>
                    <a:stretch>
                      <a:fillRect r="-16000"/>
                    </a:stretch>
                  </a:blipFill>
                </p:spPr>
                <p:txBody>
                  <a:bodyPr/>
                  <a:lstStyle/>
                  <a:p>
                    <a:r>
                      <a:rPr lang="en-US">
                        <a:noFill/>
                      </a:rPr>
                      <a:t> </a:t>
                    </a:r>
                  </a:p>
                </p:txBody>
              </p:sp>
            </mc:Fallback>
          </mc:AlternateContent>
        </p:grpSp>
        <p:sp>
          <p:nvSpPr>
            <p:cNvPr id="60" name="Rounded Rectangle 59"/>
            <p:cNvSpPr/>
            <p:nvPr/>
          </p:nvSpPr>
          <p:spPr>
            <a:xfrm>
              <a:off x="6168735" y="2362200"/>
              <a:ext cx="536865" cy="28956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p:cNvSpPr txBox="1"/>
                <p:nvPr/>
              </p:nvSpPr>
              <p:spPr>
                <a:xfrm>
                  <a:off x="6136802" y="2362200"/>
                  <a:ext cx="6211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a:rPr>
                          <m:t>P</m:t>
                        </m:r>
                        <m:d>
                          <m:dPr>
                            <m:ctrlPr>
                              <a:rPr lang="en-US" sz="1400" b="0" i="1" smtClean="0">
                                <a:latin typeface="Cambria Math"/>
                              </a:rPr>
                            </m:ctrlPr>
                          </m:dPr>
                          <m:e>
                            <m:r>
                              <m:rPr>
                                <m:sty m:val="p"/>
                              </m:rPr>
                              <a:rPr lang="en-US" sz="1400" b="0" i="0" smtClean="0">
                                <a:latin typeface="Cambria Math"/>
                              </a:rPr>
                              <m:t>x</m:t>
                            </m:r>
                          </m:e>
                          <m:e>
                            <m:r>
                              <m:rPr>
                                <m:sty m:val="p"/>
                              </m:rPr>
                              <a:rPr lang="el-GR" sz="1400" b="0" i="1" smtClean="0">
                                <a:latin typeface="Cambria Math"/>
                                <a:ea typeface="Cambria Math"/>
                              </a:rPr>
                              <m:t>θ</m:t>
                            </m:r>
                          </m:e>
                        </m:d>
                      </m:oMath>
                    </m:oMathPara>
                  </a14:m>
                  <a:endParaRPr lang="en-US"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136802" y="2362200"/>
                  <a:ext cx="621100" cy="307777"/>
                </a:xfrm>
                <a:prstGeom prst="rect">
                  <a:avLst/>
                </a:prstGeom>
                <a:blipFill rotWithShape="1">
                  <a:blip r:embed="rId6"/>
                  <a:stretch>
                    <a:fillRect/>
                  </a:stretch>
                </a:blipFill>
              </p:spPr>
              <p:txBody>
                <a:bodyPr/>
                <a:lstStyle/>
                <a:p>
                  <a:r>
                    <a:rPr lang="en-US">
                      <a:noFill/>
                    </a:rPr>
                    <a:t> </a:t>
                  </a:r>
                </a:p>
              </p:txBody>
            </p:sp>
          </mc:Fallback>
        </mc:AlternateContent>
      </p:grpSp>
      <p:sp>
        <p:nvSpPr>
          <p:cNvPr id="3" name="Text Placeholder 2"/>
          <p:cNvSpPr>
            <a:spLocks noGrp="1"/>
          </p:cNvSpPr>
          <p:nvPr>
            <p:ph type="body" idx="1"/>
          </p:nvPr>
        </p:nvSpPr>
        <p:spPr>
          <a:xfrm>
            <a:off x="533400" y="167640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mc:AlternateContent xmlns:mc="http://schemas.openxmlformats.org/markup-compatibility/2006" xmlns:a14="http://schemas.microsoft.com/office/drawing/2010/main">
        <mc:Choice Requires="a14">
          <p:sp>
            <p:nvSpPr>
              <p:cNvPr id="48" name="Rectangle 47"/>
              <p:cNvSpPr>
                <a:spLocks noChangeArrowheads="1"/>
              </p:cNvSpPr>
              <p:nvPr/>
            </p:nvSpPr>
            <p:spPr bwMode="auto">
              <a:xfrm>
                <a:off x="736600" y="2286000"/>
                <a:ext cx="3759200" cy="3886200"/>
              </a:xfrm>
              <a:prstGeom prst="rect">
                <a:avLst/>
              </a:prstGeom>
              <a:noFill/>
              <a:ln w="9525">
                <a:solidFill>
                  <a:srgbClr val="FF6600"/>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lgn="just">
                  <a:spcBef>
                    <a:spcPct val="20000"/>
                  </a:spcBef>
                  <a:buFontTx/>
                  <a:buChar char="•"/>
                </a:pPr>
                <a:r>
                  <a:rPr lang="en-US" sz="1800" dirty="0"/>
                  <a:t>Essential EM ideas:</a:t>
                </a:r>
              </a:p>
              <a:p>
                <a:pPr marL="742950" lvl="1" indent="-285750" algn="just">
                  <a:spcBef>
                    <a:spcPct val="20000"/>
                  </a:spcBef>
                  <a:buFontTx/>
                  <a:buChar char="–"/>
                </a:pPr>
                <a:r>
                  <a:rPr lang="en-US" sz="1800" dirty="0"/>
                  <a:t>If we had an estimate of the joint density, the conditional densities would tell us how the missing data is distributed.</a:t>
                </a:r>
              </a:p>
              <a:p>
                <a:pPr marL="742950" lvl="1" indent="-285750" algn="just">
                  <a:spcBef>
                    <a:spcPct val="20000"/>
                  </a:spcBef>
                  <a:buFontTx/>
                  <a:buChar char="–"/>
                </a:pPr>
                <a:r>
                  <a:rPr lang="en-US" sz="1800" dirty="0"/>
                  <a:t>If we had an estimate of the missing data distribution, we could use it to estimate the joint density.</a:t>
                </a:r>
              </a:p>
              <a:p>
                <a:pPr marL="342900" indent="-342900" algn="just">
                  <a:spcBef>
                    <a:spcPct val="20000"/>
                  </a:spcBef>
                  <a:buFontTx/>
                  <a:buChar char="•"/>
                </a:pPr>
                <a:r>
                  <a:rPr lang="en-US" sz="1800" dirty="0"/>
                  <a:t>There is a way to iterate the above two steps which will steadily improve the overall </a:t>
                </a:r>
                <a:r>
                  <a:rPr lang="en-US" sz="1800" dirty="0" smtClean="0"/>
                  <a:t>likelihood </a:t>
                </a:r>
                <a:r>
                  <a:rPr lang="en-US" sz="1800" i="1" dirty="0"/>
                  <a:t>P</a:t>
                </a:r>
                <a:r>
                  <a:rPr lang="en-US" sz="1800" i="1" dirty="0" smtClean="0"/>
                  <a:t>(skin, non-skin|</a:t>
                </a:r>
                <a14:m>
                  <m:oMath xmlns:m="http://schemas.openxmlformats.org/officeDocument/2006/math">
                    <m:r>
                      <a:rPr lang="en-US" sz="1800" i="1" smtClean="0">
                        <a:latin typeface="Cambria Math"/>
                        <a:ea typeface="Cambria Math"/>
                      </a:rPr>
                      <m:t>𝜔</m:t>
                    </m:r>
                  </m:oMath>
                </a14:m>
                <a:r>
                  <a:rPr lang="en-US" sz="1800" i="1" dirty="0" smtClean="0">
                    <a:sym typeface="Symbol" pitchFamily="18" charset="2"/>
                  </a:rPr>
                  <a:t>,</a:t>
                </a:r>
                <a:r>
                  <a:rPr lang="en-US" sz="1800" i="1" dirty="0">
                    <a:sym typeface="Symbol" pitchFamily="18" charset="2"/>
                  </a:rPr>
                  <a:t>,)</a:t>
                </a:r>
                <a:r>
                  <a:rPr lang="en-US" sz="1800" dirty="0">
                    <a:sym typeface="Symbol" pitchFamily="18" charset="2"/>
                  </a:rPr>
                  <a:t> </a:t>
                </a:r>
                <a:r>
                  <a:rPr lang="en-US" sz="1800" dirty="0" smtClean="0"/>
                  <a:t>.</a:t>
                </a:r>
                <a:endParaRPr lang="en-US" sz="1800" dirty="0"/>
              </a:p>
              <a:p>
                <a:pPr marL="342900" indent="-342900" algn="l">
                  <a:spcBef>
                    <a:spcPct val="20000"/>
                  </a:spcBef>
                  <a:buFontTx/>
                  <a:buChar char="•"/>
                </a:pPr>
                <a:endParaRPr lang="en-US" sz="1800" dirty="0"/>
              </a:p>
            </p:txBody>
          </p:sp>
        </mc:Choice>
        <mc:Fallback xmlns="">
          <p:sp>
            <p:nvSpPr>
              <p:cNvPr id="48" name="Rectangle 47"/>
              <p:cNvSpPr>
                <a:spLocks noRot="1" noChangeAspect="1" noMove="1" noResize="1" noEditPoints="1" noAdjustHandles="1" noChangeArrowheads="1" noChangeShapeType="1" noTextEdit="1"/>
              </p:cNvSpPr>
              <p:nvPr/>
            </p:nvSpPr>
            <p:spPr bwMode="auto">
              <a:xfrm>
                <a:off x="736600" y="2286000"/>
                <a:ext cx="3759200" cy="3886200"/>
              </a:xfrm>
              <a:prstGeom prst="rect">
                <a:avLst/>
              </a:prstGeom>
              <a:blipFill rotWithShape="1">
                <a:blip r:embed="rId7"/>
                <a:stretch>
                  <a:fillRect l="-969" t="-625" r="-969" b="-625"/>
                </a:stretch>
              </a:blip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493712" y="639615"/>
            <a:ext cx="7964488" cy="646331"/>
          </a:xfrm>
          <a:prstGeom prst="rect">
            <a:avLst/>
          </a:prstGeom>
        </p:spPr>
        <p:txBody>
          <a:bodyPr wrap="square">
            <a:spAutoFit/>
          </a:bodyPr>
          <a:lstStyle/>
          <a:p>
            <a:pPr algn="just"/>
            <a:r>
              <a:rPr lang="en-US" dirty="0"/>
              <a:t>A Gaussian Mixture Model (GMM) is a parametric probability density function represented as a weighted sum of </a:t>
            </a:r>
            <a:r>
              <a:rPr lang="en-US" dirty="0" smtClean="0"/>
              <a:t>Gaussian component </a:t>
            </a:r>
            <a:r>
              <a:rPr lang="en-US" dirty="0"/>
              <a:t>densities</a:t>
            </a:r>
          </a:p>
        </p:txBody>
      </p:sp>
      <p:grpSp>
        <p:nvGrpSpPr>
          <p:cNvPr id="53" name="Group 52"/>
          <p:cNvGrpSpPr/>
          <p:nvPr/>
        </p:nvGrpSpPr>
        <p:grpSpPr>
          <a:xfrm>
            <a:off x="4953000" y="3810000"/>
            <a:ext cx="2715768" cy="2669977"/>
            <a:chOff x="4729163" y="1965241"/>
            <a:chExt cx="3734181" cy="3597359"/>
          </a:xfrm>
        </p:grpSpPr>
        <p:pic>
          <p:nvPicPr>
            <p:cNvPr id="921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9163" y="2209800"/>
              <a:ext cx="34575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5715000" y="1965241"/>
              <a:ext cx="1371600" cy="414679"/>
            </a:xfrm>
            <a:prstGeom prst="rect">
              <a:avLst/>
            </a:prstGeom>
            <a:noFill/>
          </p:spPr>
          <p:txBody>
            <a:bodyPr wrap="square" rtlCol="0">
              <a:spAutoFit/>
            </a:bodyPr>
            <a:lstStyle/>
            <a:p>
              <a:r>
                <a:rPr lang="en-US" sz="1400" dirty="0" smtClean="0"/>
                <a:t>Histogram</a:t>
              </a:r>
              <a:endParaRPr lang="en-US" sz="1400" dirty="0"/>
            </a:p>
          </p:txBody>
        </p:sp>
        <p:sp>
          <p:nvSpPr>
            <p:cNvPr id="51" name="TextBox 50"/>
            <p:cNvSpPr txBox="1"/>
            <p:nvPr/>
          </p:nvSpPr>
          <p:spPr>
            <a:xfrm>
              <a:off x="5434583" y="3098590"/>
              <a:ext cx="2752155" cy="414679"/>
            </a:xfrm>
            <a:prstGeom prst="rect">
              <a:avLst/>
            </a:prstGeom>
            <a:noFill/>
          </p:spPr>
          <p:txBody>
            <a:bodyPr wrap="square" rtlCol="0">
              <a:spAutoFit/>
            </a:bodyPr>
            <a:lstStyle/>
            <a:p>
              <a:r>
                <a:rPr lang="en-US" sz="1400" dirty="0" err="1" smtClean="0"/>
                <a:t>Unimodel</a:t>
              </a:r>
              <a:r>
                <a:rPr lang="en-US" sz="1400" dirty="0" smtClean="0"/>
                <a:t> Gaussian</a:t>
              </a:r>
              <a:endParaRPr lang="en-US" sz="1400" dirty="0"/>
            </a:p>
          </p:txBody>
        </p:sp>
        <p:sp>
          <p:nvSpPr>
            <p:cNvPr id="52" name="TextBox 51"/>
            <p:cNvSpPr txBox="1"/>
            <p:nvPr/>
          </p:nvSpPr>
          <p:spPr>
            <a:xfrm>
              <a:off x="5029199" y="4326584"/>
              <a:ext cx="3434145" cy="414679"/>
            </a:xfrm>
            <a:prstGeom prst="rect">
              <a:avLst/>
            </a:prstGeom>
            <a:noFill/>
          </p:spPr>
          <p:txBody>
            <a:bodyPr wrap="square" rtlCol="0">
              <a:spAutoFit/>
            </a:bodyPr>
            <a:lstStyle/>
            <a:p>
              <a:r>
                <a:rPr lang="en-US" sz="1400" dirty="0" smtClean="0"/>
                <a:t>Gaussian Mixture Density</a:t>
              </a:r>
              <a:endParaRPr lang="en-US" sz="1400" dirty="0"/>
            </a:p>
          </p:txBody>
        </p:sp>
      </p:grpSp>
      <mc:AlternateContent xmlns:mc="http://schemas.openxmlformats.org/markup-compatibility/2006" xmlns:a14="http://schemas.microsoft.com/office/drawing/2010/main">
        <mc:Choice Requires="a14">
          <p:sp>
            <p:nvSpPr>
              <p:cNvPr id="63" name="TextBox 62"/>
              <p:cNvSpPr txBox="1"/>
              <p:nvPr/>
            </p:nvSpPr>
            <p:spPr>
              <a:xfrm>
                <a:off x="5386970" y="1834896"/>
                <a:ext cx="1489318" cy="369332"/>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𝜃</m:t>
                    </m:r>
                  </m:oMath>
                </a14:m>
                <a:r>
                  <a:rPr lang="en-US" dirty="0" smtClean="0"/>
                  <a:t>={</a:t>
                </a:r>
                <a14:m>
                  <m:oMath xmlns:m="http://schemas.openxmlformats.org/officeDocument/2006/math">
                    <m:sSub>
                      <m:sSubPr>
                        <m:ctrlPr>
                          <a:rPr lang="en-US" i="1" dirty="0" smtClean="0">
                            <a:latin typeface="Cambria Math"/>
                          </a:rPr>
                        </m:ctrlPr>
                      </m:sSubPr>
                      <m:e>
                        <m:r>
                          <a:rPr lang="en-US" i="1" dirty="0" smtClean="0">
                            <a:latin typeface="Cambria Math"/>
                            <a:ea typeface="Cambria Math"/>
                          </a:rPr>
                          <m:t>𝜔</m:t>
                        </m:r>
                      </m:e>
                      <m:sub>
                        <m:r>
                          <a:rPr lang="en-US" b="0" i="1" dirty="0" smtClean="0">
                            <a:latin typeface="Cambria Math"/>
                          </a:rPr>
                          <m:t>𝑖</m:t>
                        </m:r>
                      </m:sub>
                    </m:sSub>
                    <m:r>
                      <a:rPr lang="en-US" b="0" i="1" dirty="0" smtClean="0">
                        <a:latin typeface="Cambria Math"/>
                      </a:rPr>
                      <m:t>,</m:t>
                    </m:r>
                    <m:sSub>
                      <m:sSubPr>
                        <m:ctrlPr>
                          <a:rPr lang="en-US" i="1" dirty="0" smtClean="0">
                            <a:latin typeface="Cambria Math"/>
                          </a:rPr>
                        </m:ctrlPr>
                      </m:sSubPr>
                      <m:e>
                        <m:r>
                          <a:rPr lang="en-US" i="1" dirty="0" smtClean="0">
                            <a:latin typeface="Cambria Math"/>
                            <a:ea typeface="Cambria Math"/>
                          </a:rPr>
                          <m:t>𝜇</m:t>
                        </m:r>
                      </m:e>
                      <m:sub>
                        <m:r>
                          <a:rPr lang="en-US" b="0" i="1" dirty="0" smtClean="0">
                            <a:latin typeface="Cambria Math"/>
                          </a:rPr>
                          <m:t>𝑖</m:t>
                        </m:r>
                      </m:sub>
                    </m:sSub>
                    <m:r>
                      <a:rPr lang="en-US" b="0" i="1" dirty="0" smtClean="0">
                        <a:latin typeface="Cambria Math"/>
                      </a:rPr>
                      <m:t>,</m:t>
                    </m:r>
                    <m:sSub>
                      <m:sSubPr>
                        <m:ctrlPr>
                          <a:rPr lang="en-US" i="1" dirty="0" smtClean="0">
                            <a:latin typeface="Cambria Math"/>
                          </a:rPr>
                        </m:ctrlPr>
                      </m:sSubPr>
                      <m:e>
                        <m:r>
                          <m:rPr>
                            <m:sty m:val="p"/>
                          </m:rPr>
                          <a:rPr lang="el-GR" i="1" dirty="0" smtClean="0">
                            <a:latin typeface="Cambria Math"/>
                            <a:ea typeface="Cambria Math"/>
                          </a:rPr>
                          <m:t>Σ</m:t>
                        </m:r>
                      </m:e>
                      <m:sub>
                        <m:r>
                          <a:rPr lang="en-US" b="0" i="1" dirty="0" smtClean="0">
                            <a:latin typeface="Cambria Math"/>
                          </a:rPr>
                          <m:t>𝑖</m:t>
                        </m:r>
                      </m:sub>
                    </m:sSub>
                  </m:oMath>
                </a14:m>
                <a:r>
                  <a:rPr lang="en-US" dirty="0" smtClean="0"/>
                  <a:t>}</a:t>
                </a:r>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5386970" y="1834896"/>
                <a:ext cx="1489318" cy="369332"/>
              </a:xfrm>
              <a:prstGeom prst="rect">
                <a:avLst/>
              </a:prstGeom>
              <a:blipFill rotWithShape="1">
                <a:blip r:embed="rId9"/>
                <a:stretch>
                  <a:fillRect l="-1230" t="-11475" r="-28689" b="-62295"/>
                </a:stretch>
              </a:blipFill>
            </p:spPr>
            <p:txBody>
              <a:bodyPr/>
              <a:lstStyle/>
              <a:p>
                <a:r>
                  <a:rPr lang="en-US">
                    <a:noFill/>
                  </a:rPr>
                  <a:t> </a:t>
                </a:r>
              </a:p>
            </p:txBody>
          </p:sp>
        </mc:Fallback>
      </mc:AlternateContent>
      <p:sp>
        <p:nvSpPr>
          <p:cNvPr id="2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GMM skin color likelihood image</a:t>
            </a:r>
            <a:endParaRPr lang="en-US" dirty="0"/>
          </a:p>
        </p:txBody>
      </p:sp>
    </p:spTree>
    <p:extLst>
      <p:ext uri="{BB962C8B-B14F-4D97-AF65-F5344CB8AC3E}">
        <p14:creationId xmlns:p14="http://schemas.microsoft.com/office/powerpoint/2010/main" val="1266998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75260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4" name="Rectangle 3"/>
          <p:cNvSpPr/>
          <p:nvPr/>
        </p:nvSpPr>
        <p:spPr>
          <a:xfrm>
            <a:off x="562696" y="765048"/>
            <a:ext cx="7429500" cy="1815882"/>
          </a:xfrm>
          <a:prstGeom prst="rect">
            <a:avLst/>
          </a:prstGeom>
        </p:spPr>
        <p:txBody>
          <a:bodyPr wrap="square">
            <a:spAutoFit/>
          </a:bodyPr>
          <a:lstStyle/>
          <a:p>
            <a:pPr algn="just"/>
            <a:r>
              <a:rPr lang="en-GB" sz="2800" dirty="0">
                <a:cs typeface="Arial" pitchFamily="34" charset="0"/>
              </a:rPr>
              <a:t>We have observed a set of outcomes in the real world. It is then possible to choose a set of parameters which are most likely to have produced the observed results.</a:t>
            </a:r>
            <a:endParaRPr lang="en-US" sz="2800" dirty="0"/>
          </a:p>
        </p:txBody>
      </p:sp>
      <p:grpSp>
        <p:nvGrpSpPr>
          <p:cNvPr id="132" name="Group 131"/>
          <p:cNvGrpSpPr/>
          <p:nvPr/>
        </p:nvGrpSpPr>
        <p:grpSpPr>
          <a:xfrm>
            <a:off x="5334000" y="2895600"/>
            <a:ext cx="3179763" cy="2321714"/>
            <a:chOff x="5659437" y="3124200"/>
            <a:chExt cx="3179763" cy="2321714"/>
          </a:xfrm>
        </p:grpSpPr>
        <p:grpSp>
          <p:nvGrpSpPr>
            <p:cNvPr id="107" name="Group 106"/>
            <p:cNvGrpSpPr/>
            <p:nvPr/>
          </p:nvGrpSpPr>
          <p:grpSpPr>
            <a:xfrm>
              <a:off x="5659437" y="3124200"/>
              <a:ext cx="3179763" cy="2321714"/>
              <a:chOff x="2974975" y="2971800"/>
              <a:chExt cx="4210050" cy="2968625"/>
            </a:xfrm>
          </p:grpSpPr>
          <p:sp>
            <p:nvSpPr>
              <p:cNvPr id="11" name="Rectangle 15"/>
              <p:cNvSpPr>
                <a:spLocks noChangeArrowheads="1"/>
              </p:cNvSpPr>
              <p:nvPr/>
            </p:nvSpPr>
            <p:spPr bwMode="auto">
              <a:xfrm>
                <a:off x="3200400" y="2971800"/>
                <a:ext cx="3638550" cy="2889250"/>
              </a:xfrm>
              <a:prstGeom prst="rect">
                <a:avLst/>
              </a:prstGeom>
              <a:solidFill>
                <a:srgbClr val="FFFFFF"/>
              </a:solidFill>
              <a:ln w="19050">
                <a:solidFill>
                  <a:srgbClr val="000000"/>
                </a:solidFill>
                <a:miter lim="800000"/>
                <a:headEnd/>
                <a:tailEnd/>
              </a:ln>
            </p:spPr>
            <p:txBody>
              <a:bodyPr/>
              <a:lstStyle/>
              <a:p>
                <a:endParaRPr lang="en-US"/>
              </a:p>
            </p:txBody>
          </p:sp>
          <p:sp>
            <p:nvSpPr>
              <p:cNvPr id="12" name="Line 16"/>
              <p:cNvSpPr>
                <a:spLocks noChangeShapeType="1"/>
              </p:cNvSpPr>
              <p:nvPr/>
            </p:nvSpPr>
            <p:spPr bwMode="auto">
              <a:xfrm>
                <a:off x="3200400" y="5861050"/>
                <a:ext cx="36385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flipV="1">
                <a:off x="6838950" y="2971800"/>
                <a:ext cx="4763" cy="2889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8"/>
              <p:cNvSpPr>
                <a:spLocks noChangeShapeType="1"/>
              </p:cNvSpPr>
              <p:nvPr/>
            </p:nvSpPr>
            <p:spPr bwMode="auto">
              <a:xfrm>
                <a:off x="3200400" y="5861050"/>
                <a:ext cx="36385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 name="Group 19"/>
              <p:cNvGrpSpPr>
                <a:grpSpLocks/>
              </p:cNvGrpSpPr>
              <p:nvPr/>
            </p:nvGrpSpPr>
            <p:grpSpPr bwMode="auto">
              <a:xfrm>
                <a:off x="3200400" y="2971800"/>
                <a:ext cx="3643313" cy="2889250"/>
                <a:chOff x="36" y="0"/>
                <a:chExt cx="1640" cy="1300"/>
              </a:xfrm>
            </p:grpSpPr>
            <p:grpSp>
              <p:nvGrpSpPr>
                <p:cNvPr id="16" name="Group 20"/>
                <p:cNvGrpSpPr>
                  <a:grpSpLocks/>
                </p:cNvGrpSpPr>
                <p:nvPr/>
              </p:nvGrpSpPr>
              <p:grpSpPr bwMode="auto">
                <a:xfrm>
                  <a:off x="36" y="0"/>
                  <a:ext cx="1638" cy="18"/>
                  <a:chOff x="36" y="0"/>
                  <a:chExt cx="1638" cy="18"/>
                </a:xfrm>
              </p:grpSpPr>
              <p:sp>
                <p:nvSpPr>
                  <p:cNvPr id="29" name="Line 21"/>
                  <p:cNvSpPr>
                    <a:spLocks noChangeShapeType="1"/>
                  </p:cNvSpPr>
                  <p:nvPr/>
                </p:nvSpPr>
                <p:spPr bwMode="auto">
                  <a:xfrm>
                    <a:off x="36" y="0"/>
                    <a:ext cx="163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a:off x="396" y="0"/>
                    <a:ext cx="2"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3"/>
                  <p:cNvSpPr>
                    <a:spLocks noChangeShapeType="1"/>
                  </p:cNvSpPr>
                  <p:nvPr/>
                </p:nvSpPr>
                <p:spPr bwMode="auto">
                  <a:xfrm>
                    <a:off x="855" y="0"/>
                    <a:ext cx="2"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4"/>
                  <p:cNvSpPr>
                    <a:spLocks noChangeShapeType="1"/>
                  </p:cNvSpPr>
                  <p:nvPr/>
                </p:nvSpPr>
                <p:spPr bwMode="auto">
                  <a:xfrm>
                    <a:off x="1314" y="0"/>
                    <a:ext cx="2"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5"/>
                  <p:cNvSpPr>
                    <a:spLocks noChangeShapeType="1"/>
                  </p:cNvSpPr>
                  <p:nvPr/>
                </p:nvSpPr>
                <p:spPr bwMode="auto">
                  <a:xfrm>
                    <a:off x="36" y="0"/>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6"/>
                  <p:cNvSpPr>
                    <a:spLocks noChangeShapeType="1"/>
                  </p:cNvSpPr>
                  <p:nvPr/>
                </p:nvSpPr>
                <p:spPr bwMode="auto">
                  <a:xfrm flipH="1">
                    <a:off x="1656" y="0"/>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7"/>
                  <p:cNvSpPr>
                    <a:spLocks noChangeShapeType="1"/>
                  </p:cNvSpPr>
                  <p:nvPr/>
                </p:nvSpPr>
                <p:spPr bwMode="auto">
                  <a:xfrm>
                    <a:off x="36" y="0"/>
                    <a:ext cx="163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28"/>
                <p:cNvGrpSpPr>
                  <a:grpSpLocks/>
                </p:cNvGrpSpPr>
                <p:nvPr/>
              </p:nvGrpSpPr>
              <p:grpSpPr bwMode="auto">
                <a:xfrm>
                  <a:off x="1656" y="0"/>
                  <a:ext cx="20" cy="1300"/>
                  <a:chOff x="1656" y="0"/>
                  <a:chExt cx="20" cy="1300"/>
                </a:xfrm>
              </p:grpSpPr>
              <p:sp>
                <p:nvSpPr>
                  <p:cNvPr id="24" name="Line 29"/>
                  <p:cNvSpPr>
                    <a:spLocks noChangeShapeType="1"/>
                  </p:cNvSpPr>
                  <p:nvPr/>
                </p:nvSpPr>
                <p:spPr bwMode="auto">
                  <a:xfrm flipH="1">
                    <a:off x="1656" y="1036"/>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0"/>
                  <p:cNvSpPr>
                    <a:spLocks noChangeShapeType="1"/>
                  </p:cNvSpPr>
                  <p:nvPr/>
                </p:nvSpPr>
                <p:spPr bwMode="auto">
                  <a:xfrm flipH="1">
                    <a:off x="1656" y="782"/>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1"/>
                  <p:cNvSpPr>
                    <a:spLocks noChangeShapeType="1"/>
                  </p:cNvSpPr>
                  <p:nvPr/>
                </p:nvSpPr>
                <p:spPr bwMode="auto">
                  <a:xfrm flipH="1">
                    <a:off x="1656" y="519"/>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2"/>
                  <p:cNvSpPr>
                    <a:spLocks noChangeShapeType="1"/>
                  </p:cNvSpPr>
                  <p:nvPr/>
                </p:nvSpPr>
                <p:spPr bwMode="auto">
                  <a:xfrm flipH="1">
                    <a:off x="1656" y="263"/>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3"/>
                  <p:cNvSpPr>
                    <a:spLocks noChangeShapeType="1"/>
                  </p:cNvSpPr>
                  <p:nvPr/>
                </p:nvSpPr>
                <p:spPr bwMode="auto">
                  <a:xfrm flipV="1">
                    <a:off x="1674" y="0"/>
                    <a:ext cx="2" cy="13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 name="Group 34"/>
                <p:cNvGrpSpPr>
                  <a:grpSpLocks/>
                </p:cNvGrpSpPr>
                <p:nvPr/>
              </p:nvGrpSpPr>
              <p:grpSpPr bwMode="auto">
                <a:xfrm>
                  <a:off x="36" y="0"/>
                  <a:ext cx="18" cy="1300"/>
                  <a:chOff x="36" y="0"/>
                  <a:chExt cx="18" cy="1300"/>
                </a:xfrm>
              </p:grpSpPr>
              <p:sp>
                <p:nvSpPr>
                  <p:cNvPr id="19" name="Line 35"/>
                  <p:cNvSpPr>
                    <a:spLocks noChangeShapeType="1"/>
                  </p:cNvSpPr>
                  <p:nvPr/>
                </p:nvSpPr>
                <p:spPr bwMode="auto">
                  <a:xfrm>
                    <a:off x="36" y="1036"/>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6"/>
                  <p:cNvSpPr>
                    <a:spLocks noChangeShapeType="1"/>
                  </p:cNvSpPr>
                  <p:nvPr/>
                </p:nvSpPr>
                <p:spPr bwMode="auto">
                  <a:xfrm>
                    <a:off x="36" y="782"/>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7"/>
                  <p:cNvSpPr>
                    <a:spLocks noChangeShapeType="1"/>
                  </p:cNvSpPr>
                  <p:nvPr/>
                </p:nvSpPr>
                <p:spPr bwMode="auto">
                  <a:xfrm>
                    <a:off x="36" y="519"/>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auto">
                  <a:xfrm>
                    <a:off x="36" y="263"/>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9"/>
                  <p:cNvSpPr>
                    <a:spLocks noChangeShapeType="1"/>
                  </p:cNvSpPr>
                  <p:nvPr/>
                </p:nvSpPr>
                <p:spPr bwMode="auto">
                  <a:xfrm flipV="1">
                    <a:off x="36" y="0"/>
                    <a:ext cx="2" cy="13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6" name="Line 40"/>
              <p:cNvSpPr>
                <a:spLocks noChangeShapeType="1"/>
              </p:cNvSpPr>
              <p:nvPr/>
            </p:nvSpPr>
            <p:spPr bwMode="auto">
              <a:xfrm flipV="1">
                <a:off x="5154613" y="5819775"/>
                <a:ext cx="4762" cy="412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1"/>
              <p:cNvSpPr>
                <a:spLocks noChangeShapeType="1"/>
              </p:cNvSpPr>
              <p:nvPr/>
            </p:nvSpPr>
            <p:spPr bwMode="auto">
              <a:xfrm flipV="1">
                <a:off x="6173788" y="5819775"/>
                <a:ext cx="4762" cy="412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Oval 42"/>
              <p:cNvSpPr>
                <a:spLocks noChangeArrowheads="1"/>
              </p:cNvSpPr>
              <p:nvPr/>
            </p:nvSpPr>
            <p:spPr bwMode="auto">
              <a:xfrm>
                <a:off x="6373813" y="5678488"/>
                <a:ext cx="160337" cy="161925"/>
              </a:xfrm>
              <a:prstGeom prst="ellipse">
                <a:avLst/>
              </a:prstGeom>
              <a:solidFill>
                <a:srgbClr val="FFFFFF"/>
              </a:solidFill>
              <a:ln w="28575">
                <a:solidFill>
                  <a:schemeClr val="accent2"/>
                </a:solidFill>
                <a:round/>
                <a:headEnd/>
                <a:tailEnd/>
              </a:ln>
            </p:spPr>
            <p:txBody>
              <a:bodyPr/>
              <a:lstStyle/>
              <a:p>
                <a:endParaRPr lang="en-US"/>
              </a:p>
            </p:txBody>
          </p:sp>
          <p:sp>
            <p:nvSpPr>
              <p:cNvPr id="39" name="Line 43"/>
              <p:cNvSpPr>
                <a:spLocks noChangeShapeType="1"/>
              </p:cNvSpPr>
              <p:nvPr/>
            </p:nvSpPr>
            <p:spPr bwMode="auto">
              <a:xfrm>
                <a:off x="4354513" y="5861050"/>
                <a:ext cx="41275"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Oval 44"/>
              <p:cNvSpPr>
                <a:spLocks noChangeArrowheads="1"/>
              </p:cNvSpPr>
              <p:nvPr/>
            </p:nvSpPr>
            <p:spPr bwMode="auto">
              <a:xfrm>
                <a:off x="4335463" y="5778500"/>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41" name="Oval 45"/>
              <p:cNvSpPr>
                <a:spLocks noChangeArrowheads="1"/>
              </p:cNvSpPr>
              <p:nvPr/>
            </p:nvSpPr>
            <p:spPr bwMode="auto">
              <a:xfrm>
                <a:off x="4495800" y="5738813"/>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42" name="Oval 46"/>
              <p:cNvSpPr>
                <a:spLocks noChangeArrowheads="1"/>
              </p:cNvSpPr>
              <p:nvPr/>
            </p:nvSpPr>
            <p:spPr bwMode="auto">
              <a:xfrm>
                <a:off x="5754688" y="2971800"/>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43" name="Oval 47"/>
              <p:cNvSpPr>
                <a:spLocks noChangeArrowheads="1"/>
              </p:cNvSpPr>
              <p:nvPr/>
            </p:nvSpPr>
            <p:spPr bwMode="auto">
              <a:xfrm>
                <a:off x="6554788" y="5778500"/>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44" name="Oval 48"/>
              <p:cNvSpPr>
                <a:spLocks noChangeArrowheads="1"/>
              </p:cNvSpPr>
              <p:nvPr/>
            </p:nvSpPr>
            <p:spPr bwMode="auto">
              <a:xfrm>
                <a:off x="6654800" y="5718175"/>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45" name="Oval 49"/>
              <p:cNvSpPr>
                <a:spLocks noChangeArrowheads="1"/>
              </p:cNvSpPr>
              <p:nvPr/>
            </p:nvSpPr>
            <p:spPr bwMode="auto">
              <a:xfrm>
                <a:off x="6773863" y="5697538"/>
                <a:ext cx="160337" cy="163512"/>
              </a:xfrm>
              <a:prstGeom prst="ellipse">
                <a:avLst/>
              </a:prstGeom>
              <a:solidFill>
                <a:srgbClr val="FFFFFF"/>
              </a:solidFill>
              <a:ln w="28575">
                <a:solidFill>
                  <a:srgbClr val="0000FF"/>
                </a:solidFill>
                <a:round/>
                <a:headEnd/>
                <a:tailEnd/>
              </a:ln>
            </p:spPr>
            <p:txBody>
              <a:bodyPr/>
              <a:lstStyle/>
              <a:p>
                <a:endParaRPr lang="en-US"/>
              </a:p>
            </p:txBody>
          </p:sp>
          <p:sp>
            <p:nvSpPr>
              <p:cNvPr id="46" name="Oval 50"/>
              <p:cNvSpPr>
                <a:spLocks noChangeArrowheads="1"/>
              </p:cNvSpPr>
              <p:nvPr/>
            </p:nvSpPr>
            <p:spPr bwMode="auto">
              <a:xfrm>
                <a:off x="4275138" y="5638800"/>
                <a:ext cx="160337" cy="158750"/>
              </a:xfrm>
              <a:prstGeom prst="ellipse">
                <a:avLst/>
              </a:prstGeom>
              <a:solidFill>
                <a:srgbClr val="FFFFFF"/>
              </a:solidFill>
              <a:ln w="28575">
                <a:solidFill>
                  <a:srgbClr val="0000FF"/>
                </a:solidFill>
                <a:round/>
                <a:headEnd/>
                <a:tailEnd/>
              </a:ln>
            </p:spPr>
            <p:txBody>
              <a:bodyPr/>
              <a:lstStyle/>
              <a:p>
                <a:endParaRPr lang="en-US"/>
              </a:p>
            </p:txBody>
          </p:sp>
          <p:sp>
            <p:nvSpPr>
              <p:cNvPr id="47" name="Oval 51"/>
              <p:cNvSpPr>
                <a:spLocks noChangeArrowheads="1"/>
              </p:cNvSpPr>
              <p:nvPr/>
            </p:nvSpPr>
            <p:spPr bwMode="auto">
              <a:xfrm>
                <a:off x="4395788" y="5556250"/>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48" name="Oval 52"/>
              <p:cNvSpPr>
                <a:spLocks noChangeArrowheads="1"/>
              </p:cNvSpPr>
              <p:nvPr/>
            </p:nvSpPr>
            <p:spPr bwMode="auto">
              <a:xfrm>
                <a:off x="4454525" y="5516563"/>
                <a:ext cx="160338" cy="161925"/>
              </a:xfrm>
              <a:prstGeom prst="ellipse">
                <a:avLst/>
              </a:prstGeom>
              <a:solidFill>
                <a:srgbClr val="FFFFFF"/>
              </a:solidFill>
              <a:ln w="28575">
                <a:solidFill>
                  <a:srgbClr val="0000FF"/>
                </a:solidFill>
                <a:round/>
                <a:headEnd/>
                <a:tailEnd/>
              </a:ln>
            </p:spPr>
            <p:txBody>
              <a:bodyPr/>
              <a:lstStyle/>
              <a:p>
                <a:endParaRPr lang="en-US"/>
              </a:p>
            </p:txBody>
          </p:sp>
          <p:sp>
            <p:nvSpPr>
              <p:cNvPr id="49" name="Oval 53"/>
              <p:cNvSpPr>
                <a:spLocks noChangeArrowheads="1"/>
              </p:cNvSpPr>
              <p:nvPr/>
            </p:nvSpPr>
            <p:spPr bwMode="auto">
              <a:xfrm>
                <a:off x="4554538" y="5375275"/>
                <a:ext cx="160337" cy="160338"/>
              </a:xfrm>
              <a:prstGeom prst="ellipse">
                <a:avLst/>
              </a:prstGeom>
              <a:solidFill>
                <a:srgbClr val="FFFFFF"/>
              </a:solidFill>
              <a:ln w="28575">
                <a:solidFill>
                  <a:srgbClr val="0000FF"/>
                </a:solidFill>
                <a:round/>
                <a:headEnd/>
                <a:tailEnd/>
              </a:ln>
            </p:spPr>
            <p:txBody>
              <a:bodyPr/>
              <a:lstStyle/>
              <a:p>
                <a:endParaRPr lang="en-US"/>
              </a:p>
            </p:txBody>
          </p:sp>
          <p:sp>
            <p:nvSpPr>
              <p:cNvPr id="50" name="Oval 54"/>
              <p:cNvSpPr>
                <a:spLocks noChangeArrowheads="1"/>
              </p:cNvSpPr>
              <p:nvPr/>
            </p:nvSpPr>
            <p:spPr bwMode="auto">
              <a:xfrm>
                <a:off x="4614863" y="5375275"/>
                <a:ext cx="160337" cy="160338"/>
              </a:xfrm>
              <a:prstGeom prst="ellipse">
                <a:avLst/>
              </a:prstGeom>
              <a:solidFill>
                <a:srgbClr val="FFFFFF"/>
              </a:solidFill>
              <a:ln w="28575">
                <a:solidFill>
                  <a:srgbClr val="0000FF"/>
                </a:solidFill>
                <a:round/>
                <a:headEnd/>
                <a:tailEnd/>
              </a:ln>
            </p:spPr>
            <p:txBody>
              <a:bodyPr/>
              <a:lstStyle/>
              <a:p>
                <a:endParaRPr lang="en-US"/>
              </a:p>
            </p:txBody>
          </p:sp>
          <p:sp>
            <p:nvSpPr>
              <p:cNvPr id="51" name="Oval 55"/>
              <p:cNvSpPr>
                <a:spLocks noChangeArrowheads="1"/>
              </p:cNvSpPr>
              <p:nvPr/>
            </p:nvSpPr>
            <p:spPr bwMode="auto">
              <a:xfrm>
                <a:off x="4675188" y="5556250"/>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52" name="Oval 56"/>
              <p:cNvSpPr>
                <a:spLocks noChangeArrowheads="1"/>
              </p:cNvSpPr>
              <p:nvPr/>
            </p:nvSpPr>
            <p:spPr bwMode="auto">
              <a:xfrm>
                <a:off x="4735513" y="5475288"/>
                <a:ext cx="158750" cy="163512"/>
              </a:xfrm>
              <a:prstGeom prst="ellipse">
                <a:avLst/>
              </a:prstGeom>
              <a:solidFill>
                <a:srgbClr val="FFFFFF"/>
              </a:solidFill>
              <a:ln w="28575">
                <a:solidFill>
                  <a:srgbClr val="0000FF"/>
                </a:solidFill>
                <a:round/>
                <a:headEnd/>
                <a:tailEnd/>
              </a:ln>
            </p:spPr>
            <p:txBody>
              <a:bodyPr/>
              <a:lstStyle/>
              <a:p>
                <a:endParaRPr lang="en-US"/>
              </a:p>
            </p:txBody>
          </p:sp>
          <p:sp>
            <p:nvSpPr>
              <p:cNvPr id="53" name="Oval 57"/>
              <p:cNvSpPr>
                <a:spLocks noChangeArrowheads="1"/>
              </p:cNvSpPr>
              <p:nvPr/>
            </p:nvSpPr>
            <p:spPr bwMode="auto">
              <a:xfrm>
                <a:off x="4794250" y="5495925"/>
                <a:ext cx="160338" cy="161925"/>
              </a:xfrm>
              <a:prstGeom prst="ellipse">
                <a:avLst/>
              </a:prstGeom>
              <a:solidFill>
                <a:schemeClr val="bg1"/>
              </a:solidFill>
              <a:ln w="28575">
                <a:solidFill>
                  <a:srgbClr val="0000FF"/>
                </a:solidFill>
                <a:round/>
                <a:headEnd/>
                <a:tailEnd/>
              </a:ln>
            </p:spPr>
            <p:txBody>
              <a:bodyPr/>
              <a:lstStyle/>
              <a:p>
                <a:endParaRPr lang="en-US"/>
              </a:p>
            </p:txBody>
          </p:sp>
          <p:sp>
            <p:nvSpPr>
              <p:cNvPr id="54" name="Oval 58"/>
              <p:cNvSpPr>
                <a:spLocks noChangeArrowheads="1"/>
              </p:cNvSpPr>
              <p:nvPr/>
            </p:nvSpPr>
            <p:spPr bwMode="auto">
              <a:xfrm>
                <a:off x="4835525" y="5516563"/>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55" name="Oval 59"/>
              <p:cNvSpPr>
                <a:spLocks noChangeArrowheads="1"/>
              </p:cNvSpPr>
              <p:nvPr/>
            </p:nvSpPr>
            <p:spPr bwMode="auto">
              <a:xfrm>
                <a:off x="4894263" y="5313363"/>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56" name="Oval 60"/>
              <p:cNvSpPr>
                <a:spLocks noChangeArrowheads="1"/>
              </p:cNvSpPr>
              <p:nvPr/>
            </p:nvSpPr>
            <p:spPr bwMode="auto">
              <a:xfrm>
                <a:off x="4954588" y="5516563"/>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57" name="Oval 61"/>
              <p:cNvSpPr>
                <a:spLocks noChangeArrowheads="1"/>
              </p:cNvSpPr>
              <p:nvPr/>
            </p:nvSpPr>
            <p:spPr bwMode="auto">
              <a:xfrm>
                <a:off x="5014913" y="4810125"/>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58" name="Oval 62"/>
              <p:cNvSpPr>
                <a:spLocks noChangeArrowheads="1"/>
              </p:cNvSpPr>
              <p:nvPr/>
            </p:nvSpPr>
            <p:spPr bwMode="auto">
              <a:xfrm>
                <a:off x="5075238" y="5253038"/>
                <a:ext cx="158750" cy="163512"/>
              </a:xfrm>
              <a:prstGeom prst="ellipse">
                <a:avLst/>
              </a:prstGeom>
              <a:solidFill>
                <a:srgbClr val="FFFFFF"/>
              </a:solidFill>
              <a:ln w="28575">
                <a:solidFill>
                  <a:srgbClr val="0000FF"/>
                </a:solidFill>
                <a:round/>
                <a:headEnd/>
                <a:tailEnd/>
              </a:ln>
            </p:spPr>
            <p:txBody>
              <a:bodyPr/>
              <a:lstStyle/>
              <a:p>
                <a:endParaRPr lang="en-US"/>
              </a:p>
            </p:txBody>
          </p:sp>
          <p:sp>
            <p:nvSpPr>
              <p:cNvPr id="59" name="Oval 63"/>
              <p:cNvSpPr>
                <a:spLocks noChangeArrowheads="1"/>
              </p:cNvSpPr>
              <p:nvPr/>
            </p:nvSpPr>
            <p:spPr bwMode="auto">
              <a:xfrm>
                <a:off x="5135563" y="5051425"/>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60" name="Oval 64"/>
              <p:cNvSpPr>
                <a:spLocks noChangeArrowheads="1"/>
              </p:cNvSpPr>
              <p:nvPr/>
            </p:nvSpPr>
            <p:spPr bwMode="auto">
              <a:xfrm>
                <a:off x="5194300" y="4589463"/>
                <a:ext cx="160338" cy="160337"/>
              </a:xfrm>
              <a:prstGeom prst="ellipse">
                <a:avLst/>
              </a:prstGeom>
              <a:solidFill>
                <a:srgbClr val="FFFFFF"/>
              </a:solidFill>
              <a:ln w="28575">
                <a:solidFill>
                  <a:srgbClr val="0000FF"/>
                </a:solidFill>
                <a:round/>
                <a:headEnd/>
                <a:tailEnd/>
              </a:ln>
            </p:spPr>
            <p:txBody>
              <a:bodyPr/>
              <a:lstStyle/>
              <a:p>
                <a:endParaRPr lang="en-US"/>
              </a:p>
            </p:txBody>
          </p:sp>
          <p:sp>
            <p:nvSpPr>
              <p:cNvPr id="61" name="Oval 65"/>
              <p:cNvSpPr>
                <a:spLocks noChangeArrowheads="1"/>
              </p:cNvSpPr>
              <p:nvPr/>
            </p:nvSpPr>
            <p:spPr bwMode="auto">
              <a:xfrm>
                <a:off x="5233988" y="4689475"/>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62" name="Oval 66"/>
              <p:cNvSpPr>
                <a:spLocks noChangeArrowheads="1"/>
              </p:cNvSpPr>
              <p:nvPr/>
            </p:nvSpPr>
            <p:spPr bwMode="auto">
              <a:xfrm>
                <a:off x="5294313" y="4527550"/>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63" name="Oval 67"/>
              <p:cNvSpPr>
                <a:spLocks noChangeArrowheads="1"/>
              </p:cNvSpPr>
              <p:nvPr/>
            </p:nvSpPr>
            <p:spPr bwMode="auto">
              <a:xfrm>
                <a:off x="5354638" y="4589463"/>
                <a:ext cx="160337" cy="160337"/>
              </a:xfrm>
              <a:prstGeom prst="ellipse">
                <a:avLst/>
              </a:prstGeom>
              <a:solidFill>
                <a:srgbClr val="FFFFFF"/>
              </a:solidFill>
              <a:ln w="28575">
                <a:solidFill>
                  <a:srgbClr val="0000FF"/>
                </a:solidFill>
                <a:round/>
                <a:headEnd/>
                <a:tailEnd/>
              </a:ln>
            </p:spPr>
            <p:txBody>
              <a:bodyPr/>
              <a:lstStyle/>
              <a:p>
                <a:endParaRPr lang="en-US"/>
              </a:p>
            </p:txBody>
          </p:sp>
          <p:sp>
            <p:nvSpPr>
              <p:cNvPr id="64" name="Oval 68"/>
              <p:cNvSpPr>
                <a:spLocks noChangeArrowheads="1"/>
              </p:cNvSpPr>
              <p:nvPr/>
            </p:nvSpPr>
            <p:spPr bwMode="auto">
              <a:xfrm>
                <a:off x="5414963" y="3860800"/>
                <a:ext cx="160337" cy="160338"/>
              </a:xfrm>
              <a:prstGeom prst="ellipse">
                <a:avLst/>
              </a:prstGeom>
              <a:solidFill>
                <a:srgbClr val="FFFFFF"/>
              </a:solidFill>
              <a:ln w="28575">
                <a:solidFill>
                  <a:srgbClr val="0000FF"/>
                </a:solidFill>
                <a:round/>
                <a:headEnd/>
                <a:tailEnd/>
              </a:ln>
            </p:spPr>
            <p:txBody>
              <a:bodyPr/>
              <a:lstStyle/>
              <a:p>
                <a:endParaRPr lang="en-US"/>
              </a:p>
            </p:txBody>
          </p:sp>
          <p:sp>
            <p:nvSpPr>
              <p:cNvPr id="65" name="Oval 69"/>
              <p:cNvSpPr>
                <a:spLocks noChangeArrowheads="1"/>
              </p:cNvSpPr>
              <p:nvPr/>
            </p:nvSpPr>
            <p:spPr bwMode="auto">
              <a:xfrm>
                <a:off x="5475288" y="4427538"/>
                <a:ext cx="158750" cy="161925"/>
              </a:xfrm>
              <a:prstGeom prst="ellipse">
                <a:avLst/>
              </a:prstGeom>
              <a:solidFill>
                <a:srgbClr val="FFFFFF"/>
              </a:solidFill>
              <a:ln w="28575">
                <a:solidFill>
                  <a:srgbClr val="0000FF"/>
                </a:solidFill>
                <a:round/>
                <a:headEnd/>
                <a:tailEnd/>
              </a:ln>
            </p:spPr>
            <p:txBody>
              <a:bodyPr/>
              <a:lstStyle/>
              <a:p>
                <a:endParaRPr lang="en-US"/>
              </a:p>
            </p:txBody>
          </p:sp>
          <p:sp>
            <p:nvSpPr>
              <p:cNvPr id="66" name="Oval 70"/>
              <p:cNvSpPr>
                <a:spLocks noChangeArrowheads="1"/>
              </p:cNvSpPr>
              <p:nvPr/>
            </p:nvSpPr>
            <p:spPr bwMode="auto">
              <a:xfrm>
                <a:off x="5534025" y="3233738"/>
                <a:ext cx="160338" cy="161925"/>
              </a:xfrm>
              <a:prstGeom prst="ellipse">
                <a:avLst/>
              </a:prstGeom>
              <a:solidFill>
                <a:srgbClr val="FFFFFF"/>
              </a:solidFill>
              <a:ln w="28575">
                <a:solidFill>
                  <a:srgbClr val="0000FF"/>
                </a:solidFill>
                <a:round/>
                <a:headEnd/>
                <a:tailEnd/>
              </a:ln>
            </p:spPr>
            <p:txBody>
              <a:bodyPr/>
              <a:lstStyle/>
              <a:p>
                <a:endParaRPr lang="en-US"/>
              </a:p>
            </p:txBody>
          </p:sp>
          <p:sp>
            <p:nvSpPr>
              <p:cNvPr id="67" name="Oval 71"/>
              <p:cNvSpPr>
                <a:spLocks noChangeArrowheads="1"/>
              </p:cNvSpPr>
              <p:nvPr/>
            </p:nvSpPr>
            <p:spPr bwMode="auto">
              <a:xfrm>
                <a:off x="5634038" y="3798888"/>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68" name="Oval 72"/>
              <p:cNvSpPr>
                <a:spLocks noChangeArrowheads="1"/>
              </p:cNvSpPr>
              <p:nvPr/>
            </p:nvSpPr>
            <p:spPr bwMode="auto">
              <a:xfrm>
                <a:off x="5694363" y="3032125"/>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69" name="Oval 73"/>
              <p:cNvSpPr>
                <a:spLocks noChangeArrowheads="1"/>
              </p:cNvSpPr>
              <p:nvPr/>
            </p:nvSpPr>
            <p:spPr bwMode="auto">
              <a:xfrm>
                <a:off x="5815013" y="4546600"/>
                <a:ext cx="158750" cy="163513"/>
              </a:xfrm>
              <a:prstGeom prst="ellipse">
                <a:avLst/>
              </a:prstGeom>
              <a:solidFill>
                <a:srgbClr val="FFFFFF"/>
              </a:solidFill>
              <a:ln w="28575">
                <a:solidFill>
                  <a:srgbClr val="0000FF"/>
                </a:solidFill>
                <a:round/>
                <a:headEnd/>
                <a:tailEnd/>
              </a:ln>
            </p:spPr>
            <p:txBody>
              <a:bodyPr/>
              <a:lstStyle/>
              <a:p>
                <a:endParaRPr lang="en-US"/>
              </a:p>
            </p:txBody>
          </p:sp>
          <p:sp>
            <p:nvSpPr>
              <p:cNvPr id="70" name="Oval 74"/>
              <p:cNvSpPr>
                <a:spLocks noChangeArrowheads="1"/>
              </p:cNvSpPr>
              <p:nvPr/>
            </p:nvSpPr>
            <p:spPr bwMode="auto">
              <a:xfrm>
                <a:off x="5873750" y="4649788"/>
                <a:ext cx="160338" cy="160337"/>
              </a:xfrm>
              <a:prstGeom prst="ellipse">
                <a:avLst/>
              </a:prstGeom>
              <a:solidFill>
                <a:srgbClr val="FFFFFF"/>
              </a:solidFill>
              <a:ln w="28575">
                <a:solidFill>
                  <a:srgbClr val="0000FF"/>
                </a:solidFill>
                <a:round/>
                <a:headEnd/>
                <a:tailEnd/>
              </a:ln>
            </p:spPr>
            <p:txBody>
              <a:bodyPr/>
              <a:lstStyle/>
              <a:p>
                <a:endParaRPr lang="en-US"/>
              </a:p>
            </p:txBody>
          </p:sp>
          <p:sp>
            <p:nvSpPr>
              <p:cNvPr id="71" name="Oval 75"/>
              <p:cNvSpPr>
                <a:spLocks noChangeArrowheads="1"/>
              </p:cNvSpPr>
              <p:nvPr/>
            </p:nvSpPr>
            <p:spPr bwMode="auto">
              <a:xfrm>
                <a:off x="5915025" y="4000500"/>
                <a:ext cx="158750" cy="165100"/>
              </a:xfrm>
              <a:prstGeom prst="ellipse">
                <a:avLst/>
              </a:prstGeom>
              <a:solidFill>
                <a:srgbClr val="FFFFFF"/>
              </a:solidFill>
              <a:ln w="28575">
                <a:solidFill>
                  <a:srgbClr val="0000FF"/>
                </a:solidFill>
                <a:round/>
                <a:headEnd/>
                <a:tailEnd/>
              </a:ln>
            </p:spPr>
            <p:txBody>
              <a:bodyPr/>
              <a:lstStyle/>
              <a:p>
                <a:endParaRPr lang="en-US"/>
              </a:p>
            </p:txBody>
          </p:sp>
          <p:sp>
            <p:nvSpPr>
              <p:cNvPr id="72" name="Oval 76"/>
              <p:cNvSpPr>
                <a:spLocks noChangeArrowheads="1"/>
              </p:cNvSpPr>
              <p:nvPr/>
            </p:nvSpPr>
            <p:spPr bwMode="auto">
              <a:xfrm>
                <a:off x="5973763" y="4649788"/>
                <a:ext cx="160337" cy="160337"/>
              </a:xfrm>
              <a:prstGeom prst="ellipse">
                <a:avLst/>
              </a:prstGeom>
              <a:solidFill>
                <a:srgbClr val="FFFFFF"/>
              </a:solidFill>
              <a:ln w="28575">
                <a:solidFill>
                  <a:srgbClr val="0000FF"/>
                </a:solidFill>
                <a:round/>
                <a:headEnd/>
                <a:tailEnd/>
              </a:ln>
            </p:spPr>
            <p:txBody>
              <a:bodyPr/>
              <a:lstStyle/>
              <a:p>
                <a:endParaRPr lang="en-US"/>
              </a:p>
            </p:txBody>
          </p:sp>
          <p:sp>
            <p:nvSpPr>
              <p:cNvPr id="73" name="Oval 77"/>
              <p:cNvSpPr>
                <a:spLocks noChangeArrowheads="1"/>
              </p:cNvSpPr>
              <p:nvPr/>
            </p:nvSpPr>
            <p:spPr bwMode="auto">
              <a:xfrm>
                <a:off x="6034088" y="4467225"/>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74" name="Oval 78"/>
              <p:cNvSpPr>
                <a:spLocks noChangeArrowheads="1"/>
              </p:cNvSpPr>
              <p:nvPr/>
            </p:nvSpPr>
            <p:spPr bwMode="auto">
              <a:xfrm>
                <a:off x="6094413" y="4649788"/>
                <a:ext cx="160337" cy="160337"/>
              </a:xfrm>
              <a:prstGeom prst="ellipse">
                <a:avLst/>
              </a:prstGeom>
              <a:solidFill>
                <a:srgbClr val="FFFFFF"/>
              </a:solidFill>
              <a:ln w="28575">
                <a:solidFill>
                  <a:srgbClr val="0000FF"/>
                </a:solidFill>
                <a:round/>
                <a:headEnd/>
                <a:tailEnd/>
              </a:ln>
            </p:spPr>
            <p:txBody>
              <a:bodyPr/>
              <a:lstStyle/>
              <a:p>
                <a:endParaRPr lang="en-US"/>
              </a:p>
            </p:txBody>
          </p:sp>
          <p:sp>
            <p:nvSpPr>
              <p:cNvPr id="75" name="Oval 79"/>
              <p:cNvSpPr>
                <a:spLocks noChangeArrowheads="1"/>
              </p:cNvSpPr>
              <p:nvPr/>
            </p:nvSpPr>
            <p:spPr bwMode="auto">
              <a:xfrm>
                <a:off x="6154738" y="4872038"/>
                <a:ext cx="160337" cy="160337"/>
              </a:xfrm>
              <a:prstGeom prst="ellipse">
                <a:avLst/>
              </a:prstGeom>
              <a:solidFill>
                <a:srgbClr val="FFFFFF"/>
              </a:solidFill>
              <a:ln w="28575">
                <a:solidFill>
                  <a:srgbClr val="0000FF"/>
                </a:solidFill>
                <a:round/>
                <a:headEnd/>
                <a:tailEnd/>
              </a:ln>
            </p:spPr>
            <p:txBody>
              <a:bodyPr/>
              <a:lstStyle/>
              <a:p>
                <a:endParaRPr lang="en-US"/>
              </a:p>
            </p:txBody>
          </p:sp>
          <p:sp>
            <p:nvSpPr>
              <p:cNvPr id="76" name="Oval 80"/>
              <p:cNvSpPr>
                <a:spLocks noChangeArrowheads="1"/>
              </p:cNvSpPr>
              <p:nvPr/>
            </p:nvSpPr>
            <p:spPr bwMode="auto">
              <a:xfrm>
                <a:off x="6215063" y="4891088"/>
                <a:ext cx="158750" cy="160337"/>
              </a:xfrm>
              <a:prstGeom prst="ellipse">
                <a:avLst/>
              </a:prstGeom>
              <a:solidFill>
                <a:srgbClr val="FFFFFF"/>
              </a:solidFill>
              <a:ln w="28575">
                <a:solidFill>
                  <a:srgbClr val="0000FF"/>
                </a:solidFill>
                <a:round/>
                <a:headEnd/>
                <a:tailEnd/>
              </a:ln>
            </p:spPr>
            <p:txBody>
              <a:bodyPr/>
              <a:lstStyle/>
              <a:p>
                <a:endParaRPr lang="en-US"/>
              </a:p>
            </p:txBody>
          </p:sp>
          <p:sp>
            <p:nvSpPr>
              <p:cNvPr id="77" name="Oval 81"/>
              <p:cNvSpPr>
                <a:spLocks noChangeArrowheads="1"/>
              </p:cNvSpPr>
              <p:nvPr/>
            </p:nvSpPr>
            <p:spPr bwMode="auto">
              <a:xfrm>
                <a:off x="6273800" y="5173663"/>
                <a:ext cx="160338" cy="161925"/>
              </a:xfrm>
              <a:prstGeom prst="ellipse">
                <a:avLst/>
              </a:prstGeom>
              <a:solidFill>
                <a:schemeClr val="bg1"/>
              </a:solidFill>
              <a:ln w="28575">
                <a:solidFill>
                  <a:srgbClr val="0000FF"/>
                </a:solidFill>
                <a:round/>
                <a:headEnd/>
                <a:tailEnd/>
              </a:ln>
            </p:spPr>
            <p:txBody>
              <a:bodyPr/>
              <a:lstStyle/>
              <a:p>
                <a:endParaRPr lang="en-US"/>
              </a:p>
            </p:txBody>
          </p:sp>
          <p:sp>
            <p:nvSpPr>
              <p:cNvPr id="78" name="Oval 82"/>
              <p:cNvSpPr>
                <a:spLocks noChangeArrowheads="1"/>
              </p:cNvSpPr>
              <p:nvPr/>
            </p:nvSpPr>
            <p:spPr bwMode="auto">
              <a:xfrm>
                <a:off x="6315075" y="5154613"/>
                <a:ext cx="158750" cy="158750"/>
              </a:xfrm>
              <a:prstGeom prst="ellipse">
                <a:avLst/>
              </a:prstGeom>
              <a:solidFill>
                <a:srgbClr val="FFFFFF"/>
              </a:solidFill>
              <a:ln w="28575">
                <a:solidFill>
                  <a:srgbClr val="0000FF"/>
                </a:solidFill>
                <a:round/>
                <a:headEnd/>
                <a:tailEnd/>
              </a:ln>
            </p:spPr>
            <p:txBody>
              <a:bodyPr/>
              <a:lstStyle/>
              <a:p>
                <a:endParaRPr lang="en-US"/>
              </a:p>
            </p:txBody>
          </p:sp>
          <p:sp>
            <p:nvSpPr>
              <p:cNvPr id="79" name="Oval 83"/>
              <p:cNvSpPr>
                <a:spLocks noChangeArrowheads="1"/>
              </p:cNvSpPr>
              <p:nvPr/>
            </p:nvSpPr>
            <p:spPr bwMode="auto">
              <a:xfrm>
                <a:off x="6434138" y="5495925"/>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80" name="Oval 84"/>
              <p:cNvSpPr>
                <a:spLocks noChangeArrowheads="1"/>
              </p:cNvSpPr>
              <p:nvPr/>
            </p:nvSpPr>
            <p:spPr bwMode="auto">
              <a:xfrm>
                <a:off x="6494463" y="5535613"/>
                <a:ext cx="160337" cy="161925"/>
              </a:xfrm>
              <a:prstGeom prst="ellipse">
                <a:avLst/>
              </a:prstGeom>
              <a:solidFill>
                <a:srgbClr val="FFFFFF"/>
              </a:solidFill>
              <a:ln w="28575">
                <a:solidFill>
                  <a:srgbClr val="0000FF"/>
                </a:solidFill>
                <a:round/>
                <a:headEnd/>
                <a:tailEnd/>
              </a:ln>
            </p:spPr>
            <p:txBody>
              <a:bodyPr/>
              <a:lstStyle/>
              <a:p>
                <a:endParaRPr lang="en-US"/>
              </a:p>
            </p:txBody>
          </p:sp>
          <p:sp>
            <p:nvSpPr>
              <p:cNvPr id="81" name="Oval 85"/>
              <p:cNvSpPr>
                <a:spLocks noChangeArrowheads="1"/>
              </p:cNvSpPr>
              <p:nvPr/>
            </p:nvSpPr>
            <p:spPr bwMode="auto">
              <a:xfrm>
                <a:off x="6613525" y="5516563"/>
                <a:ext cx="160338" cy="161925"/>
              </a:xfrm>
              <a:prstGeom prst="ellipse">
                <a:avLst/>
              </a:prstGeom>
              <a:solidFill>
                <a:srgbClr val="FFFFFF"/>
              </a:solidFill>
              <a:ln w="28575">
                <a:solidFill>
                  <a:srgbClr val="0000FF"/>
                </a:solidFill>
                <a:round/>
                <a:headEnd/>
                <a:tailEnd/>
              </a:ln>
            </p:spPr>
            <p:txBody>
              <a:bodyPr/>
              <a:lstStyle/>
              <a:p>
                <a:endParaRPr lang="en-US"/>
              </a:p>
            </p:txBody>
          </p:sp>
          <p:sp>
            <p:nvSpPr>
              <p:cNvPr id="82" name="Oval 86"/>
              <p:cNvSpPr>
                <a:spLocks noChangeArrowheads="1"/>
              </p:cNvSpPr>
              <p:nvPr/>
            </p:nvSpPr>
            <p:spPr bwMode="auto">
              <a:xfrm>
                <a:off x="6713538" y="5335588"/>
                <a:ext cx="160337" cy="160337"/>
              </a:xfrm>
              <a:prstGeom prst="ellipse">
                <a:avLst/>
              </a:prstGeom>
              <a:solidFill>
                <a:srgbClr val="FFFFFF"/>
              </a:solidFill>
              <a:ln w="28575">
                <a:solidFill>
                  <a:srgbClr val="0000FF"/>
                </a:solidFill>
                <a:round/>
                <a:headEnd/>
                <a:tailEnd/>
              </a:ln>
            </p:spPr>
            <p:txBody>
              <a:bodyPr/>
              <a:lstStyle/>
              <a:p>
                <a:endParaRPr lang="en-US"/>
              </a:p>
            </p:txBody>
          </p:sp>
          <p:grpSp>
            <p:nvGrpSpPr>
              <p:cNvPr id="83" name="Group 87"/>
              <p:cNvGrpSpPr>
                <a:grpSpLocks/>
              </p:cNvGrpSpPr>
              <p:nvPr/>
            </p:nvGrpSpPr>
            <p:grpSpPr bwMode="auto">
              <a:xfrm>
                <a:off x="3200400" y="5254625"/>
                <a:ext cx="1179513" cy="627063"/>
                <a:chOff x="4586" y="3349"/>
                <a:chExt cx="743" cy="395"/>
              </a:xfrm>
            </p:grpSpPr>
            <p:sp>
              <p:nvSpPr>
                <p:cNvPr id="84" name="Line 88"/>
                <p:cNvSpPr>
                  <a:spLocks noChangeShapeType="1"/>
                </p:cNvSpPr>
                <p:nvPr/>
              </p:nvSpPr>
              <p:spPr bwMode="auto">
                <a:xfrm flipV="1">
                  <a:off x="4813" y="3668"/>
                  <a:ext cx="2" cy="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89"/>
                <p:cNvSpPr>
                  <a:spLocks noChangeShapeType="1"/>
                </p:cNvSpPr>
                <p:nvPr/>
              </p:nvSpPr>
              <p:spPr bwMode="auto">
                <a:xfrm flipH="1">
                  <a:off x="5291" y="3694"/>
                  <a:ext cx="25"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Oval 90"/>
                <p:cNvSpPr>
                  <a:spLocks noChangeArrowheads="1"/>
                </p:cNvSpPr>
                <p:nvPr/>
              </p:nvSpPr>
              <p:spPr bwMode="auto">
                <a:xfrm>
                  <a:off x="4662" y="3604"/>
                  <a:ext cx="100" cy="102"/>
                </a:xfrm>
                <a:prstGeom prst="ellipse">
                  <a:avLst/>
                </a:prstGeom>
                <a:solidFill>
                  <a:srgbClr val="FFFFFF"/>
                </a:solidFill>
                <a:ln w="28575">
                  <a:solidFill>
                    <a:srgbClr val="0000FF"/>
                  </a:solidFill>
                  <a:round/>
                  <a:headEnd/>
                  <a:tailEnd/>
                </a:ln>
              </p:spPr>
              <p:txBody>
                <a:bodyPr/>
                <a:lstStyle/>
                <a:p>
                  <a:endParaRPr lang="en-US"/>
                </a:p>
              </p:txBody>
            </p:sp>
            <p:sp>
              <p:nvSpPr>
                <p:cNvPr id="87" name="Oval 91"/>
                <p:cNvSpPr>
                  <a:spLocks noChangeArrowheads="1"/>
                </p:cNvSpPr>
                <p:nvPr/>
              </p:nvSpPr>
              <p:spPr bwMode="auto">
                <a:xfrm>
                  <a:off x="4699" y="3642"/>
                  <a:ext cx="101" cy="102"/>
                </a:xfrm>
                <a:prstGeom prst="ellipse">
                  <a:avLst/>
                </a:prstGeom>
                <a:solidFill>
                  <a:srgbClr val="FFFFFF"/>
                </a:solidFill>
                <a:ln w="28575">
                  <a:solidFill>
                    <a:srgbClr val="0000FF"/>
                  </a:solidFill>
                  <a:round/>
                  <a:headEnd/>
                  <a:tailEnd/>
                </a:ln>
              </p:spPr>
              <p:txBody>
                <a:bodyPr/>
                <a:lstStyle/>
                <a:p>
                  <a:endParaRPr lang="en-US"/>
                </a:p>
              </p:txBody>
            </p:sp>
            <p:sp>
              <p:nvSpPr>
                <p:cNvPr id="88" name="Oval 92"/>
                <p:cNvSpPr>
                  <a:spLocks noChangeArrowheads="1"/>
                </p:cNvSpPr>
                <p:nvPr/>
              </p:nvSpPr>
              <p:spPr bwMode="auto">
                <a:xfrm>
                  <a:off x="4762" y="3617"/>
                  <a:ext cx="101" cy="102"/>
                </a:xfrm>
                <a:prstGeom prst="ellipse">
                  <a:avLst/>
                </a:prstGeom>
                <a:solidFill>
                  <a:srgbClr val="FFFFFF"/>
                </a:solidFill>
                <a:ln w="28575">
                  <a:solidFill>
                    <a:srgbClr val="0000FF"/>
                  </a:solidFill>
                  <a:round/>
                  <a:headEnd/>
                  <a:tailEnd/>
                </a:ln>
              </p:spPr>
              <p:txBody>
                <a:bodyPr/>
                <a:lstStyle/>
                <a:p>
                  <a:endParaRPr lang="en-US"/>
                </a:p>
              </p:txBody>
            </p:sp>
            <p:sp>
              <p:nvSpPr>
                <p:cNvPr id="89" name="Oval 93"/>
                <p:cNvSpPr>
                  <a:spLocks noChangeArrowheads="1"/>
                </p:cNvSpPr>
                <p:nvPr/>
              </p:nvSpPr>
              <p:spPr bwMode="auto">
                <a:xfrm>
                  <a:off x="5014" y="3617"/>
                  <a:ext cx="101" cy="102"/>
                </a:xfrm>
                <a:prstGeom prst="ellipse">
                  <a:avLst/>
                </a:prstGeom>
                <a:solidFill>
                  <a:srgbClr val="FFFFFF"/>
                </a:solidFill>
                <a:ln w="28575">
                  <a:solidFill>
                    <a:srgbClr val="0000FF"/>
                  </a:solidFill>
                  <a:round/>
                  <a:headEnd/>
                  <a:tailEnd/>
                </a:ln>
              </p:spPr>
              <p:txBody>
                <a:bodyPr/>
                <a:lstStyle/>
                <a:p>
                  <a:endParaRPr lang="en-US"/>
                </a:p>
              </p:txBody>
            </p:sp>
            <p:sp>
              <p:nvSpPr>
                <p:cNvPr id="90" name="Oval 94"/>
                <p:cNvSpPr>
                  <a:spLocks noChangeArrowheads="1"/>
                </p:cNvSpPr>
                <p:nvPr/>
              </p:nvSpPr>
              <p:spPr bwMode="auto">
                <a:xfrm>
                  <a:off x="4586" y="3464"/>
                  <a:ext cx="101" cy="102"/>
                </a:xfrm>
                <a:prstGeom prst="ellipse">
                  <a:avLst/>
                </a:prstGeom>
                <a:solidFill>
                  <a:srgbClr val="FFFFFF"/>
                </a:solidFill>
                <a:ln w="28575">
                  <a:solidFill>
                    <a:srgbClr val="0000FF"/>
                  </a:solidFill>
                  <a:round/>
                  <a:headEnd/>
                  <a:tailEnd/>
                </a:ln>
              </p:spPr>
              <p:txBody>
                <a:bodyPr/>
                <a:lstStyle/>
                <a:p>
                  <a:endParaRPr lang="en-US"/>
                </a:p>
              </p:txBody>
            </p:sp>
            <p:sp>
              <p:nvSpPr>
                <p:cNvPr id="91" name="Oval 95"/>
                <p:cNvSpPr>
                  <a:spLocks noChangeArrowheads="1"/>
                </p:cNvSpPr>
                <p:nvPr/>
              </p:nvSpPr>
              <p:spPr bwMode="auto">
                <a:xfrm>
                  <a:off x="4624" y="3489"/>
                  <a:ext cx="101" cy="102"/>
                </a:xfrm>
                <a:prstGeom prst="ellipse">
                  <a:avLst/>
                </a:prstGeom>
                <a:solidFill>
                  <a:srgbClr val="FFFFFF"/>
                </a:solidFill>
                <a:ln w="28575">
                  <a:solidFill>
                    <a:srgbClr val="0000FF"/>
                  </a:solidFill>
                  <a:round/>
                  <a:headEnd/>
                  <a:tailEnd/>
                </a:ln>
              </p:spPr>
              <p:txBody>
                <a:bodyPr/>
                <a:lstStyle/>
                <a:p>
                  <a:endParaRPr lang="en-US"/>
                </a:p>
              </p:txBody>
            </p:sp>
            <p:sp>
              <p:nvSpPr>
                <p:cNvPr id="92" name="Oval 96"/>
                <p:cNvSpPr>
                  <a:spLocks noChangeArrowheads="1"/>
                </p:cNvSpPr>
                <p:nvPr/>
              </p:nvSpPr>
              <p:spPr bwMode="auto">
                <a:xfrm>
                  <a:off x="4725" y="3516"/>
                  <a:ext cx="100" cy="101"/>
                </a:xfrm>
                <a:prstGeom prst="ellipse">
                  <a:avLst/>
                </a:prstGeom>
                <a:solidFill>
                  <a:srgbClr val="FFFFFF"/>
                </a:solidFill>
                <a:ln w="28575">
                  <a:solidFill>
                    <a:srgbClr val="0000FF"/>
                  </a:solidFill>
                  <a:round/>
                  <a:headEnd/>
                  <a:tailEnd/>
                </a:ln>
              </p:spPr>
              <p:txBody>
                <a:bodyPr/>
                <a:lstStyle/>
                <a:p>
                  <a:endParaRPr lang="en-US"/>
                </a:p>
              </p:txBody>
            </p:sp>
            <p:sp>
              <p:nvSpPr>
                <p:cNvPr id="93" name="Oval 97"/>
                <p:cNvSpPr>
                  <a:spLocks noChangeArrowheads="1"/>
                </p:cNvSpPr>
                <p:nvPr/>
              </p:nvSpPr>
              <p:spPr bwMode="auto">
                <a:xfrm>
                  <a:off x="4800" y="3451"/>
                  <a:ext cx="101" cy="103"/>
                </a:xfrm>
                <a:prstGeom prst="ellipse">
                  <a:avLst/>
                </a:prstGeom>
                <a:solidFill>
                  <a:srgbClr val="FFFFFF"/>
                </a:solidFill>
                <a:ln w="28575">
                  <a:solidFill>
                    <a:srgbClr val="0000FF"/>
                  </a:solidFill>
                  <a:round/>
                  <a:headEnd/>
                  <a:tailEnd/>
                </a:ln>
              </p:spPr>
              <p:txBody>
                <a:bodyPr/>
                <a:lstStyle/>
                <a:p>
                  <a:endParaRPr lang="en-US"/>
                </a:p>
              </p:txBody>
            </p:sp>
            <p:sp>
              <p:nvSpPr>
                <p:cNvPr id="94" name="Oval 98"/>
                <p:cNvSpPr>
                  <a:spLocks noChangeArrowheads="1"/>
                </p:cNvSpPr>
                <p:nvPr/>
              </p:nvSpPr>
              <p:spPr bwMode="auto">
                <a:xfrm>
                  <a:off x="4838" y="3464"/>
                  <a:ext cx="101" cy="102"/>
                </a:xfrm>
                <a:prstGeom prst="ellipse">
                  <a:avLst/>
                </a:prstGeom>
                <a:solidFill>
                  <a:srgbClr val="FFFFFF"/>
                </a:solidFill>
                <a:ln w="28575">
                  <a:solidFill>
                    <a:srgbClr val="0000FF"/>
                  </a:solidFill>
                  <a:round/>
                  <a:headEnd/>
                  <a:tailEnd/>
                </a:ln>
              </p:spPr>
              <p:txBody>
                <a:bodyPr/>
                <a:lstStyle/>
                <a:p>
                  <a:endParaRPr lang="en-US"/>
                </a:p>
              </p:txBody>
            </p:sp>
            <p:sp>
              <p:nvSpPr>
                <p:cNvPr id="95" name="Oval 99"/>
                <p:cNvSpPr>
                  <a:spLocks noChangeArrowheads="1"/>
                </p:cNvSpPr>
                <p:nvPr/>
              </p:nvSpPr>
              <p:spPr bwMode="auto">
                <a:xfrm>
                  <a:off x="4876" y="3349"/>
                  <a:ext cx="100" cy="102"/>
                </a:xfrm>
                <a:prstGeom prst="ellipse">
                  <a:avLst/>
                </a:prstGeom>
                <a:solidFill>
                  <a:srgbClr val="FFFFFF"/>
                </a:solidFill>
                <a:ln w="28575">
                  <a:solidFill>
                    <a:srgbClr val="0000FF"/>
                  </a:solidFill>
                  <a:round/>
                  <a:headEnd/>
                  <a:tailEnd/>
                </a:ln>
              </p:spPr>
              <p:txBody>
                <a:bodyPr/>
                <a:lstStyle/>
                <a:p>
                  <a:endParaRPr lang="en-US"/>
                </a:p>
              </p:txBody>
            </p:sp>
            <p:sp>
              <p:nvSpPr>
                <p:cNvPr id="96" name="Oval 100"/>
                <p:cNvSpPr>
                  <a:spLocks noChangeArrowheads="1"/>
                </p:cNvSpPr>
                <p:nvPr/>
              </p:nvSpPr>
              <p:spPr bwMode="auto">
                <a:xfrm>
                  <a:off x="4913" y="3451"/>
                  <a:ext cx="101" cy="103"/>
                </a:xfrm>
                <a:prstGeom prst="ellipse">
                  <a:avLst/>
                </a:prstGeom>
                <a:solidFill>
                  <a:srgbClr val="FFFFFF"/>
                </a:solidFill>
                <a:ln w="28575">
                  <a:solidFill>
                    <a:srgbClr val="0000FF"/>
                  </a:solidFill>
                  <a:round/>
                  <a:headEnd/>
                  <a:tailEnd/>
                </a:ln>
              </p:spPr>
              <p:txBody>
                <a:bodyPr/>
                <a:lstStyle/>
                <a:p>
                  <a:endParaRPr lang="en-US"/>
                </a:p>
              </p:txBody>
            </p:sp>
            <p:sp>
              <p:nvSpPr>
                <p:cNvPr id="97" name="Oval 101"/>
                <p:cNvSpPr>
                  <a:spLocks noChangeArrowheads="1"/>
                </p:cNvSpPr>
                <p:nvPr/>
              </p:nvSpPr>
              <p:spPr bwMode="auto">
                <a:xfrm>
                  <a:off x="4939" y="3579"/>
                  <a:ext cx="100" cy="102"/>
                </a:xfrm>
                <a:prstGeom prst="ellipse">
                  <a:avLst/>
                </a:prstGeom>
                <a:solidFill>
                  <a:srgbClr val="FFFFFF"/>
                </a:solidFill>
                <a:ln w="28575">
                  <a:solidFill>
                    <a:srgbClr val="0000FF"/>
                  </a:solidFill>
                  <a:round/>
                  <a:headEnd/>
                  <a:tailEnd/>
                </a:ln>
              </p:spPr>
              <p:txBody>
                <a:bodyPr/>
                <a:lstStyle/>
                <a:p>
                  <a:endParaRPr lang="en-US"/>
                </a:p>
              </p:txBody>
            </p:sp>
            <p:sp>
              <p:nvSpPr>
                <p:cNvPr id="98" name="Oval 102"/>
                <p:cNvSpPr>
                  <a:spLocks noChangeArrowheads="1"/>
                </p:cNvSpPr>
                <p:nvPr/>
              </p:nvSpPr>
              <p:spPr bwMode="auto">
                <a:xfrm>
                  <a:off x="4976" y="3477"/>
                  <a:ext cx="101" cy="102"/>
                </a:xfrm>
                <a:prstGeom prst="ellipse">
                  <a:avLst/>
                </a:prstGeom>
                <a:solidFill>
                  <a:srgbClr val="FFFFFF"/>
                </a:solidFill>
                <a:ln w="28575">
                  <a:solidFill>
                    <a:srgbClr val="0000FF"/>
                  </a:solidFill>
                  <a:round/>
                  <a:headEnd/>
                  <a:tailEnd/>
                </a:ln>
              </p:spPr>
              <p:txBody>
                <a:bodyPr/>
                <a:lstStyle/>
                <a:p>
                  <a:endParaRPr lang="en-US"/>
                </a:p>
              </p:txBody>
            </p:sp>
            <p:sp>
              <p:nvSpPr>
                <p:cNvPr id="99" name="Oval 103"/>
                <p:cNvSpPr>
                  <a:spLocks noChangeArrowheads="1"/>
                </p:cNvSpPr>
                <p:nvPr/>
              </p:nvSpPr>
              <p:spPr bwMode="auto">
                <a:xfrm>
                  <a:off x="5052" y="3516"/>
                  <a:ext cx="101" cy="101"/>
                </a:xfrm>
                <a:prstGeom prst="ellipse">
                  <a:avLst/>
                </a:prstGeom>
                <a:solidFill>
                  <a:srgbClr val="FFFFFF"/>
                </a:solidFill>
                <a:ln w="28575">
                  <a:solidFill>
                    <a:srgbClr val="0000FF"/>
                  </a:solidFill>
                  <a:round/>
                  <a:headEnd/>
                  <a:tailEnd/>
                </a:ln>
              </p:spPr>
              <p:txBody>
                <a:bodyPr/>
                <a:lstStyle/>
                <a:p>
                  <a:endParaRPr lang="en-US"/>
                </a:p>
              </p:txBody>
            </p:sp>
            <p:sp>
              <p:nvSpPr>
                <p:cNvPr id="100" name="Oval 104"/>
                <p:cNvSpPr>
                  <a:spLocks noChangeArrowheads="1"/>
                </p:cNvSpPr>
                <p:nvPr/>
              </p:nvSpPr>
              <p:spPr bwMode="auto">
                <a:xfrm>
                  <a:off x="5090" y="3516"/>
                  <a:ext cx="100" cy="101"/>
                </a:xfrm>
                <a:prstGeom prst="ellipse">
                  <a:avLst/>
                </a:prstGeom>
                <a:solidFill>
                  <a:srgbClr val="FFFFFF"/>
                </a:solidFill>
                <a:ln w="28575">
                  <a:solidFill>
                    <a:srgbClr val="0000FF"/>
                  </a:solidFill>
                  <a:round/>
                  <a:headEnd/>
                  <a:tailEnd/>
                </a:ln>
              </p:spPr>
              <p:txBody>
                <a:bodyPr/>
                <a:lstStyle/>
                <a:p>
                  <a:endParaRPr lang="en-US"/>
                </a:p>
              </p:txBody>
            </p:sp>
            <p:sp>
              <p:nvSpPr>
                <p:cNvPr id="101" name="Oval 105"/>
                <p:cNvSpPr>
                  <a:spLocks noChangeArrowheads="1"/>
                </p:cNvSpPr>
                <p:nvPr/>
              </p:nvSpPr>
              <p:spPr bwMode="auto">
                <a:xfrm>
                  <a:off x="5128" y="3516"/>
                  <a:ext cx="100" cy="101"/>
                </a:xfrm>
                <a:prstGeom prst="ellipse">
                  <a:avLst/>
                </a:prstGeom>
                <a:solidFill>
                  <a:srgbClr val="FFFFFF"/>
                </a:solidFill>
                <a:ln w="28575">
                  <a:solidFill>
                    <a:srgbClr val="0000FF"/>
                  </a:solidFill>
                  <a:round/>
                  <a:headEnd/>
                  <a:tailEnd/>
                </a:ln>
              </p:spPr>
              <p:txBody>
                <a:bodyPr/>
                <a:lstStyle/>
                <a:p>
                  <a:endParaRPr lang="en-US"/>
                </a:p>
              </p:txBody>
            </p:sp>
            <p:sp>
              <p:nvSpPr>
                <p:cNvPr id="102" name="Oval 106"/>
                <p:cNvSpPr>
                  <a:spLocks noChangeArrowheads="1"/>
                </p:cNvSpPr>
                <p:nvPr/>
              </p:nvSpPr>
              <p:spPr bwMode="auto">
                <a:xfrm>
                  <a:off x="5153" y="3541"/>
                  <a:ext cx="100" cy="101"/>
                </a:xfrm>
                <a:prstGeom prst="ellipse">
                  <a:avLst/>
                </a:prstGeom>
                <a:solidFill>
                  <a:srgbClr val="FFFFFF"/>
                </a:solidFill>
                <a:ln w="28575">
                  <a:solidFill>
                    <a:srgbClr val="0000FF"/>
                  </a:solidFill>
                  <a:round/>
                  <a:headEnd/>
                  <a:tailEnd/>
                </a:ln>
              </p:spPr>
              <p:txBody>
                <a:bodyPr/>
                <a:lstStyle/>
                <a:p>
                  <a:endParaRPr lang="en-US"/>
                </a:p>
              </p:txBody>
            </p:sp>
            <p:sp>
              <p:nvSpPr>
                <p:cNvPr id="103" name="Oval 107"/>
                <p:cNvSpPr>
                  <a:spLocks noChangeArrowheads="1"/>
                </p:cNvSpPr>
                <p:nvPr/>
              </p:nvSpPr>
              <p:spPr bwMode="auto">
                <a:xfrm>
                  <a:off x="5190" y="3414"/>
                  <a:ext cx="101" cy="102"/>
                </a:xfrm>
                <a:prstGeom prst="ellipse">
                  <a:avLst/>
                </a:prstGeom>
                <a:solidFill>
                  <a:srgbClr val="FFFFFF"/>
                </a:solidFill>
                <a:ln w="28575">
                  <a:solidFill>
                    <a:srgbClr val="0000FF"/>
                  </a:solidFill>
                  <a:round/>
                  <a:headEnd/>
                  <a:tailEnd/>
                </a:ln>
              </p:spPr>
              <p:txBody>
                <a:bodyPr/>
                <a:lstStyle/>
                <a:p>
                  <a:endParaRPr lang="en-US"/>
                </a:p>
              </p:txBody>
            </p:sp>
            <p:sp>
              <p:nvSpPr>
                <p:cNvPr id="104" name="Oval 108"/>
                <p:cNvSpPr>
                  <a:spLocks noChangeArrowheads="1"/>
                </p:cNvSpPr>
                <p:nvPr/>
              </p:nvSpPr>
              <p:spPr bwMode="auto">
                <a:xfrm>
                  <a:off x="5228" y="3642"/>
                  <a:ext cx="101" cy="102"/>
                </a:xfrm>
                <a:prstGeom prst="ellipse">
                  <a:avLst/>
                </a:prstGeom>
                <a:solidFill>
                  <a:srgbClr val="FFFFFF"/>
                </a:solidFill>
                <a:ln w="28575">
                  <a:solidFill>
                    <a:srgbClr val="0000FF"/>
                  </a:solidFill>
                  <a:round/>
                  <a:headEnd/>
                  <a:tailEnd/>
                </a:ln>
              </p:spPr>
              <p:txBody>
                <a:bodyPr/>
                <a:lstStyle/>
                <a:p>
                  <a:endParaRPr lang="en-US"/>
                </a:p>
              </p:txBody>
            </p:sp>
          </p:grpSp>
          <p:sp>
            <p:nvSpPr>
              <p:cNvPr id="105" name="Rectangle 109"/>
              <p:cNvSpPr>
                <a:spLocks noChangeArrowheads="1"/>
              </p:cNvSpPr>
              <p:nvPr/>
            </p:nvSpPr>
            <p:spPr bwMode="auto">
              <a:xfrm>
                <a:off x="2974975" y="56784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Helvetica" pitchFamily="34" charset="0"/>
                  </a:rPr>
                  <a:t>0</a:t>
                </a:r>
                <a:endParaRPr lang="en-US" sz="1600" b="1">
                  <a:solidFill>
                    <a:schemeClr val="bg1"/>
                  </a:solidFill>
                </a:endParaRPr>
              </a:p>
            </p:txBody>
          </p:sp>
          <p:sp>
            <p:nvSpPr>
              <p:cNvPr id="106" name="Freeform 114"/>
              <p:cNvSpPr>
                <a:spLocks/>
              </p:cNvSpPr>
              <p:nvPr/>
            </p:nvSpPr>
            <p:spPr bwMode="auto">
              <a:xfrm>
                <a:off x="4343400" y="3505200"/>
                <a:ext cx="2841625" cy="2119313"/>
              </a:xfrm>
              <a:custGeom>
                <a:avLst/>
                <a:gdLst>
                  <a:gd name="T0" fmla="*/ 0 w 1790"/>
                  <a:gd name="T1" fmla="*/ 1335 h 1335"/>
                  <a:gd name="T2" fmla="*/ 38 w 1790"/>
                  <a:gd name="T3" fmla="*/ 1335 h 1335"/>
                  <a:gd name="T4" fmla="*/ 76 w 1790"/>
                  <a:gd name="T5" fmla="*/ 1335 h 1335"/>
                  <a:gd name="T6" fmla="*/ 113 w 1790"/>
                  <a:gd name="T7" fmla="*/ 1335 h 1335"/>
                  <a:gd name="T8" fmla="*/ 151 w 1790"/>
                  <a:gd name="T9" fmla="*/ 1335 h 1335"/>
                  <a:gd name="T10" fmla="*/ 176 w 1790"/>
                  <a:gd name="T11" fmla="*/ 1322 h 1335"/>
                  <a:gd name="T12" fmla="*/ 214 w 1790"/>
                  <a:gd name="T13" fmla="*/ 1322 h 1335"/>
                  <a:gd name="T14" fmla="*/ 252 w 1790"/>
                  <a:gd name="T15" fmla="*/ 1322 h 1335"/>
                  <a:gd name="T16" fmla="*/ 290 w 1790"/>
                  <a:gd name="T17" fmla="*/ 1309 h 1335"/>
                  <a:gd name="T18" fmla="*/ 328 w 1790"/>
                  <a:gd name="T19" fmla="*/ 1297 h 1335"/>
                  <a:gd name="T20" fmla="*/ 366 w 1790"/>
                  <a:gd name="T21" fmla="*/ 1284 h 1335"/>
                  <a:gd name="T22" fmla="*/ 391 w 1790"/>
                  <a:gd name="T23" fmla="*/ 1259 h 1335"/>
                  <a:gd name="T24" fmla="*/ 429 w 1790"/>
                  <a:gd name="T25" fmla="*/ 1221 h 1335"/>
                  <a:gd name="T26" fmla="*/ 466 w 1790"/>
                  <a:gd name="T27" fmla="*/ 1171 h 1335"/>
                  <a:gd name="T28" fmla="*/ 504 w 1790"/>
                  <a:gd name="T29" fmla="*/ 1108 h 1335"/>
                  <a:gd name="T30" fmla="*/ 542 w 1790"/>
                  <a:gd name="T31" fmla="*/ 1020 h 1335"/>
                  <a:gd name="T32" fmla="*/ 580 w 1790"/>
                  <a:gd name="T33" fmla="*/ 920 h 1335"/>
                  <a:gd name="T34" fmla="*/ 605 w 1790"/>
                  <a:gd name="T35" fmla="*/ 794 h 1335"/>
                  <a:gd name="T36" fmla="*/ 643 w 1790"/>
                  <a:gd name="T37" fmla="*/ 654 h 1335"/>
                  <a:gd name="T38" fmla="*/ 681 w 1790"/>
                  <a:gd name="T39" fmla="*/ 503 h 1335"/>
                  <a:gd name="T40" fmla="*/ 719 w 1790"/>
                  <a:gd name="T41" fmla="*/ 352 h 1335"/>
                  <a:gd name="T42" fmla="*/ 756 w 1790"/>
                  <a:gd name="T43" fmla="*/ 214 h 1335"/>
                  <a:gd name="T44" fmla="*/ 794 w 1790"/>
                  <a:gd name="T45" fmla="*/ 101 h 1335"/>
                  <a:gd name="T46" fmla="*/ 832 w 1790"/>
                  <a:gd name="T47" fmla="*/ 25 h 1335"/>
                  <a:gd name="T48" fmla="*/ 857 w 1790"/>
                  <a:gd name="T49" fmla="*/ 0 h 1335"/>
                  <a:gd name="T50" fmla="*/ 895 w 1790"/>
                  <a:gd name="T51" fmla="*/ 25 h 1335"/>
                  <a:gd name="T52" fmla="*/ 933 w 1790"/>
                  <a:gd name="T53" fmla="*/ 101 h 1335"/>
                  <a:gd name="T54" fmla="*/ 971 w 1790"/>
                  <a:gd name="T55" fmla="*/ 214 h 1335"/>
                  <a:gd name="T56" fmla="*/ 1008 w 1790"/>
                  <a:gd name="T57" fmla="*/ 352 h 1335"/>
                  <a:gd name="T58" fmla="*/ 1046 w 1790"/>
                  <a:gd name="T59" fmla="*/ 503 h 1335"/>
                  <a:gd name="T60" fmla="*/ 1071 w 1790"/>
                  <a:gd name="T61" fmla="*/ 654 h 1335"/>
                  <a:gd name="T62" fmla="*/ 1109 w 1790"/>
                  <a:gd name="T63" fmla="*/ 794 h 1335"/>
                  <a:gd name="T64" fmla="*/ 1147 w 1790"/>
                  <a:gd name="T65" fmla="*/ 920 h 1335"/>
                  <a:gd name="T66" fmla="*/ 1185 w 1790"/>
                  <a:gd name="T67" fmla="*/ 1020 h 1335"/>
                  <a:gd name="T68" fmla="*/ 1223 w 1790"/>
                  <a:gd name="T69" fmla="*/ 1108 h 1335"/>
                  <a:gd name="T70" fmla="*/ 1261 w 1790"/>
                  <a:gd name="T71" fmla="*/ 1171 h 1335"/>
                  <a:gd name="T72" fmla="*/ 1298 w 1790"/>
                  <a:gd name="T73" fmla="*/ 1221 h 1335"/>
                  <a:gd name="T74" fmla="*/ 1324 w 1790"/>
                  <a:gd name="T75" fmla="*/ 1259 h 1335"/>
                  <a:gd name="T76" fmla="*/ 1361 w 1790"/>
                  <a:gd name="T77" fmla="*/ 1284 h 1335"/>
                  <a:gd name="T78" fmla="*/ 1399 w 1790"/>
                  <a:gd name="T79" fmla="*/ 1297 h 1335"/>
                  <a:gd name="T80" fmla="*/ 1437 w 1790"/>
                  <a:gd name="T81" fmla="*/ 1309 h 1335"/>
                  <a:gd name="T82" fmla="*/ 1475 w 1790"/>
                  <a:gd name="T83" fmla="*/ 1322 h 1335"/>
                  <a:gd name="T84" fmla="*/ 1513 w 1790"/>
                  <a:gd name="T85" fmla="*/ 1322 h 1335"/>
                  <a:gd name="T86" fmla="*/ 1538 w 1790"/>
                  <a:gd name="T87" fmla="*/ 1322 h 1335"/>
                  <a:gd name="T88" fmla="*/ 1576 w 1790"/>
                  <a:gd name="T89" fmla="*/ 1335 h 1335"/>
                  <a:gd name="T90" fmla="*/ 1614 w 1790"/>
                  <a:gd name="T91" fmla="*/ 1335 h 1335"/>
                  <a:gd name="T92" fmla="*/ 1651 w 1790"/>
                  <a:gd name="T93" fmla="*/ 1335 h 1335"/>
                  <a:gd name="T94" fmla="*/ 1689 w 1790"/>
                  <a:gd name="T95" fmla="*/ 1335 h 1335"/>
                  <a:gd name="T96" fmla="*/ 1727 w 1790"/>
                  <a:gd name="T97" fmla="*/ 1335 h 1335"/>
                  <a:gd name="T98" fmla="*/ 1752 w 1790"/>
                  <a:gd name="T99" fmla="*/ 1335 h 1335"/>
                  <a:gd name="T100" fmla="*/ 1790 w 1790"/>
                  <a:gd name="T101"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0" h="1335">
                    <a:moveTo>
                      <a:pt x="0" y="1335"/>
                    </a:moveTo>
                    <a:lnTo>
                      <a:pt x="38" y="1335"/>
                    </a:lnTo>
                    <a:lnTo>
                      <a:pt x="76" y="1335"/>
                    </a:lnTo>
                    <a:lnTo>
                      <a:pt x="113" y="1335"/>
                    </a:lnTo>
                    <a:lnTo>
                      <a:pt x="151" y="1335"/>
                    </a:lnTo>
                    <a:lnTo>
                      <a:pt x="176" y="1322"/>
                    </a:lnTo>
                    <a:lnTo>
                      <a:pt x="214" y="1322"/>
                    </a:lnTo>
                    <a:lnTo>
                      <a:pt x="252" y="1322"/>
                    </a:lnTo>
                    <a:lnTo>
                      <a:pt x="290" y="1309"/>
                    </a:lnTo>
                    <a:lnTo>
                      <a:pt x="328" y="1297"/>
                    </a:lnTo>
                    <a:lnTo>
                      <a:pt x="366" y="1284"/>
                    </a:lnTo>
                    <a:lnTo>
                      <a:pt x="391" y="1259"/>
                    </a:lnTo>
                    <a:lnTo>
                      <a:pt x="429" y="1221"/>
                    </a:lnTo>
                    <a:lnTo>
                      <a:pt x="466" y="1171"/>
                    </a:lnTo>
                    <a:lnTo>
                      <a:pt x="504" y="1108"/>
                    </a:lnTo>
                    <a:lnTo>
                      <a:pt x="542" y="1020"/>
                    </a:lnTo>
                    <a:lnTo>
                      <a:pt x="580" y="920"/>
                    </a:lnTo>
                    <a:lnTo>
                      <a:pt x="605" y="794"/>
                    </a:lnTo>
                    <a:lnTo>
                      <a:pt x="643" y="654"/>
                    </a:lnTo>
                    <a:lnTo>
                      <a:pt x="681" y="503"/>
                    </a:lnTo>
                    <a:lnTo>
                      <a:pt x="719" y="352"/>
                    </a:lnTo>
                    <a:lnTo>
                      <a:pt x="756" y="214"/>
                    </a:lnTo>
                    <a:lnTo>
                      <a:pt x="794" y="101"/>
                    </a:lnTo>
                    <a:lnTo>
                      <a:pt x="832" y="25"/>
                    </a:lnTo>
                    <a:lnTo>
                      <a:pt x="857" y="0"/>
                    </a:lnTo>
                    <a:lnTo>
                      <a:pt x="895" y="25"/>
                    </a:lnTo>
                    <a:lnTo>
                      <a:pt x="933" y="101"/>
                    </a:lnTo>
                    <a:lnTo>
                      <a:pt x="971" y="214"/>
                    </a:lnTo>
                    <a:lnTo>
                      <a:pt x="1008" y="352"/>
                    </a:lnTo>
                    <a:lnTo>
                      <a:pt x="1046" y="503"/>
                    </a:lnTo>
                    <a:lnTo>
                      <a:pt x="1071" y="654"/>
                    </a:lnTo>
                    <a:lnTo>
                      <a:pt x="1109" y="794"/>
                    </a:lnTo>
                    <a:lnTo>
                      <a:pt x="1147" y="920"/>
                    </a:lnTo>
                    <a:lnTo>
                      <a:pt x="1185" y="1020"/>
                    </a:lnTo>
                    <a:lnTo>
                      <a:pt x="1223" y="1108"/>
                    </a:lnTo>
                    <a:lnTo>
                      <a:pt x="1261" y="1171"/>
                    </a:lnTo>
                    <a:lnTo>
                      <a:pt x="1298" y="1221"/>
                    </a:lnTo>
                    <a:lnTo>
                      <a:pt x="1324" y="1259"/>
                    </a:lnTo>
                    <a:lnTo>
                      <a:pt x="1361" y="1284"/>
                    </a:lnTo>
                    <a:lnTo>
                      <a:pt x="1399" y="1297"/>
                    </a:lnTo>
                    <a:lnTo>
                      <a:pt x="1437" y="1309"/>
                    </a:lnTo>
                    <a:lnTo>
                      <a:pt x="1475" y="1322"/>
                    </a:lnTo>
                    <a:lnTo>
                      <a:pt x="1513" y="1322"/>
                    </a:lnTo>
                    <a:lnTo>
                      <a:pt x="1538" y="1322"/>
                    </a:lnTo>
                    <a:lnTo>
                      <a:pt x="1576" y="1335"/>
                    </a:lnTo>
                    <a:lnTo>
                      <a:pt x="1614" y="1335"/>
                    </a:lnTo>
                    <a:lnTo>
                      <a:pt x="1651" y="1335"/>
                    </a:lnTo>
                    <a:lnTo>
                      <a:pt x="1689" y="1335"/>
                    </a:lnTo>
                    <a:lnTo>
                      <a:pt x="1727" y="1335"/>
                    </a:lnTo>
                    <a:lnTo>
                      <a:pt x="1752" y="1335"/>
                    </a:lnTo>
                    <a:lnTo>
                      <a:pt x="1790" y="1335"/>
                    </a:lnTo>
                  </a:path>
                </a:pathLst>
              </a:custGeom>
              <a:noFill/>
              <a:ln w="57150" cmpd="sng">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109" name="Straight Connector 108"/>
            <p:cNvCxnSpPr/>
            <p:nvPr/>
          </p:nvCxnSpPr>
          <p:spPr>
            <a:xfrm>
              <a:off x="7696200" y="3125938"/>
              <a:ext cx="14988" cy="22566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6781800" y="5226159"/>
              <a:ext cx="921436" cy="14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6" name="Object 125"/>
          <p:cNvGraphicFramePr>
            <a:graphicFrameLocks noChangeAspect="1"/>
          </p:cNvGraphicFramePr>
          <p:nvPr>
            <p:extLst>
              <p:ext uri="{D42A27DB-BD31-4B8C-83A1-F6EECF244321}">
                <p14:modId xmlns:p14="http://schemas.microsoft.com/office/powerpoint/2010/main" val="4185398684"/>
              </p:ext>
            </p:extLst>
          </p:nvPr>
        </p:nvGraphicFramePr>
        <p:xfrm>
          <a:off x="778775" y="3958956"/>
          <a:ext cx="2040625" cy="577876"/>
        </p:xfrm>
        <a:graphic>
          <a:graphicData uri="http://schemas.openxmlformats.org/presentationml/2006/ole">
            <mc:AlternateContent xmlns:mc="http://schemas.openxmlformats.org/markup-compatibility/2006">
              <mc:Choice xmlns:v="urn:schemas-microsoft-com:vml" Requires="v">
                <p:oleObj spid="_x0000_s2062" name="Equation" r:id="rId3" imgW="1079032" imgH="304668" progId="Equation.3">
                  <p:embed/>
                </p:oleObj>
              </mc:Choice>
              <mc:Fallback>
                <p:oleObj name="Equation" r:id="rId3" imgW="1079032"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75" y="3958956"/>
                        <a:ext cx="2040625" cy="577876"/>
                      </a:xfrm>
                      <a:prstGeom prst="rect">
                        <a:avLst/>
                      </a:prstGeom>
                      <a:noFill/>
                    </p:spPr>
                  </p:pic>
                </p:oleObj>
              </mc:Fallback>
            </mc:AlternateContent>
          </a:graphicData>
        </a:graphic>
      </p:graphicFrame>
      <p:sp>
        <p:nvSpPr>
          <p:cNvPr id="127"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0" name="Object 129"/>
          <p:cNvGraphicFramePr>
            <a:graphicFrameLocks noChangeAspect="1"/>
          </p:cNvGraphicFramePr>
          <p:nvPr>
            <p:extLst>
              <p:ext uri="{D42A27DB-BD31-4B8C-83A1-F6EECF244321}">
                <p14:modId xmlns:p14="http://schemas.microsoft.com/office/powerpoint/2010/main" val="1231883094"/>
              </p:ext>
            </p:extLst>
          </p:nvPr>
        </p:nvGraphicFramePr>
        <p:xfrm>
          <a:off x="762000" y="3089275"/>
          <a:ext cx="3316287" cy="762000"/>
        </p:xfrm>
        <a:graphic>
          <a:graphicData uri="http://schemas.openxmlformats.org/presentationml/2006/ole">
            <mc:AlternateContent xmlns:mc="http://schemas.openxmlformats.org/markup-compatibility/2006">
              <mc:Choice xmlns:v="urn:schemas-microsoft-com:vml" Requires="v">
                <p:oleObj spid="_x0000_s2063" name="Equation" r:id="rId5" imgW="1879560" imgH="431640" progId="Equation.3">
                  <p:embed/>
                </p:oleObj>
              </mc:Choice>
              <mc:Fallback>
                <p:oleObj name="Equation" r:id="rId5" imgW="1879560" imgH="431640" progId="Equation.3">
                  <p:embed/>
                  <p:pic>
                    <p:nvPicPr>
                      <p:cNvPr id="0" name=""/>
                      <p:cNvPicPr>
                        <a:picLocks noChangeAspect="1" noChangeArrowheads="1"/>
                      </p:cNvPicPr>
                      <p:nvPr/>
                    </p:nvPicPr>
                    <p:blipFill>
                      <a:blip r:embed="rId6"/>
                      <a:srcRect/>
                      <a:stretch>
                        <a:fillRect/>
                      </a:stretch>
                    </p:blipFill>
                    <p:spPr bwMode="auto">
                      <a:xfrm>
                        <a:off x="762000" y="3089275"/>
                        <a:ext cx="3316287" cy="762000"/>
                      </a:xfrm>
                      <a:prstGeom prst="rect">
                        <a:avLst/>
                      </a:prstGeom>
                      <a:noFill/>
                      <a:ln>
                        <a:noFill/>
                      </a:ln>
                    </p:spPr>
                  </p:pic>
                </p:oleObj>
              </mc:Fallback>
            </mc:AlternateContent>
          </a:graphicData>
        </a:graphic>
      </p:graphicFrame>
      <p:graphicFrame>
        <p:nvGraphicFramePr>
          <p:cNvPr id="131" name="Object 130"/>
          <p:cNvGraphicFramePr>
            <a:graphicFrameLocks noChangeAspect="1"/>
          </p:cNvGraphicFramePr>
          <p:nvPr>
            <p:extLst>
              <p:ext uri="{D42A27DB-BD31-4B8C-83A1-F6EECF244321}">
                <p14:modId xmlns:p14="http://schemas.microsoft.com/office/powerpoint/2010/main" val="3072324185"/>
              </p:ext>
            </p:extLst>
          </p:nvPr>
        </p:nvGraphicFramePr>
        <p:xfrm>
          <a:off x="750888" y="4537075"/>
          <a:ext cx="4125912" cy="796925"/>
        </p:xfrm>
        <a:graphic>
          <a:graphicData uri="http://schemas.openxmlformats.org/presentationml/2006/ole">
            <mc:AlternateContent xmlns:mc="http://schemas.openxmlformats.org/markup-compatibility/2006">
              <mc:Choice xmlns:v="urn:schemas-microsoft-com:vml" Requires="v">
                <p:oleObj spid="_x0000_s2064" name="Equation" r:id="rId7" imgW="2234880" imgH="431640" progId="Equation.3">
                  <p:embed/>
                </p:oleObj>
              </mc:Choice>
              <mc:Fallback>
                <p:oleObj name="Equation" r:id="rId7" imgW="2234880" imgH="431640" progId="Equation.3">
                  <p:embed/>
                  <p:pic>
                    <p:nvPicPr>
                      <p:cNvPr id="0" name=""/>
                      <p:cNvPicPr>
                        <a:picLocks noChangeAspect="1" noChangeArrowheads="1"/>
                      </p:cNvPicPr>
                      <p:nvPr/>
                    </p:nvPicPr>
                    <p:blipFill>
                      <a:blip r:embed="rId8"/>
                      <a:srcRect/>
                      <a:stretch>
                        <a:fillRect/>
                      </a:stretch>
                    </p:blipFill>
                    <p:spPr bwMode="auto">
                      <a:xfrm>
                        <a:off x="750888" y="4537075"/>
                        <a:ext cx="4125912" cy="796925"/>
                      </a:xfrm>
                      <a:prstGeom prst="rect">
                        <a:avLst/>
                      </a:prstGeom>
                      <a:noFill/>
                      <a:ln>
                        <a:noFill/>
                      </a:ln>
                    </p:spPr>
                  </p:pic>
                </p:oleObj>
              </mc:Fallback>
            </mc:AlternateContent>
          </a:graphicData>
        </a:graphic>
      </p:graphicFrame>
      <p:graphicFrame>
        <p:nvGraphicFramePr>
          <p:cNvPr id="133" name="Object 132"/>
          <p:cNvGraphicFramePr>
            <a:graphicFrameLocks noChangeAspect="1"/>
          </p:cNvGraphicFramePr>
          <p:nvPr>
            <p:extLst>
              <p:ext uri="{D42A27DB-BD31-4B8C-83A1-F6EECF244321}">
                <p14:modId xmlns:p14="http://schemas.microsoft.com/office/powerpoint/2010/main" val="3833154015"/>
              </p:ext>
            </p:extLst>
          </p:nvPr>
        </p:nvGraphicFramePr>
        <p:xfrm>
          <a:off x="6227887" y="5410200"/>
          <a:ext cx="1212766" cy="421486"/>
        </p:xfrm>
        <a:graphic>
          <a:graphicData uri="http://schemas.openxmlformats.org/presentationml/2006/ole">
            <mc:AlternateContent xmlns:mc="http://schemas.openxmlformats.org/markup-compatibility/2006">
              <mc:Choice xmlns:v="urn:schemas-microsoft-com:vml" Requires="v">
                <p:oleObj spid="_x0000_s2065" name="Equation" r:id="rId9" imgW="583920" imgH="203040" progId="Equation.3">
                  <p:embed/>
                </p:oleObj>
              </mc:Choice>
              <mc:Fallback>
                <p:oleObj name="Equation" r:id="rId9" imgW="583920" imgH="203040" progId="Equation.3">
                  <p:embed/>
                  <p:pic>
                    <p:nvPicPr>
                      <p:cNvPr id="0" name=""/>
                      <p:cNvPicPr/>
                      <p:nvPr/>
                    </p:nvPicPr>
                    <p:blipFill>
                      <a:blip r:embed="rId10"/>
                      <a:stretch>
                        <a:fillRect/>
                      </a:stretch>
                    </p:blipFill>
                    <p:spPr>
                      <a:xfrm>
                        <a:off x="6227887" y="5410200"/>
                        <a:ext cx="1212766" cy="421486"/>
                      </a:xfrm>
                      <a:prstGeom prst="rect">
                        <a:avLst/>
                      </a:prstGeom>
                    </p:spPr>
                  </p:pic>
                </p:oleObj>
              </mc:Fallback>
            </mc:AlternateContent>
          </a:graphicData>
        </a:graphic>
      </p:graphicFrame>
      <p:sp>
        <p:nvSpPr>
          <p:cNvPr id="134" name="Rectangle 133"/>
          <p:cNvSpPr/>
          <p:nvPr/>
        </p:nvSpPr>
        <p:spPr>
          <a:xfrm>
            <a:off x="736378" y="5467290"/>
            <a:ext cx="2616422" cy="400110"/>
          </a:xfrm>
          <a:prstGeom prst="rect">
            <a:avLst/>
          </a:prstGeom>
        </p:spPr>
        <p:txBody>
          <a:bodyPr wrap="none">
            <a:spAutoFit/>
          </a:bodyPr>
          <a:lstStyle/>
          <a:p>
            <a:r>
              <a:rPr lang="en-US" sz="2000" dirty="0"/>
              <a:t>L</a:t>
            </a:r>
            <a:r>
              <a:rPr lang="en-US" sz="2000" dirty="0" smtClean="0"/>
              <a:t>og </a:t>
            </a:r>
            <a:r>
              <a:rPr lang="en-US" sz="2000" dirty="0"/>
              <a:t>likelihood function</a:t>
            </a:r>
          </a:p>
        </p:txBody>
      </p:sp>
      <p:cxnSp>
        <p:nvCxnSpPr>
          <p:cNvPr id="136" name="Straight Arrow Connector 135"/>
          <p:cNvCxnSpPr/>
          <p:nvPr/>
        </p:nvCxnSpPr>
        <p:spPr>
          <a:xfrm flipV="1">
            <a:off x="1143000" y="5111782"/>
            <a:ext cx="0" cy="355508"/>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sp>
        <p:nvSpPr>
          <p:cNvPr id="11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Maximum Likelihood</a:t>
            </a:r>
            <a:endParaRPr lang="en-US" dirty="0"/>
          </a:p>
        </p:txBody>
      </p:sp>
    </p:spTree>
    <p:extLst>
      <p:ext uri="{BB962C8B-B14F-4D97-AF65-F5344CB8AC3E}">
        <p14:creationId xmlns:p14="http://schemas.microsoft.com/office/powerpoint/2010/main" val="307173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86256"/>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mc:AlternateContent xmlns:mc="http://schemas.openxmlformats.org/markup-compatibility/2006" xmlns:a14="http://schemas.microsoft.com/office/drawing/2010/main">
        <mc:Choice Requires="a14">
          <p:sp>
            <p:nvSpPr>
              <p:cNvPr id="8" name="Rectangle 7"/>
              <p:cNvSpPr/>
              <p:nvPr/>
            </p:nvSpPr>
            <p:spPr>
              <a:xfrm>
                <a:off x="632346" y="981456"/>
                <a:ext cx="7825854" cy="1208151"/>
              </a:xfrm>
              <a:prstGeom prst="rect">
                <a:avLst/>
              </a:prstGeom>
            </p:spPr>
            <p:txBody>
              <a:bodyPr wrap="square">
                <a:spAutoFit/>
              </a:bodyPr>
              <a:lstStyle/>
              <a:p>
                <a:pPr algn="just"/>
                <a:r>
                  <a:rPr lang="en-US" sz="2400" dirty="0" smtClean="0"/>
                  <a:t>The basic idea of the EM algorithm is, beginning with an initial model </a:t>
                </a:r>
                <a14:m>
                  <m:oMath xmlns:m="http://schemas.openxmlformats.org/officeDocument/2006/math">
                    <m:r>
                      <a:rPr lang="en-US" sz="2400" i="1" smtClean="0">
                        <a:latin typeface="Cambria Math"/>
                        <a:ea typeface="Cambria Math"/>
                      </a:rPr>
                      <m:t>𝜃</m:t>
                    </m:r>
                  </m:oMath>
                </a14:m>
                <a:r>
                  <a:rPr lang="en-US" sz="2400" dirty="0" smtClean="0"/>
                  <a:t>, </a:t>
                </a:r>
                <a:r>
                  <a:rPr lang="en-US" sz="2400" dirty="0"/>
                  <a:t>to estimate a new model </a:t>
                </a:r>
                <a14:m>
                  <m:oMath xmlns:m="http://schemas.openxmlformats.org/officeDocument/2006/math">
                    <m:acc>
                      <m:accPr>
                        <m:chr m:val="̅"/>
                        <m:ctrlPr>
                          <a:rPr lang="en-US" sz="2400" i="1" smtClean="0">
                            <a:latin typeface="Cambria Math"/>
                          </a:rPr>
                        </m:ctrlPr>
                      </m:accPr>
                      <m:e>
                        <m:r>
                          <a:rPr lang="en-US" sz="2400" i="1" smtClean="0">
                            <a:latin typeface="Cambria Math"/>
                            <a:ea typeface="Cambria Math"/>
                          </a:rPr>
                          <m:t>𝜃</m:t>
                        </m:r>
                      </m:e>
                    </m:acc>
                  </m:oMath>
                </a14:m>
                <a:r>
                  <a:rPr lang="en-US" sz="2400" dirty="0" smtClean="0"/>
                  <a:t>, </a:t>
                </a:r>
                <a:r>
                  <a:rPr lang="en-US" sz="2400" dirty="0"/>
                  <a:t>such </a:t>
                </a:r>
                <a:r>
                  <a:rPr lang="en-US" sz="2400" dirty="0" smtClean="0"/>
                  <a:t>that </a:t>
                </a:r>
                <a14:m>
                  <m:oMath xmlns:m="http://schemas.openxmlformats.org/officeDocument/2006/math">
                    <m:r>
                      <a:rPr lang="en-US" sz="2400" b="0" i="1" smtClean="0">
                        <a:latin typeface="Cambria Math"/>
                      </a:rPr>
                      <m:t>𝑃</m:t>
                    </m:r>
                    <m:r>
                      <a:rPr lang="en-US" sz="2400" b="0" i="1" smtClean="0">
                        <a:latin typeface="Cambria Math"/>
                      </a:rPr>
                      <m:t>(</m:t>
                    </m:r>
                    <m:r>
                      <a:rPr lang="en-US" sz="2400" b="0" i="1" smtClean="0">
                        <a:latin typeface="Cambria Math"/>
                      </a:rPr>
                      <m:t>𝑥</m:t>
                    </m:r>
                    <m:r>
                      <a:rPr lang="en-US" sz="2400" b="0" i="1" smtClean="0">
                        <a:latin typeface="Cambria Math"/>
                      </a:rPr>
                      <m:t>|</m:t>
                    </m:r>
                    <m:acc>
                      <m:accPr>
                        <m:chr m:val="̅"/>
                        <m:ctrlPr>
                          <a:rPr lang="en-US" sz="2400" b="0" i="1" smtClean="0">
                            <a:latin typeface="Cambria Math"/>
                          </a:rPr>
                        </m:ctrlPr>
                      </m:accPr>
                      <m:e>
                        <m:r>
                          <a:rPr lang="en-US" sz="2400" b="0" i="1" smtClean="0">
                            <a:latin typeface="Cambria Math"/>
                            <a:ea typeface="Cambria Math"/>
                          </a:rPr>
                          <m:t>𝜃</m:t>
                        </m:r>
                      </m:e>
                    </m:acc>
                    <m:r>
                      <a:rPr lang="en-US" sz="2400" b="0" i="1" smtClean="0">
                        <a:latin typeface="Cambria Math"/>
                      </a:rPr>
                      <m:t>)</m:t>
                    </m:r>
                    <m:r>
                      <a:rPr lang="en-US" sz="2400" b="0" i="1" smtClean="0">
                        <a:latin typeface="Cambria Math"/>
                        <a:ea typeface="Cambria Math"/>
                      </a:rPr>
                      <m:t>≥</m:t>
                    </m:r>
                    <m:r>
                      <a:rPr lang="en-US" sz="2400" b="0" i="1" smtClean="0">
                        <a:latin typeface="Cambria Math"/>
                        <a:ea typeface="Cambria Math"/>
                      </a:rPr>
                      <m:t>𝑃</m:t>
                    </m:r>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𝜃</m:t>
                    </m:r>
                    <m:r>
                      <a:rPr lang="en-US" sz="2400" b="0" i="1" smtClean="0">
                        <a:latin typeface="Cambria Math"/>
                        <a:ea typeface="Cambria Math"/>
                      </a:rPr>
                      <m:t>)</m:t>
                    </m:r>
                  </m:oMath>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632346" y="981456"/>
                <a:ext cx="7825854" cy="1208151"/>
              </a:xfrm>
              <a:prstGeom prst="rect">
                <a:avLst/>
              </a:prstGeom>
              <a:blipFill rotWithShape="1">
                <a:blip r:embed="rId2"/>
                <a:stretch>
                  <a:fillRect l="-1246" t="-3535" r="-1168" b="-7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34282" y="1895856"/>
                <a:ext cx="2555764" cy="957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𝑖</m:t>
                              </m:r>
                            </m:sub>
                          </m:sSub>
                        </m:e>
                      </m:acc>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𝑇</m:t>
                          </m:r>
                        </m:den>
                      </m:f>
                      <m:nary>
                        <m:naryPr>
                          <m:chr m:val="∑"/>
                          <m:ctrlPr>
                            <a:rPr lang="en-US" sz="2000" b="0" i="1" smtClean="0">
                              <a:latin typeface="Cambria Math"/>
                            </a:rPr>
                          </m:ctrlPr>
                        </m:naryPr>
                        <m:sub>
                          <m:r>
                            <m:rPr>
                              <m:brk m:alnAt="23"/>
                            </m:rPr>
                            <a:rPr lang="en-US" sz="2000" b="0" i="1" smtClean="0">
                              <a:latin typeface="Cambria Math"/>
                            </a:rPr>
                            <m:t>𝑡</m:t>
                          </m:r>
                          <m:r>
                            <a:rPr lang="en-US" sz="2000" b="0" i="1" smtClean="0">
                              <a:latin typeface="Cambria Math"/>
                            </a:rPr>
                            <m:t>=1</m:t>
                          </m:r>
                        </m:sub>
                        <m:sup>
                          <m:r>
                            <a:rPr lang="en-US" sz="2000" b="0" i="1" smtClean="0">
                              <a:latin typeface="Cambria Math"/>
                            </a:rPr>
                            <m:t>𝑇</m:t>
                          </m:r>
                        </m:sup>
                        <m:e>
                          <m:r>
                            <m:rPr>
                              <m:sty m:val="p"/>
                            </m:rPr>
                            <a:rPr lang="en-US" sz="2000" b="0" i="0" smtClean="0">
                              <a:latin typeface="Cambria Math"/>
                            </a:rPr>
                            <m:t>Pr</m:t>
                          </m:r>
                          <m:r>
                            <a:rPr lang="en-US" sz="2000" b="0" i="1" smtClean="0">
                              <a:latin typeface="Cambria Math"/>
                            </a:rPr>
                            <m:t>⁡(</m:t>
                          </m:r>
                          <m:r>
                            <a:rPr lang="en-US" sz="2000" b="0" i="1" smtClean="0">
                              <a:latin typeface="Cambria Math"/>
                            </a:rPr>
                            <m:t>𝑖</m:t>
                          </m:r>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𝑡</m:t>
                              </m:r>
                            </m:sub>
                          </m:sSub>
                          <m:r>
                            <a:rPr lang="en-US" sz="2000" b="0" i="1" smtClean="0">
                              <a:latin typeface="Cambria Math"/>
                            </a:rPr>
                            <m:t>,</m:t>
                          </m:r>
                          <m:r>
                            <a:rPr lang="en-US" sz="2000" b="0" i="1" smtClean="0">
                              <a:latin typeface="Cambria Math"/>
                              <a:ea typeface="Cambria Math"/>
                            </a:rPr>
                            <m:t>𝜃</m:t>
                          </m:r>
                          <m:r>
                            <a:rPr lang="en-US" sz="2000" b="0" i="1" smtClean="0">
                              <a:latin typeface="Cambria Math"/>
                            </a:rPr>
                            <m:t>)</m:t>
                          </m:r>
                        </m:e>
                      </m:nary>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4434282" y="1895856"/>
                <a:ext cx="2555764" cy="95782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34282" y="2917113"/>
                <a:ext cx="2828338" cy="789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sSub>
                            <m:sSubPr>
                              <m:ctrlPr>
                                <a:rPr lang="en-US" sz="2000" i="1" smtClean="0">
                                  <a:latin typeface="Cambria Math"/>
                                </a:rPr>
                              </m:ctrlPr>
                            </m:sSubPr>
                            <m:e>
                              <m:r>
                                <a:rPr lang="en-US" sz="2000" i="1" smtClean="0">
                                  <a:latin typeface="Cambria Math"/>
                                  <a:ea typeface="Cambria Math"/>
                                </a:rPr>
                                <m:t>𝜇</m:t>
                              </m:r>
                            </m:e>
                            <m:sub>
                              <m:r>
                                <a:rPr lang="en-US" sz="2000" b="0" i="1" smtClean="0">
                                  <a:latin typeface="Cambria Math"/>
                                </a:rPr>
                                <m:t>𝑖</m:t>
                              </m:r>
                            </m:sub>
                          </m:sSub>
                        </m:e>
                      </m:acc>
                      <m:r>
                        <a:rPr lang="en-US" sz="2000" b="0" i="1" smtClean="0">
                          <a:latin typeface="Cambria Math"/>
                        </a:rPr>
                        <m:t>=</m:t>
                      </m:r>
                      <m:f>
                        <m:fPr>
                          <m:ctrlPr>
                            <a:rPr lang="en-US" sz="2000" b="0" i="1" smtClean="0">
                              <a:latin typeface="Cambria Math"/>
                            </a:rPr>
                          </m:ctrlPr>
                        </m:fPr>
                        <m:num>
                          <m:nary>
                            <m:naryPr>
                              <m:chr m:val="∑"/>
                              <m:ctrlPr>
                                <a:rPr lang="en-US" sz="2000" i="1">
                                  <a:latin typeface="Cambria Math"/>
                                </a:rPr>
                              </m:ctrlPr>
                            </m:naryPr>
                            <m:sub>
                              <m:r>
                                <m:rPr>
                                  <m:brk m:alnAt="23"/>
                                </m:rPr>
                                <a:rPr lang="en-US" sz="2000" i="1">
                                  <a:latin typeface="Cambria Math"/>
                                </a:rPr>
                                <m:t>𝑡</m:t>
                              </m:r>
                              <m:r>
                                <a:rPr lang="en-US" sz="2000" i="1">
                                  <a:latin typeface="Cambria Math"/>
                                </a:rPr>
                                <m:t>=1</m:t>
                              </m:r>
                            </m:sub>
                            <m:sup>
                              <m:r>
                                <a:rPr lang="en-US" sz="2000" i="1">
                                  <a:latin typeface="Cambria Math"/>
                                </a:rPr>
                                <m:t>𝑇</m:t>
                              </m:r>
                            </m:sup>
                            <m:e>
                              <m:r>
                                <m:rPr>
                                  <m:sty m:val="p"/>
                                </m:rPr>
                                <a:rPr lang="en-US" sz="2000">
                                  <a:latin typeface="Cambria Math"/>
                                </a:rPr>
                                <m:t>Pr</m:t>
                              </m:r>
                              <m:r>
                                <a:rPr lang="en-US" sz="2000" i="1">
                                  <a:latin typeface="Cambria Math"/>
                                </a:rPr>
                                <m:t>⁡(</m:t>
                              </m:r>
                              <m:r>
                                <a:rPr lang="en-US" sz="2000" i="1">
                                  <a:latin typeface="Cambria Math"/>
                                </a:rPr>
                                <m:t>𝑖</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𝑡</m:t>
                                  </m:r>
                                </m:sub>
                              </m:sSub>
                              <m:r>
                                <a:rPr lang="en-US" sz="2000" i="1">
                                  <a:latin typeface="Cambria Math"/>
                                </a:rPr>
                                <m:t>,</m:t>
                              </m:r>
                              <m:r>
                                <a:rPr lang="en-US" sz="2000" i="1">
                                  <a:latin typeface="Cambria Math"/>
                                  <a:ea typeface="Cambria Math"/>
                                </a:rPr>
                                <m:t>𝜃</m:t>
                              </m:r>
                              <m:r>
                                <a:rPr lang="en-US" sz="2000" i="1">
                                  <a:latin typeface="Cambria Math"/>
                                </a:rPr>
                                <m:t>)</m:t>
                              </m:r>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𝑡</m:t>
                                  </m:r>
                                </m:sub>
                              </m:sSub>
                            </m:e>
                          </m:nary>
                          <m:r>
                            <m:rPr>
                              <m:nor/>
                            </m:rPr>
                            <a:rPr lang="en-US" sz="2000" dirty="0"/>
                            <m:t> </m:t>
                          </m:r>
                        </m:num>
                        <m:den>
                          <m:nary>
                            <m:naryPr>
                              <m:chr m:val="∑"/>
                              <m:ctrlPr>
                                <a:rPr lang="en-US" sz="2000" i="1">
                                  <a:latin typeface="Cambria Math"/>
                                </a:rPr>
                              </m:ctrlPr>
                            </m:naryPr>
                            <m:sub>
                              <m:r>
                                <m:rPr>
                                  <m:brk m:alnAt="23"/>
                                </m:rPr>
                                <a:rPr lang="en-US" sz="2000" i="1">
                                  <a:latin typeface="Cambria Math"/>
                                </a:rPr>
                                <m:t>𝑡</m:t>
                              </m:r>
                              <m:r>
                                <a:rPr lang="en-US" sz="2000" i="1">
                                  <a:latin typeface="Cambria Math"/>
                                </a:rPr>
                                <m:t>=1</m:t>
                              </m:r>
                            </m:sub>
                            <m:sup>
                              <m:r>
                                <a:rPr lang="en-US" sz="2000" i="1">
                                  <a:latin typeface="Cambria Math"/>
                                </a:rPr>
                                <m:t>𝑇</m:t>
                              </m:r>
                            </m:sup>
                            <m:e>
                              <m:r>
                                <m:rPr>
                                  <m:sty m:val="p"/>
                                </m:rPr>
                                <a:rPr lang="en-US" sz="2000">
                                  <a:latin typeface="Cambria Math"/>
                                </a:rPr>
                                <m:t>Pr</m:t>
                              </m:r>
                              <m:r>
                                <a:rPr lang="en-US" sz="2000" i="1">
                                  <a:latin typeface="Cambria Math"/>
                                </a:rPr>
                                <m:t>⁡(</m:t>
                              </m:r>
                              <m:r>
                                <a:rPr lang="en-US" sz="2000" i="1">
                                  <a:latin typeface="Cambria Math"/>
                                </a:rPr>
                                <m:t>𝑖</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𝑡</m:t>
                                  </m:r>
                                </m:sub>
                              </m:sSub>
                              <m:r>
                                <a:rPr lang="en-US" sz="2000" i="1">
                                  <a:latin typeface="Cambria Math"/>
                                </a:rPr>
                                <m:t>,</m:t>
                              </m:r>
                              <m:r>
                                <a:rPr lang="en-US" sz="2000" i="1">
                                  <a:latin typeface="Cambria Math"/>
                                  <a:ea typeface="Cambria Math"/>
                                </a:rPr>
                                <m:t>𝜃</m:t>
                              </m:r>
                              <m:r>
                                <a:rPr lang="en-US" sz="2000" i="1">
                                  <a:latin typeface="Cambria Math"/>
                                </a:rPr>
                                <m:t>)</m:t>
                              </m:r>
                            </m:e>
                          </m:nary>
                          <m:r>
                            <m:rPr>
                              <m:nor/>
                            </m:rPr>
                            <a:rPr lang="en-US" sz="2000" dirty="0"/>
                            <m:t> </m:t>
                          </m:r>
                        </m:den>
                      </m:f>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34282" y="2917113"/>
                <a:ext cx="2828338" cy="78996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367622" y="3767613"/>
                <a:ext cx="3684855" cy="789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acc>
                            <m:accPr>
                              <m:chr m:val="̅"/>
                              <m:ctrlPr>
                                <a:rPr lang="en-US" sz="2000" i="1">
                                  <a:latin typeface="Cambria Math"/>
                                </a:rPr>
                              </m:ctrlPr>
                            </m:accPr>
                            <m:e>
                              <m:sSub>
                                <m:sSubPr>
                                  <m:ctrlPr>
                                    <a:rPr lang="en-US" sz="2000" i="1">
                                      <a:latin typeface="Cambria Math"/>
                                    </a:rPr>
                                  </m:ctrlPr>
                                </m:sSubPr>
                                <m:e>
                                  <m:r>
                                    <a:rPr lang="en-US" sz="2000" i="1">
                                      <a:latin typeface="Cambria Math"/>
                                      <a:ea typeface="Cambria Math"/>
                                    </a:rPr>
                                    <m:t>𝜎</m:t>
                                  </m:r>
                                </m:e>
                                <m:sub>
                                  <m:r>
                                    <a:rPr lang="en-US" sz="2000" i="1">
                                      <a:latin typeface="Cambria Math"/>
                                    </a:rPr>
                                    <m:t>𝑖</m:t>
                                  </m:r>
                                </m:sub>
                              </m:sSub>
                            </m:e>
                          </m:acc>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nary>
                            <m:naryPr>
                              <m:chr m:val="∑"/>
                              <m:ctrlPr>
                                <a:rPr lang="en-US" sz="2000" i="1">
                                  <a:latin typeface="Cambria Math"/>
                                </a:rPr>
                              </m:ctrlPr>
                            </m:naryPr>
                            <m:sub>
                              <m:r>
                                <m:rPr>
                                  <m:brk m:alnAt="23"/>
                                </m:rPr>
                                <a:rPr lang="en-US" sz="2000" i="1">
                                  <a:latin typeface="Cambria Math"/>
                                </a:rPr>
                                <m:t>𝑡</m:t>
                              </m:r>
                              <m:r>
                                <a:rPr lang="en-US" sz="2000" i="1">
                                  <a:latin typeface="Cambria Math"/>
                                </a:rPr>
                                <m:t>=1</m:t>
                              </m:r>
                            </m:sub>
                            <m:sup>
                              <m:r>
                                <a:rPr lang="en-US" sz="2000" i="1">
                                  <a:latin typeface="Cambria Math"/>
                                </a:rPr>
                                <m:t>𝑇</m:t>
                              </m:r>
                            </m:sup>
                            <m:e>
                              <m:r>
                                <m:rPr>
                                  <m:sty m:val="p"/>
                                </m:rPr>
                                <a:rPr lang="en-US" sz="2000">
                                  <a:latin typeface="Cambria Math"/>
                                </a:rPr>
                                <m:t>Pr</m:t>
                              </m:r>
                              <m:r>
                                <a:rPr lang="en-US" sz="2000" i="1">
                                  <a:latin typeface="Cambria Math"/>
                                </a:rPr>
                                <m:t>⁡(</m:t>
                              </m:r>
                              <m:r>
                                <a:rPr lang="en-US" sz="2000" i="1">
                                  <a:latin typeface="Cambria Math"/>
                                </a:rPr>
                                <m:t>𝑖</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𝑡</m:t>
                                  </m:r>
                                </m:sub>
                              </m:sSub>
                              <m:r>
                                <a:rPr lang="en-US" sz="2000" i="1">
                                  <a:latin typeface="Cambria Math"/>
                                </a:rPr>
                                <m:t>,</m:t>
                              </m:r>
                              <m:r>
                                <a:rPr lang="en-US" sz="2000" i="1">
                                  <a:latin typeface="Cambria Math"/>
                                  <a:ea typeface="Cambria Math"/>
                                </a:rPr>
                                <m:t>𝜃</m:t>
                              </m:r>
                              <m:r>
                                <a:rPr lang="en-US" sz="2000" i="1" smtClean="0">
                                  <a:latin typeface="Cambria Math"/>
                                </a:rPr>
                                <m:t>)</m:t>
                              </m:r>
                              <m:sSubSup>
                                <m:sSubSupPr>
                                  <m:ctrlPr>
                                    <a:rPr lang="en-US" sz="2000" i="1" smtClean="0">
                                      <a:latin typeface="Cambria Math"/>
                                    </a:rPr>
                                  </m:ctrlPr>
                                </m:sSubSupPr>
                                <m:e>
                                  <m:r>
                                    <a:rPr lang="en-US" sz="2000" b="0" i="1" smtClean="0">
                                      <a:latin typeface="Cambria Math"/>
                                    </a:rPr>
                                    <m:t>𝑥</m:t>
                                  </m:r>
                                </m:e>
                                <m:sub>
                                  <m:r>
                                    <a:rPr lang="en-US" sz="2000" b="0" i="1" smtClean="0">
                                      <a:latin typeface="Cambria Math"/>
                                    </a:rPr>
                                    <m:t>𝑡</m:t>
                                  </m:r>
                                </m:sub>
                                <m:sup>
                                  <m:r>
                                    <a:rPr lang="en-US" sz="2000" b="0" i="1" smtClean="0">
                                      <a:latin typeface="Cambria Math"/>
                                    </a:rPr>
                                    <m:t>2</m:t>
                                  </m:r>
                                </m:sup>
                              </m:sSubSup>
                              <m:r>
                                <a:rPr lang="en-US" sz="2000" i="1" smtClean="0">
                                  <a:latin typeface="Cambria Math"/>
                                </a:rPr>
                                <m:t> </m:t>
                              </m:r>
                            </m:e>
                          </m:nary>
                          <m:r>
                            <m:rPr>
                              <m:nor/>
                            </m:rPr>
                            <a:rPr lang="en-US" sz="2000" dirty="0" smtClean="0"/>
                            <m:t> </m:t>
                          </m:r>
                        </m:num>
                        <m:den>
                          <m:nary>
                            <m:naryPr>
                              <m:chr m:val="∑"/>
                              <m:ctrlPr>
                                <a:rPr lang="en-US" sz="2000" i="1">
                                  <a:latin typeface="Cambria Math"/>
                                </a:rPr>
                              </m:ctrlPr>
                            </m:naryPr>
                            <m:sub>
                              <m:r>
                                <m:rPr>
                                  <m:brk m:alnAt="23"/>
                                </m:rPr>
                                <a:rPr lang="en-US" sz="2000" i="1">
                                  <a:latin typeface="Cambria Math"/>
                                </a:rPr>
                                <m:t>𝑡</m:t>
                              </m:r>
                              <m:r>
                                <a:rPr lang="en-US" sz="2000" i="1">
                                  <a:latin typeface="Cambria Math"/>
                                </a:rPr>
                                <m:t>=1</m:t>
                              </m:r>
                            </m:sub>
                            <m:sup>
                              <m:r>
                                <a:rPr lang="en-US" sz="2000" i="1">
                                  <a:latin typeface="Cambria Math"/>
                                </a:rPr>
                                <m:t>𝑇</m:t>
                              </m:r>
                            </m:sup>
                            <m:e>
                              <m:r>
                                <m:rPr>
                                  <m:sty m:val="p"/>
                                </m:rPr>
                                <a:rPr lang="en-US" sz="2000">
                                  <a:latin typeface="Cambria Math"/>
                                </a:rPr>
                                <m:t>Pr</m:t>
                              </m:r>
                              <m:r>
                                <a:rPr lang="en-US" sz="2000" i="1">
                                  <a:latin typeface="Cambria Math"/>
                                </a:rPr>
                                <m:t>⁡(</m:t>
                              </m:r>
                              <m:r>
                                <a:rPr lang="en-US" sz="2000" i="1">
                                  <a:latin typeface="Cambria Math"/>
                                </a:rPr>
                                <m:t>𝑖</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𝑡</m:t>
                                  </m:r>
                                </m:sub>
                              </m:sSub>
                              <m:r>
                                <a:rPr lang="en-US" sz="2000" i="1">
                                  <a:latin typeface="Cambria Math"/>
                                </a:rPr>
                                <m:t>,</m:t>
                              </m:r>
                              <m:r>
                                <a:rPr lang="en-US" sz="2000" i="1">
                                  <a:latin typeface="Cambria Math"/>
                                  <a:ea typeface="Cambria Math"/>
                                </a:rPr>
                                <m:t>𝜃</m:t>
                              </m:r>
                              <m:r>
                                <a:rPr lang="en-US" sz="2000" i="1">
                                  <a:latin typeface="Cambria Math"/>
                                </a:rPr>
                                <m:t>)</m:t>
                              </m:r>
                            </m:e>
                          </m:nary>
                          <m:r>
                            <m:rPr>
                              <m:nor/>
                            </m:rPr>
                            <a:rPr lang="en-US" sz="2000" dirty="0"/>
                            <m:t> </m:t>
                          </m:r>
                        </m:den>
                      </m:f>
                      <m:r>
                        <a:rPr lang="en-US" sz="2000" b="0" i="1" smtClean="0">
                          <a:latin typeface="Cambria Math"/>
                        </a:rPr>
                        <m:t>−</m:t>
                      </m:r>
                      <m:sSup>
                        <m:sSupPr>
                          <m:ctrlPr>
                            <a:rPr lang="en-US" sz="2000" i="1">
                              <a:latin typeface="Cambria Math"/>
                            </a:rPr>
                          </m:ctrlPr>
                        </m:sSupPr>
                        <m:e>
                          <m:acc>
                            <m:accPr>
                              <m:chr m:val="̅"/>
                              <m:ctrlPr>
                                <a:rPr lang="en-US" sz="2000" i="1">
                                  <a:latin typeface="Cambria Math"/>
                                </a:rPr>
                              </m:ctrlPr>
                            </m:accPr>
                            <m:e>
                              <m:sSub>
                                <m:sSubPr>
                                  <m:ctrlPr>
                                    <a:rPr lang="en-US" sz="2000" i="1">
                                      <a:latin typeface="Cambria Math"/>
                                    </a:rPr>
                                  </m:ctrlPr>
                                </m:sSubPr>
                                <m:e>
                                  <m:r>
                                    <a:rPr lang="en-US" sz="2000" i="1" smtClean="0">
                                      <a:latin typeface="Cambria Math"/>
                                      <a:ea typeface="Cambria Math"/>
                                    </a:rPr>
                                    <m:t>𝜇</m:t>
                                  </m:r>
                                </m:e>
                                <m:sub>
                                  <m:r>
                                    <a:rPr lang="en-US" sz="2000" i="1">
                                      <a:latin typeface="Cambria Math"/>
                                    </a:rPr>
                                    <m:t>𝑖</m:t>
                                  </m:r>
                                </m:sub>
                              </m:sSub>
                            </m:e>
                          </m:acc>
                        </m:e>
                        <m:sup>
                          <m:r>
                            <a:rPr lang="en-US" sz="2000" i="1">
                              <a:latin typeface="Cambria Math"/>
                            </a:rPr>
                            <m:t>2</m:t>
                          </m:r>
                        </m:sup>
                      </m:sSup>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367622" y="3767613"/>
                <a:ext cx="3684855" cy="78996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67622" y="4604659"/>
                <a:ext cx="3770071" cy="759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𝑃</m:t>
                      </m:r>
                      <m:r>
                        <a:rPr lang="en-US" sz="2000" b="0" i="1" smtClean="0">
                          <a:latin typeface="Cambria Math"/>
                        </a:rPr>
                        <m:t>(</m:t>
                      </m:r>
                      <m:r>
                        <a:rPr lang="en-US" sz="2000" b="0" i="1" smtClean="0">
                          <a:latin typeface="Cambria Math"/>
                        </a:rPr>
                        <m:t>𝑖</m:t>
                      </m:r>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𝑡</m:t>
                          </m:r>
                        </m:sub>
                      </m:sSub>
                      <m:r>
                        <a:rPr lang="en-US" sz="2000" b="0" i="1" smtClean="0">
                          <a:latin typeface="Cambria Math"/>
                        </a:rPr>
                        <m:t>,</m:t>
                      </m:r>
                      <m:r>
                        <a:rPr lang="en-US" sz="2000" b="0" i="1" smtClean="0">
                          <a:latin typeface="Cambria Math"/>
                          <a:ea typeface="Cambria Math"/>
                        </a:rPr>
                        <m:t>𝜃</m:t>
                      </m:r>
                      <m:r>
                        <a:rPr lang="en-US" sz="2000" b="0" i="1" smtClean="0">
                          <a:latin typeface="Cambria Math"/>
                        </a:rPr>
                        <m:t>)=</m:t>
                      </m:r>
                      <m:f>
                        <m:fPr>
                          <m:ctrlPr>
                            <a:rPr lang="en-US" sz="2000" b="0" i="1" smtClean="0">
                              <a:latin typeface="Cambria Math"/>
                            </a:rPr>
                          </m:ctrlPr>
                        </m:fPr>
                        <m:num>
                          <m:sSub>
                            <m:sSubPr>
                              <m:ctrlPr>
                                <a:rPr lang="en-US" sz="2000" i="1">
                                  <a:latin typeface="Cambria Math"/>
                                </a:rPr>
                              </m:ctrlPr>
                            </m:sSubPr>
                            <m:e>
                              <m:r>
                                <a:rPr lang="en-US" sz="2000" i="1">
                                  <a:latin typeface="Cambria Math"/>
                                  <a:ea typeface="Cambria Math"/>
                                </a:rPr>
                                <m:t>𝜔</m:t>
                              </m:r>
                            </m:e>
                            <m:sub>
                              <m:r>
                                <a:rPr lang="en-US" sz="2000" i="1">
                                  <a:latin typeface="Cambria Math"/>
                                </a:rPr>
                                <m:t>𝑖</m:t>
                              </m:r>
                            </m:sub>
                          </m:sSub>
                          <m:r>
                            <a:rPr lang="en-US" sz="2000" i="1">
                              <a:latin typeface="Cambria Math"/>
                            </a:rPr>
                            <m:t>𝑔</m:t>
                          </m:r>
                          <m:r>
                            <a:rPr lang="en-US" sz="2000">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𝑡</m:t>
                              </m:r>
                            </m:sub>
                          </m:sSub>
                          <m:r>
                            <a:rPr lang="en-US" sz="2000" i="1">
                              <a:latin typeface="Cambria Math"/>
                            </a:rPr>
                            <m:t>|</m:t>
                          </m:r>
                          <m:sSub>
                            <m:sSubPr>
                              <m:ctrlPr>
                                <a:rPr lang="en-US" sz="2000" i="1">
                                  <a:latin typeface="Cambria Math"/>
                                </a:rPr>
                              </m:ctrlPr>
                            </m:sSubPr>
                            <m:e>
                              <m:r>
                                <a:rPr lang="en-US" sz="2000" i="1">
                                  <a:latin typeface="Cambria Math"/>
                                  <a:ea typeface="Cambria Math"/>
                                </a:rPr>
                                <m:t>𝜇</m:t>
                              </m:r>
                            </m:e>
                            <m:sub>
                              <m:r>
                                <a:rPr lang="en-US" sz="2000" i="1">
                                  <a:latin typeface="Cambria Math"/>
                                </a:rPr>
                                <m:t>𝑖</m:t>
                              </m:r>
                            </m:sub>
                          </m:sSub>
                          <m:r>
                            <a:rPr lang="en-US" sz="2000" i="1">
                              <a:latin typeface="Cambria Math"/>
                            </a:rPr>
                            <m:t>,</m:t>
                          </m:r>
                          <m:sSub>
                            <m:sSubPr>
                              <m:ctrlPr>
                                <a:rPr lang="en-US" sz="2000" i="1">
                                  <a:latin typeface="Cambria Math"/>
                                </a:rPr>
                              </m:ctrlPr>
                            </m:sSubPr>
                            <m:e>
                              <m:r>
                                <m:rPr>
                                  <m:sty m:val="p"/>
                                </m:rPr>
                                <a:rPr lang="el-GR" sz="2000" i="1">
                                  <a:latin typeface="Cambria Math"/>
                                  <a:ea typeface="Cambria Math"/>
                                </a:rPr>
                                <m:t>Σ</m:t>
                              </m:r>
                            </m:e>
                            <m:sub>
                              <m:r>
                                <a:rPr lang="en-US" sz="2000" i="1">
                                  <a:latin typeface="Cambria Math"/>
                                </a:rPr>
                                <m:t>𝑖</m:t>
                              </m:r>
                            </m:sub>
                          </m:sSub>
                          <m:r>
                            <a:rPr lang="en-US" sz="2000" b="0" i="1" smtClean="0">
                              <a:latin typeface="Cambria Math"/>
                            </a:rPr>
                            <m:t>)</m:t>
                          </m:r>
                        </m:num>
                        <m:den>
                          <m:nary>
                            <m:naryPr>
                              <m:chr m:val="∑"/>
                              <m:ctrlPr>
                                <a:rPr lang="en-US" sz="2000" i="1">
                                  <a:latin typeface="Cambria Math"/>
                                </a:rPr>
                              </m:ctrlPr>
                            </m:naryPr>
                            <m:sub>
                              <m:r>
                                <a:rPr lang="en-US" sz="2000" b="0" i="1" smtClean="0">
                                  <a:latin typeface="Cambria Math"/>
                                </a:rPr>
                                <m:t>𝑖</m:t>
                              </m:r>
                              <m:r>
                                <a:rPr lang="en-US" sz="2000" i="1">
                                  <a:latin typeface="Cambria Math"/>
                                </a:rPr>
                                <m:t>=1</m:t>
                              </m:r>
                            </m:sub>
                            <m:sup>
                              <m:r>
                                <a:rPr lang="en-US" sz="2000" b="0" i="1" smtClean="0">
                                  <a:latin typeface="Cambria Math"/>
                                </a:rPr>
                                <m:t>𝑀</m:t>
                              </m:r>
                            </m:sup>
                            <m:e>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𝑖</m:t>
                                  </m:r>
                                </m:sub>
                              </m:sSub>
                              <m:r>
                                <a:rPr lang="en-US" sz="2000" b="0" i="1" smtClean="0">
                                  <a:latin typeface="Cambria Math"/>
                                </a:rPr>
                                <m:t>𝑔</m:t>
                              </m:r>
                              <m:r>
                                <a:rPr lang="en-US" sz="2000" b="0" i="0"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m:rPr>
                                      <m:sty m:val="p"/>
                                    </m:rPr>
                                    <a:rPr lang="el-GR" sz="2000" b="0" i="1" smtClean="0">
                                      <a:latin typeface="Cambria Math"/>
                                      <a:ea typeface="Cambria Math"/>
                                    </a:rPr>
                                    <m:t>Σ</m:t>
                                  </m:r>
                                </m:e>
                                <m:sub>
                                  <m:r>
                                    <a:rPr lang="en-US" sz="2000" b="0" i="1" smtClean="0">
                                      <a:latin typeface="Cambria Math"/>
                                    </a:rPr>
                                    <m:t>𝑖</m:t>
                                  </m:r>
                                </m:sub>
                              </m:sSub>
                              <m:r>
                                <a:rPr lang="en-US" sz="2000" b="0" i="0" smtClean="0">
                                  <a:latin typeface="Cambria Math"/>
                                </a:rPr>
                                <m:t>)</m:t>
                              </m:r>
                            </m:e>
                          </m:nary>
                          <m:r>
                            <m:rPr>
                              <m:nor/>
                            </m:rPr>
                            <a:rPr lang="en-US" sz="2000" dirty="0"/>
                            <m:t> </m:t>
                          </m:r>
                        </m:den>
                      </m:f>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67622" y="4604659"/>
                <a:ext cx="3770071" cy="759695"/>
              </a:xfrm>
              <a:prstGeom prst="rect">
                <a:avLst/>
              </a:prstGeom>
              <a:blipFill rotWithShape="1">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2331456"/>
            <a:ext cx="3429000" cy="3429000"/>
          </a:xfrm>
          <a:prstGeom prst="rect">
            <a:avLst/>
          </a:prstGeom>
        </p:spPr>
      </p:pic>
      <p:sp>
        <p:nvSpPr>
          <p:cNvPr id="1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EM algorithm</a:t>
            </a:r>
            <a:endParaRPr lang="en-US" dirty="0"/>
          </a:p>
        </p:txBody>
      </p:sp>
    </p:spTree>
    <p:extLst>
      <p:ext uri="{BB962C8B-B14F-4D97-AF65-F5344CB8AC3E}">
        <p14:creationId xmlns:p14="http://schemas.microsoft.com/office/powerpoint/2010/main" val="1314282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37488"/>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9" name="Rectangle 8"/>
          <p:cNvSpPr/>
          <p:nvPr/>
        </p:nvSpPr>
        <p:spPr>
          <a:xfrm>
            <a:off x="609600" y="855870"/>
            <a:ext cx="7848600" cy="1400383"/>
          </a:xfrm>
          <a:prstGeom prst="rect">
            <a:avLst/>
          </a:prstGeom>
        </p:spPr>
        <p:txBody>
          <a:bodyPr wrap="square">
            <a:spAutoFit/>
          </a:bodyPr>
          <a:lstStyle/>
          <a:p>
            <a:pPr algn="just">
              <a:spcAft>
                <a:spcPts val="600"/>
              </a:spcAft>
            </a:pPr>
            <a:r>
              <a:rPr lang="en-US" sz="2000" dirty="0" smtClean="0"/>
              <a:t>Goal: match an observation sequence to a number of models. </a:t>
            </a:r>
          </a:p>
          <a:p>
            <a:pPr algn="just"/>
            <a:r>
              <a:rPr lang="en-US" sz="2000" dirty="0" smtClean="0"/>
              <a:t>The LB algorithm jointly optimizes the segmentation of the sequence into subsequences produced by different models, and the matching of the subsequences to particular models</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609600" y="2375276"/>
                <a:ext cx="7734425" cy="1422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𝐴</m:t>
                      </m:r>
                      <m:d>
                        <m:dPr>
                          <m:ctrlPr>
                            <a:rPr lang="en-US" sz="2000" i="1">
                              <a:latin typeface="Cambria Math"/>
                            </a:rPr>
                          </m:ctrlPr>
                        </m:dPr>
                        <m:e>
                          <m:r>
                            <a:rPr lang="en-US" sz="2000" i="1">
                              <a:latin typeface="Cambria Math"/>
                            </a:rPr>
                            <m:t>𝑙</m:t>
                          </m:r>
                          <m:r>
                            <a:rPr lang="en-US" sz="2000" i="1">
                              <a:latin typeface="Cambria Math"/>
                            </a:rPr>
                            <m:t>,</m:t>
                          </m:r>
                          <m:r>
                            <a:rPr lang="en-US" sz="2000" i="1">
                              <a:latin typeface="Cambria Math"/>
                            </a:rPr>
                            <m:t>𝑖</m:t>
                          </m:r>
                          <m:r>
                            <a:rPr lang="en-US" sz="2000" i="1">
                              <a:latin typeface="Cambria Math"/>
                            </a:rPr>
                            <m:t>,</m:t>
                          </m:r>
                          <m:r>
                            <a:rPr lang="en-US" sz="2000" i="1">
                              <a:latin typeface="Cambria Math"/>
                            </a:rPr>
                            <m:t>𝑚</m:t>
                          </m:r>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 </m:t>
                                    </m:r>
                                    <m:r>
                                      <a:rPr lang="en-US" sz="2000" i="1">
                                        <a:latin typeface="Cambria Math"/>
                                      </a:rPr>
                                      <m:t>𝑇</m:t>
                                    </m:r>
                                    <m:d>
                                      <m:dPr>
                                        <m:ctrlPr>
                                          <a:rPr lang="en-US" sz="2000" i="1">
                                            <a:latin typeface="Cambria Math"/>
                                          </a:rPr>
                                        </m:ctrlPr>
                                      </m:dPr>
                                      <m:e>
                                        <m:r>
                                          <a:rPr lang="en-US" sz="2000" i="1">
                                            <a:latin typeface="Cambria Math"/>
                                          </a:rPr>
                                          <m:t>1:</m:t>
                                        </m:r>
                                        <m:r>
                                          <a:rPr lang="en-US" sz="2000" i="1">
                                            <a:latin typeface="Cambria Math"/>
                                          </a:rPr>
                                          <m:t>𝑚</m:t>
                                        </m:r>
                                      </m:e>
                                    </m:d>
                                  </m:e>
                                </m:d>
                                <m:r>
                                  <a:rPr lang="en-US" sz="2000" i="1">
                                    <a:latin typeface="Cambria Math"/>
                                  </a:rPr>
                                  <m:t>,</m:t>
                                </m:r>
                              </m:e>
                            </m:mr>
                            <m:mr>
                              <m:e>
                                <m:r>
                                  <a:rPr lang="en-US" sz="2000" b="0" i="1" smtClean="0">
                                    <a:latin typeface="Cambria Math"/>
                                  </a:rPr>
                                  <m:t> </m:t>
                                </m:r>
                              </m:e>
                            </m:mr>
                            <m:mr>
                              <m:e>
                                <m:func>
                                  <m:funcPr>
                                    <m:ctrlPr>
                                      <a:rPr lang="en-US" sz="2000" i="1">
                                        <a:latin typeface="Cambria Math"/>
                                      </a:rPr>
                                    </m:ctrlPr>
                                  </m:funcPr>
                                  <m:fName>
                                    <m:limLow>
                                      <m:limLowPr>
                                        <m:ctrlPr>
                                          <a:rPr lang="en-US" sz="2000" i="1">
                                            <a:latin typeface="Cambria Math"/>
                                          </a:rPr>
                                        </m:ctrlPr>
                                      </m:limLowPr>
                                      <m:e>
                                        <m:r>
                                          <m:rPr>
                                            <m:sty m:val="p"/>
                                          </m:rPr>
                                          <a:rPr lang="en-US" sz="2000">
                                            <a:latin typeface="Cambria Math"/>
                                          </a:rPr>
                                          <m:t>min</m:t>
                                        </m:r>
                                      </m:e>
                                      <m:lim>
                                        <m:r>
                                          <a:rPr lang="en-US" sz="2000" i="1">
                                            <a:latin typeface="Cambria Math"/>
                                          </a:rPr>
                                          <m:t>𝑘</m:t>
                                        </m:r>
                                        <m:r>
                                          <a:rPr lang="en-US" sz="2000" i="1">
                                            <a:latin typeface="Cambria Math"/>
                                          </a:rPr>
                                          <m:t>,</m:t>
                                        </m:r>
                                        <m:r>
                                          <a:rPr lang="en-US" sz="2000" i="1">
                                            <a:latin typeface="Cambria Math"/>
                                          </a:rPr>
                                          <m:t>𝑗</m:t>
                                        </m:r>
                                      </m:lim>
                                    </m:limLow>
                                  </m:fName>
                                  <m:e>
                                    <m:r>
                                      <a:rPr lang="en-US" sz="2000" i="1">
                                        <a:latin typeface="Cambria Math"/>
                                      </a:rPr>
                                      <m:t>𝐴</m:t>
                                    </m:r>
                                    <m:d>
                                      <m:dPr>
                                        <m:ctrlPr>
                                          <a:rPr lang="en-US" sz="2000" i="1">
                                            <a:latin typeface="Cambria Math"/>
                                          </a:rPr>
                                        </m:ctrlPr>
                                      </m:dPr>
                                      <m:e>
                                        <m:r>
                                          <a:rPr lang="en-US" sz="2000" i="1">
                                            <a:latin typeface="Cambria Math"/>
                                          </a:rPr>
                                          <m:t>𝑙</m:t>
                                        </m:r>
                                        <m:r>
                                          <a:rPr lang="en-US" sz="2000" i="1">
                                            <a:latin typeface="Cambria Math"/>
                                          </a:rPr>
                                          <m:t>−1,</m:t>
                                        </m:r>
                                        <m:r>
                                          <a:rPr lang="en-US" sz="2000" i="1">
                                            <a:latin typeface="Cambria Math"/>
                                          </a:rPr>
                                          <m:t>𝑘</m:t>
                                        </m:r>
                                        <m:r>
                                          <a:rPr lang="en-US" sz="2000" i="1">
                                            <a:latin typeface="Cambria Math"/>
                                          </a:rPr>
                                          <m:t>,</m:t>
                                        </m:r>
                                        <m:r>
                                          <a:rPr lang="en-US" sz="2000" i="1">
                                            <a:latin typeface="Cambria Math"/>
                                          </a:rPr>
                                          <m:t>𝑗</m:t>
                                        </m:r>
                                      </m:e>
                                    </m:d>
                                    <m:r>
                                      <a:rPr lang="en-US" sz="2000" i="1">
                                        <a:latin typeface="Cambria Math"/>
                                      </a:rPr>
                                      <m:t>+</m:t>
                                    </m:r>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m:t>
                                        </m:r>
                                        <m:r>
                                          <a:rPr lang="en-US" sz="2000" i="1">
                                            <a:latin typeface="Cambria Math"/>
                                          </a:rPr>
                                          <m:t>𝑇</m:t>
                                        </m:r>
                                        <m:d>
                                          <m:dPr>
                                            <m:ctrlPr>
                                              <a:rPr lang="en-US" sz="2000" i="1">
                                                <a:latin typeface="Cambria Math"/>
                                              </a:rPr>
                                            </m:ctrlPr>
                                          </m:dPr>
                                          <m:e>
                                            <m:r>
                                              <a:rPr lang="en-US" sz="2000" i="1">
                                                <a:latin typeface="Cambria Math"/>
                                              </a:rPr>
                                              <m:t>𝑗</m:t>
                                            </m:r>
                                            <m:r>
                                              <a:rPr lang="en-US" sz="2000" i="1">
                                                <a:latin typeface="Cambria Math"/>
                                              </a:rPr>
                                              <m:t>+1:</m:t>
                                            </m:r>
                                            <m:r>
                                              <a:rPr lang="en-US" sz="2000" i="1">
                                                <a:latin typeface="Cambria Math"/>
                                              </a:rPr>
                                              <m:t>𝑚</m:t>
                                            </m:r>
                                          </m:e>
                                        </m:d>
                                      </m:e>
                                    </m:d>
                                    <m:r>
                                      <a:rPr lang="en-US" sz="2000" i="1">
                                        <a:latin typeface="Cambria Math"/>
                                      </a:rPr>
                                      <m:t>,</m:t>
                                    </m:r>
                                  </m:e>
                                </m:func>
                              </m:e>
                            </m:mr>
                          </m:m>
                        </m:e>
                      </m:d>
                      <m:m>
                        <m:mPr>
                          <m:mcs>
                            <m:mc>
                              <m:mcPr>
                                <m:count m:val="1"/>
                                <m:mcJc m:val="center"/>
                              </m:mcPr>
                            </m:mc>
                          </m:mcs>
                          <m:ctrlPr>
                            <a:rPr lang="en-US" sz="2000" i="1">
                              <a:latin typeface="Cambria Math"/>
                            </a:rPr>
                          </m:ctrlPr>
                        </m:mPr>
                        <m:mr>
                          <m:e>
                            <m:r>
                              <a:rPr lang="en-US" sz="2000" i="1">
                                <a:latin typeface="Cambria Math"/>
                              </a:rPr>
                              <m:t>𝑖𝑓</m:t>
                            </m:r>
                            <m:r>
                              <a:rPr lang="en-US" sz="2000" i="1">
                                <a:latin typeface="Cambria Math"/>
                              </a:rPr>
                              <m:t> </m:t>
                            </m:r>
                            <m:r>
                              <a:rPr lang="en-US" sz="2000" i="1">
                                <a:latin typeface="Cambria Math"/>
                              </a:rPr>
                              <m:t>𝑙</m:t>
                            </m:r>
                            <m:r>
                              <a:rPr lang="en-US" sz="2000" i="1">
                                <a:latin typeface="Cambria Math"/>
                              </a:rPr>
                              <m:t>=1,</m:t>
                            </m:r>
                          </m:e>
                        </m:mr>
                        <m:mr>
                          <m:e>
                            <m:r>
                              <a:rPr lang="en-US" sz="2000" b="0" i="1" smtClean="0">
                                <a:latin typeface="Cambria Math"/>
                              </a:rPr>
                              <m:t>                                 </m:t>
                            </m:r>
                          </m:e>
                        </m:mr>
                        <m:mr>
                          <m:e>
                            <m:r>
                              <a:rPr lang="en-US" sz="2000" i="1">
                                <a:latin typeface="Cambria Math"/>
                              </a:rPr>
                              <m:t>𝑜𝑡h𝑒𝑟𝑤𝑖𝑠𝑒</m:t>
                            </m:r>
                            <m:r>
                              <a:rPr lang="en-US" sz="2000" i="1">
                                <a:latin typeface="Cambria Math"/>
                              </a:rPr>
                              <m:t>,</m:t>
                            </m:r>
                          </m:e>
                        </m:mr>
                      </m:m>
                    </m:oMath>
                  </m:oMathPara>
                </a14:m>
                <a:endParaRPr lang="en-US" sz="2000" dirty="0"/>
              </a:p>
              <a:p>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2375276"/>
                <a:ext cx="7734425" cy="1422825"/>
              </a:xfrm>
              <a:prstGeom prst="rect">
                <a:avLst/>
              </a:prstGeom>
              <a:blipFill rotWithShape="1">
                <a:blip r:embed="rId2"/>
                <a:stretch>
                  <a:fillRect/>
                </a:stretch>
              </a:blipFill>
            </p:spPr>
            <p:txBody>
              <a:bodyPr/>
              <a:lstStyle/>
              <a:p>
                <a:r>
                  <a:rPr lang="en-US">
                    <a:noFill/>
                  </a:rPr>
                  <a:t> </a:t>
                </a:r>
              </a:p>
            </p:txBody>
          </p:sp>
        </mc:Fallback>
      </mc:AlternateContent>
      <p:sp>
        <p:nvSpPr>
          <p:cNvPr id="10" name="Rectangle 9"/>
          <p:cNvSpPr/>
          <p:nvPr/>
        </p:nvSpPr>
        <p:spPr>
          <a:xfrm>
            <a:off x="838200" y="4895088"/>
            <a:ext cx="5791200" cy="400110"/>
          </a:xfrm>
          <a:prstGeom prst="rect">
            <a:avLst/>
          </a:prstGeom>
        </p:spPr>
        <p:txBody>
          <a:bodyPr wrap="square">
            <a:spAutoFit/>
          </a:bodyPr>
          <a:lstStyle/>
          <a:p>
            <a:pPr marL="266700" indent="-266700">
              <a:buFont typeface="Times New Roman" pitchFamily="18" charset="0"/>
              <a:buChar char="–"/>
            </a:pPr>
            <a:r>
              <a:rPr lang="en-US" altLang="zh-TW" sz="2000" dirty="0" smtClean="0">
                <a:latin typeface="Times New Roman" pitchFamily="18" charset="0"/>
              </a:rPr>
              <a:t>number of levels = number of words in a sentence</a:t>
            </a:r>
            <a:endParaRPr lang="en-US" altLang="zh-TW" sz="2000" dirty="0">
              <a:latin typeface="Times New Roman"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640307" y="3523488"/>
                <a:ext cx="8181855" cy="1424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𝜓</m:t>
                      </m:r>
                      <m:d>
                        <m:dPr>
                          <m:ctrlPr>
                            <a:rPr lang="en-US" sz="2000" i="1">
                              <a:latin typeface="Cambria Math"/>
                            </a:rPr>
                          </m:ctrlPr>
                        </m:dPr>
                        <m:e>
                          <m:r>
                            <a:rPr lang="en-US" sz="2000" i="1">
                              <a:latin typeface="Cambria Math"/>
                            </a:rPr>
                            <m:t>𝑙</m:t>
                          </m:r>
                          <m:r>
                            <a:rPr lang="en-US" sz="2000" i="1">
                              <a:latin typeface="Cambria Math"/>
                            </a:rPr>
                            <m:t>,</m:t>
                          </m:r>
                          <m:r>
                            <a:rPr lang="en-US" sz="2000" i="1">
                              <a:latin typeface="Cambria Math"/>
                            </a:rPr>
                            <m:t>𝑖</m:t>
                          </m:r>
                          <m:r>
                            <a:rPr lang="en-US" sz="2000" i="1">
                              <a:latin typeface="Cambria Math"/>
                            </a:rPr>
                            <m:t>,</m:t>
                          </m:r>
                          <m:r>
                            <a:rPr lang="en-US" sz="2000" i="1">
                              <a:latin typeface="Cambria Math"/>
                            </a:rPr>
                            <m:t>𝑚</m:t>
                          </m:r>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−1,</m:t>
                                </m:r>
                              </m:e>
                            </m:mr>
                            <m:mr>
                              <m:e>
                                <m:r>
                                  <a:rPr lang="en-US" sz="2000" b="0" i="1" smtClean="0">
                                    <a:latin typeface="Cambria Math"/>
                                  </a:rPr>
                                  <m:t>      </m:t>
                                </m:r>
                              </m:e>
                            </m:mr>
                            <m:mr>
                              <m:e>
                                <m:func>
                                  <m:funcPr>
                                    <m:ctrlPr>
                                      <a:rPr lang="en-US" sz="2000" i="1">
                                        <a:latin typeface="Cambria Math"/>
                                      </a:rPr>
                                    </m:ctrlPr>
                                  </m:funcPr>
                                  <m:fName>
                                    <m:limLow>
                                      <m:limLowPr>
                                        <m:ctrlPr>
                                          <a:rPr lang="en-US" sz="2000" i="1">
                                            <a:latin typeface="Cambria Math"/>
                                          </a:rPr>
                                        </m:ctrlPr>
                                      </m:limLowPr>
                                      <m:e>
                                        <m:r>
                                          <m:rPr>
                                            <m:sty m:val="p"/>
                                          </m:rPr>
                                          <a:rPr lang="en-US" sz="2000">
                                            <a:latin typeface="Cambria Math"/>
                                          </a:rPr>
                                          <m:t>argmin</m:t>
                                        </m:r>
                                      </m:e>
                                      <m:lim>
                                        <m:r>
                                          <a:rPr lang="en-US" sz="2000" i="1">
                                            <a:latin typeface="Cambria Math"/>
                                          </a:rPr>
                                          <m:t>𝑘</m:t>
                                        </m:r>
                                      </m:lim>
                                    </m:limLow>
                                  </m:fName>
                                  <m:e>
                                    <m:r>
                                      <a:rPr lang="en-US" sz="2000" i="1">
                                        <a:latin typeface="Cambria Math"/>
                                      </a:rPr>
                                      <m:t>𝐴</m:t>
                                    </m:r>
                                    <m:d>
                                      <m:dPr>
                                        <m:ctrlPr>
                                          <a:rPr lang="en-US" sz="2000" i="1">
                                            <a:latin typeface="Cambria Math"/>
                                          </a:rPr>
                                        </m:ctrlPr>
                                      </m:dPr>
                                      <m:e>
                                        <m:r>
                                          <a:rPr lang="en-US" sz="2000" i="1">
                                            <a:latin typeface="Cambria Math"/>
                                          </a:rPr>
                                          <m:t>𝑙</m:t>
                                        </m:r>
                                        <m:r>
                                          <a:rPr lang="en-US" sz="2000" i="1">
                                            <a:latin typeface="Cambria Math"/>
                                          </a:rPr>
                                          <m:t>−1,</m:t>
                                        </m:r>
                                        <m:r>
                                          <a:rPr lang="en-US" sz="2000" i="1">
                                            <a:latin typeface="Cambria Math"/>
                                          </a:rPr>
                                          <m:t>𝑘</m:t>
                                        </m:r>
                                        <m:r>
                                          <a:rPr lang="en-US" sz="2000" i="1">
                                            <a:latin typeface="Cambria Math"/>
                                          </a:rPr>
                                          <m:t>,</m:t>
                                        </m:r>
                                        <m:r>
                                          <a:rPr lang="en-US" sz="2000" i="1">
                                            <a:latin typeface="Cambria Math"/>
                                          </a:rPr>
                                          <m:t>𝑗</m:t>
                                        </m:r>
                                      </m:e>
                                    </m:d>
                                    <m:r>
                                      <a:rPr lang="en-US" sz="2000" i="1">
                                        <a:latin typeface="Cambria Math"/>
                                      </a:rPr>
                                      <m:t>+</m:t>
                                    </m:r>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m:t>
                                        </m:r>
                                        <m:r>
                                          <a:rPr lang="en-US" sz="2000" i="1">
                                            <a:latin typeface="Cambria Math"/>
                                          </a:rPr>
                                          <m:t>𝑇</m:t>
                                        </m:r>
                                        <m:d>
                                          <m:dPr>
                                            <m:ctrlPr>
                                              <a:rPr lang="en-US" sz="2000" i="1">
                                                <a:latin typeface="Cambria Math"/>
                                              </a:rPr>
                                            </m:ctrlPr>
                                          </m:dPr>
                                          <m:e>
                                            <m:r>
                                              <a:rPr lang="en-US" sz="2000" i="1">
                                                <a:latin typeface="Cambria Math"/>
                                              </a:rPr>
                                              <m:t>𝑗</m:t>
                                            </m:r>
                                            <m:r>
                                              <a:rPr lang="en-US" sz="2000" i="1">
                                                <a:latin typeface="Cambria Math"/>
                                              </a:rPr>
                                              <m:t>+1:</m:t>
                                            </m:r>
                                            <m:r>
                                              <a:rPr lang="en-US" sz="2000" i="1">
                                                <a:latin typeface="Cambria Math"/>
                                              </a:rPr>
                                              <m:t>𝑚</m:t>
                                            </m:r>
                                          </m:e>
                                        </m:d>
                                      </m:e>
                                    </m:d>
                                    <m:r>
                                      <a:rPr lang="en-US" sz="2000" i="1">
                                        <a:latin typeface="Cambria Math"/>
                                      </a:rPr>
                                      <m:t>,</m:t>
                                    </m:r>
                                  </m:e>
                                </m:func>
                              </m:e>
                            </m:mr>
                          </m:m>
                          <m:m>
                            <m:mPr>
                              <m:mcs>
                                <m:mc>
                                  <m:mcPr>
                                    <m:count m:val="1"/>
                                    <m:mcJc m:val="center"/>
                                  </m:mcPr>
                                </m:mc>
                              </m:mcs>
                              <m:ctrlPr>
                                <a:rPr lang="en-US" sz="2000" i="1">
                                  <a:latin typeface="Cambria Math"/>
                                </a:rPr>
                              </m:ctrlPr>
                            </m:mPr>
                            <m:mr>
                              <m:e>
                                <m:r>
                                  <a:rPr lang="en-US" sz="2000" i="1">
                                    <a:latin typeface="Cambria Math"/>
                                  </a:rPr>
                                  <m:t>𝑖𝑓</m:t>
                                </m:r>
                                <m:r>
                                  <a:rPr lang="en-US" sz="2000" i="1">
                                    <a:latin typeface="Cambria Math"/>
                                  </a:rPr>
                                  <m:t> </m:t>
                                </m:r>
                                <m:r>
                                  <a:rPr lang="en-US" sz="2000" i="1">
                                    <a:latin typeface="Cambria Math"/>
                                  </a:rPr>
                                  <m:t>𝑙</m:t>
                                </m:r>
                                <m:r>
                                  <a:rPr lang="en-US" sz="2000" i="1">
                                    <a:latin typeface="Cambria Math"/>
                                  </a:rPr>
                                  <m:t>=1,</m:t>
                                </m:r>
                              </m:e>
                            </m:mr>
                            <m:mr>
                              <m:e>
                                <m:r>
                                  <a:rPr lang="en-US" sz="2000" b="0" i="1" smtClean="0">
                                    <a:latin typeface="Cambria Math"/>
                                  </a:rPr>
                                  <m:t>                                   </m:t>
                                </m:r>
                              </m:e>
                            </m:mr>
                            <m:mr>
                              <m:e>
                                <m:r>
                                  <a:rPr lang="en-US" sz="2000" i="1">
                                    <a:latin typeface="Cambria Math"/>
                                  </a:rPr>
                                  <m:t>𝑜𝑡h𝑒𝑟𝑤𝑖𝑠𝑒</m:t>
                                </m:r>
                                <m:r>
                                  <a:rPr lang="en-US" sz="2000" i="1">
                                    <a:latin typeface="Cambria Math"/>
                                  </a:rPr>
                                  <m:t>.</m:t>
                                </m:r>
                              </m:e>
                            </m:mr>
                          </m:m>
                        </m:e>
                      </m:d>
                    </m:oMath>
                  </m:oMathPara>
                </a14:m>
                <a:endParaRPr lang="en-US" sz="2000" dirty="0"/>
              </a:p>
              <a:p>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307" y="3523488"/>
                <a:ext cx="8181855" cy="1424877"/>
              </a:xfrm>
              <a:prstGeom prst="rect">
                <a:avLst/>
              </a:prstGeom>
              <a:blipFill rotWithShape="1">
                <a:blip r:embed="rId3"/>
                <a:stretch>
                  <a:fillRect/>
                </a:stretch>
              </a:blipFill>
            </p:spPr>
            <p:txBody>
              <a:bodyPr/>
              <a:lstStyle/>
              <a:p>
                <a:r>
                  <a:rPr lang="en-US">
                    <a:noFill/>
                  </a:rPr>
                  <a:t> </a:t>
                </a:r>
              </a:p>
            </p:txBody>
          </p:sp>
        </mc:Fallback>
      </mc:AlternateContent>
      <p:sp>
        <p:nvSpPr>
          <p:cNvPr id="1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Level building</a:t>
            </a:r>
            <a:endParaRPr lang="en-US" dirty="0"/>
          </a:p>
        </p:txBody>
      </p:sp>
    </p:spTree>
    <p:extLst>
      <p:ext uri="{BB962C8B-B14F-4D97-AF65-F5344CB8AC3E}">
        <p14:creationId xmlns:p14="http://schemas.microsoft.com/office/powerpoint/2010/main" val="7730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37488"/>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9" name="Rectangle 8"/>
          <p:cNvSpPr/>
          <p:nvPr/>
        </p:nvSpPr>
        <p:spPr>
          <a:xfrm>
            <a:off x="609600" y="855870"/>
            <a:ext cx="7848600" cy="1400383"/>
          </a:xfrm>
          <a:prstGeom prst="rect">
            <a:avLst/>
          </a:prstGeom>
        </p:spPr>
        <p:txBody>
          <a:bodyPr wrap="square">
            <a:spAutoFit/>
          </a:bodyPr>
          <a:lstStyle/>
          <a:p>
            <a:pPr algn="just">
              <a:spcAft>
                <a:spcPts val="600"/>
              </a:spcAft>
            </a:pPr>
            <a:r>
              <a:rPr lang="en-US" sz="2000" dirty="0" smtClean="0"/>
              <a:t>Goal: match an observation sequence to a number of models. </a:t>
            </a:r>
          </a:p>
          <a:p>
            <a:pPr algn="just"/>
            <a:r>
              <a:rPr lang="en-US" sz="2000" dirty="0" smtClean="0"/>
              <a:t>The LB algorithm jointly optimizes the segmentation of the sequence into subsequences produced by different models, and the matching of the subsequences to particular models</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609600" y="2375276"/>
                <a:ext cx="7859011" cy="14305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𝐴</m:t>
                      </m:r>
                      <m:d>
                        <m:dPr>
                          <m:ctrlPr>
                            <a:rPr lang="en-US" sz="2000" i="1">
                              <a:latin typeface="Cambria Math"/>
                            </a:rPr>
                          </m:ctrlPr>
                        </m:dPr>
                        <m:e>
                          <m:r>
                            <a:rPr lang="en-US" sz="2000" i="1">
                              <a:latin typeface="Cambria Math"/>
                            </a:rPr>
                            <m:t>𝑙</m:t>
                          </m:r>
                          <m:r>
                            <a:rPr lang="en-US" sz="2000" i="1">
                              <a:latin typeface="Cambria Math"/>
                            </a:rPr>
                            <m:t>,</m:t>
                          </m:r>
                          <m:r>
                            <a:rPr lang="en-US" sz="2000" i="1">
                              <a:latin typeface="Cambria Math"/>
                            </a:rPr>
                            <m:t>𝑖</m:t>
                          </m:r>
                          <m:r>
                            <a:rPr lang="en-US" sz="2000" i="1">
                              <a:latin typeface="Cambria Math"/>
                            </a:rPr>
                            <m:t>,</m:t>
                          </m:r>
                          <m:r>
                            <a:rPr lang="en-US" sz="2000" i="1">
                              <a:latin typeface="Cambria Math"/>
                            </a:rPr>
                            <m:t>𝑚</m:t>
                          </m:r>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 </m:t>
                                    </m:r>
                                    <m:r>
                                      <a:rPr lang="en-US" sz="2000" i="1">
                                        <a:latin typeface="Cambria Math"/>
                                      </a:rPr>
                                      <m:t>𝑇</m:t>
                                    </m:r>
                                    <m:d>
                                      <m:dPr>
                                        <m:ctrlPr>
                                          <a:rPr lang="en-US" sz="2000" i="1">
                                            <a:latin typeface="Cambria Math"/>
                                          </a:rPr>
                                        </m:ctrlPr>
                                      </m:dPr>
                                      <m:e>
                                        <m:r>
                                          <a:rPr lang="en-US" sz="2000" i="1">
                                            <a:latin typeface="Cambria Math"/>
                                          </a:rPr>
                                          <m:t>1:</m:t>
                                        </m:r>
                                        <m:r>
                                          <a:rPr lang="en-US" sz="2000" i="1">
                                            <a:latin typeface="Cambria Math"/>
                                          </a:rPr>
                                          <m:t>𝑚</m:t>
                                        </m:r>
                                      </m:e>
                                    </m:d>
                                  </m:e>
                                </m:d>
                                <m:r>
                                  <a:rPr lang="en-US" sz="2000" i="1">
                                    <a:latin typeface="Cambria Math"/>
                                  </a:rPr>
                                  <m:t>,</m:t>
                                </m:r>
                              </m:e>
                            </m:mr>
                            <m:mr>
                              <m:e>
                                <m:r>
                                  <a:rPr lang="en-US" sz="2000" i="1">
                                    <a:latin typeface="Cambria Math"/>
                                  </a:rPr>
                                  <m:t>∞,</m:t>
                                </m:r>
                              </m:e>
                            </m:mr>
                            <m:mr>
                              <m:e>
                                <m:func>
                                  <m:funcPr>
                                    <m:ctrlPr>
                                      <a:rPr lang="en-US" sz="2000" i="1">
                                        <a:latin typeface="Cambria Math"/>
                                      </a:rPr>
                                    </m:ctrlPr>
                                  </m:funcPr>
                                  <m:fName>
                                    <m:limLow>
                                      <m:limLowPr>
                                        <m:ctrlPr>
                                          <a:rPr lang="en-US" sz="2000" i="1">
                                            <a:latin typeface="Cambria Math"/>
                                          </a:rPr>
                                        </m:ctrlPr>
                                      </m:limLowPr>
                                      <m:e>
                                        <m:r>
                                          <m:rPr>
                                            <m:sty m:val="p"/>
                                          </m:rPr>
                                          <a:rPr lang="en-US" sz="2000">
                                            <a:latin typeface="Cambria Math"/>
                                          </a:rPr>
                                          <m:t>min</m:t>
                                        </m:r>
                                      </m:e>
                                      <m:lim>
                                        <m:r>
                                          <a:rPr lang="en-US" sz="2000" i="1">
                                            <a:latin typeface="Cambria Math"/>
                                          </a:rPr>
                                          <m:t>𝑘</m:t>
                                        </m:r>
                                        <m:r>
                                          <a:rPr lang="en-US" sz="2000" i="1">
                                            <a:latin typeface="Cambria Math"/>
                                          </a:rPr>
                                          <m:t>,</m:t>
                                        </m:r>
                                        <m:r>
                                          <a:rPr lang="en-US" sz="2000" i="1">
                                            <a:latin typeface="Cambria Math"/>
                                          </a:rPr>
                                          <m:t>𝑗</m:t>
                                        </m:r>
                                      </m:lim>
                                    </m:limLow>
                                  </m:fName>
                                  <m:e>
                                    <m:r>
                                      <a:rPr lang="en-US" sz="2000" i="1">
                                        <a:latin typeface="Cambria Math"/>
                                      </a:rPr>
                                      <m:t>𝐴</m:t>
                                    </m:r>
                                    <m:d>
                                      <m:dPr>
                                        <m:ctrlPr>
                                          <a:rPr lang="en-US" sz="2000" i="1">
                                            <a:latin typeface="Cambria Math"/>
                                          </a:rPr>
                                        </m:ctrlPr>
                                      </m:dPr>
                                      <m:e>
                                        <m:r>
                                          <a:rPr lang="en-US" sz="2000" i="1">
                                            <a:latin typeface="Cambria Math"/>
                                          </a:rPr>
                                          <m:t>𝑙</m:t>
                                        </m:r>
                                        <m:r>
                                          <a:rPr lang="en-US" sz="2000" i="1">
                                            <a:latin typeface="Cambria Math"/>
                                          </a:rPr>
                                          <m:t>−1,</m:t>
                                        </m:r>
                                        <m:r>
                                          <a:rPr lang="en-US" sz="2000" i="1">
                                            <a:latin typeface="Cambria Math"/>
                                          </a:rPr>
                                          <m:t>𝑘</m:t>
                                        </m:r>
                                        <m:r>
                                          <a:rPr lang="en-US" sz="2000" i="1">
                                            <a:latin typeface="Cambria Math"/>
                                          </a:rPr>
                                          <m:t>,</m:t>
                                        </m:r>
                                        <m:r>
                                          <a:rPr lang="en-US" sz="2000" i="1">
                                            <a:latin typeface="Cambria Math"/>
                                          </a:rPr>
                                          <m:t>𝑗</m:t>
                                        </m:r>
                                      </m:e>
                                    </m:d>
                                    <m:r>
                                      <a:rPr lang="en-US" sz="2000" i="1">
                                        <a:latin typeface="Cambria Math"/>
                                      </a:rPr>
                                      <m:t>+</m:t>
                                    </m:r>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m:t>
                                        </m:r>
                                        <m:r>
                                          <a:rPr lang="en-US" sz="2000" i="1">
                                            <a:latin typeface="Cambria Math"/>
                                          </a:rPr>
                                          <m:t>𝑇</m:t>
                                        </m:r>
                                        <m:d>
                                          <m:dPr>
                                            <m:ctrlPr>
                                              <a:rPr lang="en-US" sz="2000" i="1">
                                                <a:latin typeface="Cambria Math"/>
                                              </a:rPr>
                                            </m:ctrlPr>
                                          </m:dPr>
                                          <m:e>
                                            <m:r>
                                              <a:rPr lang="en-US" sz="2000" i="1">
                                                <a:latin typeface="Cambria Math"/>
                                              </a:rPr>
                                              <m:t>𝑗</m:t>
                                            </m:r>
                                            <m:r>
                                              <a:rPr lang="en-US" sz="2000" i="1">
                                                <a:latin typeface="Cambria Math"/>
                                              </a:rPr>
                                              <m:t>+1:</m:t>
                                            </m:r>
                                            <m:r>
                                              <a:rPr lang="en-US" sz="2000" i="1">
                                                <a:latin typeface="Cambria Math"/>
                                              </a:rPr>
                                              <m:t>𝑚</m:t>
                                            </m:r>
                                          </m:e>
                                        </m:d>
                                      </m:e>
                                    </m:d>
                                    <m:r>
                                      <a:rPr lang="en-US" sz="2000" i="1">
                                        <a:latin typeface="Cambria Math"/>
                                      </a:rPr>
                                      <m:t>,</m:t>
                                    </m:r>
                                  </m:e>
                                </m:func>
                              </m:e>
                            </m:mr>
                          </m:m>
                        </m:e>
                      </m:d>
                      <m:m>
                        <m:mPr>
                          <m:mcs>
                            <m:mc>
                              <m:mcPr>
                                <m:count m:val="1"/>
                                <m:mcJc m:val="center"/>
                              </m:mcPr>
                            </m:mc>
                          </m:mcs>
                          <m:ctrlPr>
                            <a:rPr lang="en-US" sz="2000" i="1">
                              <a:latin typeface="Cambria Math"/>
                            </a:rPr>
                          </m:ctrlPr>
                        </m:mPr>
                        <m:mr>
                          <m:e>
                            <m:r>
                              <a:rPr lang="en-US" sz="2000" i="1">
                                <a:latin typeface="Cambria Math"/>
                              </a:rPr>
                              <m:t>𝑖𝑓</m:t>
                            </m:r>
                            <m:r>
                              <a:rPr lang="en-US" sz="2000" i="1">
                                <a:latin typeface="Cambria Math"/>
                              </a:rPr>
                              <m:t> </m:t>
                            </m:r>
                            <m:r>
                              <a:rPr lang="en-US" sz="2000" i="1">
                                <a:latin typeface="Cambria Math"/>
                              </a:rPr>
                              <m:t>𝑙</m:t>
                            </m:r>
                            <m:r>
                              <a:rPr lang="en-US" sz="2000" i="1">
                                <a:latin typeface="Cambria Math"/>
                              </a:rPr>
                              <m:t>=1,</m:t>
                            </m:r>
                          </m:e>
                        </m:mr>
                        <m:mr>
                          <m:e>
                            <m:r>
                              <a:rPr lang="en-US" sz="2000" i="1">
                                <a:latin typeface="Cambria Math"/>
                              </a:rPr>
                              <m:t>∀</m:t>
                            </m:r>
                            <m:r>
                              <a:rPr lang="en-US" sz="2000" i="1">
                                <a:latin typeface="Cambria Math"/>
                              </a:rPr>
                              <m:t>𝑖</m:t>
                            </m:r>
                            <m:r>
                              <a:rPr lang="en-US" sz="2000" i="1">
                                <a:latin typeface="Cambria Math"/>
                              </a:rPr>
                              <m:t> </m:t>
                            </m:r>
                            <m:r>
                              <a:rPr lang="en-US" sz="2000" i="1">
                                <a:latin typeface="Cambria Math"/>
                              </a:rPr>
                              <m:t>𝑠</m:t>
                            </m:r>
                            <m:r>
                              <a:rPr lang="en-US" sz="2000" i="1">
                                <a:latin typeface="Cambria Math"/>
                              </a:rPr>
                              <m:t>.</m:t>
                            </m:r>
                            <m:r>
                              <a:rPr lang="en-US" sz="2000" i="1">
                                <a:latin typeface="Cambria Math"/>
                              </a:rPr>
                              <m:t>𝑡</m:t>
                            </m:r>
                            <m:r>
                              <a:rPr lang="en-US" sz="2000" i="1">
                                <a:latin typeface="Cambria Math"/>
                              </a:rPr>
                              <m:t>.</m:t>
                            </m:r>
                            <m:r>
                              <a:rPr lang="en-US" sz="2000" i="1">
                                <a:latin typeface="Cambria Math"/>
                              </a:rPr>
                              <m:t>𝑅</m:t>
                            </m:r>
                            <m:d>
                              <m:dPr>
                                <m:ctrlPr>
                                  <a:rPr lang="en-US" sz="2000" i="1">
                                    <a:latin typeface="Cambria Math"/>
                                  </a:rPr>
                                </m:ctrlPr>
                              </m:dPr>
                              <m:e>
                                <m:r>
                                  <a:rPr lang="en-US" sz="2000" i="1">
                                    <a:latin typeface="Cambria Math"/>
                                  </a:rPr>
                                  <m:t>𝑝</m:t>
                                </m:r>
                                <m:r>
                                  <a:rPr lang="en-US" sz="2000" i="1">
                                    <a:latin typeface="Cambria Math"/>
                                  </a:rPr>
                                  <m:t>,</m:t>
                                </m:r>
                                <m:r>
                                  <a:rPr lang="en-US" sz="2000" i="1">
                                    <a:latin typeface="Cambria Math"/>
                                  </a:rPr>
                                  <m:t>𝑖</m:t>
                                </m:r>
                              </m:e>
                            </m:d>
                            <m:r>
                              <a:rPr lang="en-US" sz="2000" i="1">
                                <a:latin typeface="Cambria Math"/>
                              </a:rPr>
                              <m:t>=0,</m:t>
                            </m:r>
                          </m:e>
                        </m:mr>
                        <m:mr>
                          <m:e>
                            <m:r>
                              <a:rPr lang="en-US" sz="2000" i="1">
                                <a:latin typeface="Cambria Math"/>
                              </a:rPr>
                              <m:t>𝑜𝑡h𝑒𝑟𝑤𝑖𝑠𝑒</m:t>
                            </m:r>
                            <m:r>
                              <a:rPr lang="en-US" sz="2000" i="1">
                                <a:latin typeface="Cambria Math"/>
                              </a:rPr>
                              <m:t>,</m:t>
                            </m:r>
                          </m:e>
                        </m:mr>
                      </m:m>
                    </m:oMath>
                  </m:oMathPara>
                </a14:m>
                <a:endParaRPr lang="en-US" sz="2000" dirty="0"/>
              </a:p>
              <a:p>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2375276"/>
                <a:ext cx="7859011" cy="14305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5800" y="4765138"/>
                <a:ext cx="5895012" cy="1056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𝑅</m:t>
                      </m:r>
                      <m:d>
                        <m:dPr>
                          <m:ctrlPr>
                            <a:rPr lang="en-US" sz="2000" i="1">
                              <a:latin typeface="Cambria Math"/>
                            </a:rPr>
                          </m:ctrlPr>
                        </m:dPr>
                        <m:e>
                          <m:r>
                            <a:rPr lang="en-US" sz="2000" i="1">
                              <a:latin typeface="Cambria Math"/>
                            </a:rPr>
                            <m:t>𝑖</m:t>
                          </m:r>
                          <m:r>
                            <a:rPr lang="en-US" sz="2000" i="1">
                              <a:latin typeface="Cambria Math"/>
                            </a:rPr>
                            <m:t>,</m:t>
                          </m:r>
                          <m:r>
                            <a:rPr lang="en-US" sz="2000" i="1">
                              <a:latin typeface="Cambria Math"/>
                            </a:rPr>
                            <m:t>𝑗</m:t>
                          </m:r>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1,</m:t>
                                </m:r>
                              </m:e>
                            </m:mr>
                            <m:mr>
                              <m:e>
                                <m:r>
                                  <a:rPr lang="en-US" sz="2000" i="1">
                                    <a:latin typeface="Cambria Math"/>
                                  </a:rPr>
                                  <m:t>0,</m:t>
                                </m:r>
                              </m:e>
                            </m:mr>
                          </m:m>
                        </m:e>
                      </m:d>
                      <m:m>
                        <m:mPr>
                          <m:mcs>
                            <m:mc>
                              <m:mcPr>
                                <m:count m:val="1"/>
                                <m:mcJc m:val="center"/>
                              </m:mcPr>
                            </m:mc>
                          </m:mcs>
                          <m:ctrlPr>
                            <a:rPr lang="en-US" sz="2000" i="1">
                              <a:latin typeface="Cambria Math"/>
                            </a:rPr>
                          </m:ctrlPr>
                        </m:mPr>
                        <m:mr>
                          <m:e>
                            <m:r>
                              <a:rPr lang="en-US" sz="2000" i="1">
                                <a:latin typeface="Cambria Math"/>
                              </a:rPr>
                              <m:t>𝑖𝑓</m:t>
                            </m:r>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 </m:t>
                            </m:r>
                            <m:r>
                              <a:rPr lang="en-US" sz="2000" i="1">
                                <a:latin typeface="Cambria Math"/>
                              </a:rPr>
                              <m:t>𝑐𝑎𝑛</m:t>
                            </m:r>
                            <m:r>
                              <a:rPr lang="en-US" sz="2000" i="1">
                                <a:latin typeface="Cambria Math"/>
                              </a:rPr>
                              <m:t> </m:t>
                            </m:r>
                            <m:r>
                              <a:rPr lang="en-US" sz="2000" i="1">
                                <a:latin typeface="Cambria Math"/>
                              </a:rPr>
                              <m:t>𝑏𝑒</m:t>
                            </m:r>
                            <m:r>
                              <a:rPr lang="en-US" sz="2000" i="1">
                                <a:latin typeface="Cambria Math"/>
                              </a:rPr>
                              <m:t> </m:t>
                            </m:r>
                            <m:r>
                              <a:rPr lang="en-US" sz="2000" i="1">
                                <a:latin typeface="Cambria Math"/>
                              </a:rPr>
                              <m:t>𝑡h𝑒</m:t>
                            </m:r>
                            <m:r>
                              <a:rPr lang="en-US" sz="2000" i="1">
                                <a:latin typeface="Cambria Math"/>
                              </a:rPr>
                              <m:t> </m:t>
                            </m:r>
                            <m:r>
                              <a:rPr lang="en-US" sz="2000" i="1">
                                <a:latin typeface="Cambria Math"/>
                              </a:rPr>
                              <m:t>𝑝𝑟𝑒𝑑𝑒𝑐𝑒𝑠𝑠𝑜𝑟</m:t>
                            </m:r>
                            <m:r>
                              <a:rPr lang="en-US" sz="2000" i="1">
                                <a:latin typeface="Cambria Math"/>
                              </a:rPr>
                              <m:t> </m:t>
                            </m:r>
                            <m:r>
                              <a:rPr lang="en-US" sz="2000" i="1">
                                <a:latin typeface="Cambria Math"/>
                              </a:rPr>
                              <m:t>𝑜𝑓</m:t>
                            </m:r>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𝑗</m:t>
                                </m:r>
                              </m:sub>
                            </m:sSub>
                          </m:e>
                        </m:mr>
                        <m:mr>
                          <m:e>
                            <m:r>
                              <a:rPr lang="en-US" sz="2000" i="1">
                                <a:latin typeface="Cambria Math"/>
                              </a:rPr>
                              <m:t>𝑖𝑓</m:t>
                            </m:r>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 </m:t>
                            </m:r>
                            <m:r>
                              <a:rPr lang="en-US" sz="2000" i="1">
                                <a:latin typeface="Cambria Math"/>
                              </a:rPr>
                              <m:t>𝑐𝑎𝑛𝑛𝑜𝑡</m:t>
                            </m:r>
                            <m:r>
                              <a:rPr lang="en-US" sz="2000" i="1">
                                <a:latin typeface="Cambria Math"/>
                              </a:rPr>
                              <m:t> </m:t>
                            </m:r>
                            <m:r>
                              <a:rPr lang="en-US" sz="2000" i="1">
                                <a:latin typeface="Cambria Math"/>
                              </a:rPr>
                              <m:t>𝑏𝑒</m:t>
                            </m:r>
                            <m:r>
                              <a:rPr lang="en-US" sz="2000" i="1">
                                <a:latin typeface="Cambria Math"/>
                              </a:rPr>
                              <m:t> </m:t>
                            </m:r>
                            <m:r>
                              <a:rPr lang="en-US" sz="2000" i="1">
                                <a:latin typeface="Cambria Math"/>
                              </a:rPr>
                              <m:t>𝑡h𝑒</m:t>
                            </m:r>
                            <m:r>
                              <a:rPr lang="en-US" sz="2000" i="1">
                                <a:latin typeface="Cambria Math"/>
                              </a:rPr>
                              <m:t> </m:t>
                            </m:r>
                            <m:r>
                              <a:rPr lang="en-US" sz="2000" i="1">
                                <a:latin typeface="Cambria Math"/>
                              </a:rPr>
                              <m:t>𝑝𝑟𝑒𝑑𝑒𝑐𝑐𝑒𝑠𝑠𝑜𝑟</m:t>
                            </m:r>
                            <m:r>
                              <a:rPr lang="en-US" sz="2000" i="1">
                                <a:latin typeface="Cambria Math"/>
                              </a:rPr>
                              <m:t> </m:t>
                            </m:r>
                            <m:r>
                              <a:rPr lang="en-US" sz="2000" i="1">
                                <a:latin typeface="Cambria Math"/>
                              </a:rPr>
                              <m:t>𝑜𝑓</m:t>
                            </m:r>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𝑗</m:t>
                                </m:r>
                              </m:sub>
                            </m:sSub>
                          </m:e>
                        </m:mr>
                      </m:m>
                    </m:oMath>
                  </m:oMathPara>
                </a14:m>
                <a:endParaRPr lang="en-US" sz="2000" dirty="0"/>
              </a:p>
              <a:p>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5800" y="4765138"/>
                <a:ext cx="5895012" cy="105676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307" y="3523488"/>
                <a:ext cx="8194231" cy="14325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𝜓</m:t>
                      </m:r>
                      <m:d>
                        <m:dPr>
                          <m:ctrlPr>
                            <a:rPr lang="en-US" sz="2000" i="1">
                              <a:latin typeface="Cambria Math"/>
                            </a:rPr>
                          </m:ctrlPr>
                        </m:dPr>
                        <m:e>
                          <m:r>
                            <a:rPr lang="en-US" sz="2000" i="1">
                              <a:latin typeface="Cambria Math"/>
                            </a:rPr>
                            <m:t>𝑙</m:t>
                          </m:r>
                          <m:r>
                            <a:rPr lang="en-US" sz="2000" i="1">
                              <a:latin typeface="Cambria Math"/>
                            </a:rPr>
                            <m:t>,</m:t>
                          </m:r>
                          <m:r>
                            <a:rPr lang="en-US" sz="2000" i="1">
                              <a:latin typeface="Cambria Math"/>
                            </a:rPr>
                            <m:t>𝑖</m:t>
                          </m:r>
                          <m:r>
                            <a:rPr lang="en-US" sz="2000" i="1">
                              <a:latin typeface="Cambria Math"/>
                            </a:rPr>
                            <m:t>,</m:t>
                          </m:r>
                          <m:r>
                            <a:rPr lang="en-US" sz="2000" i="1">
                              <a:latin typeface="Cambria Math"/>
                            </a:rPr>
                            <m:t>𝑚</m:t>
                          </m:r>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−1,</m:t>
                                </m:r>
                              </m:e>
                            </m:mr>
                            <m:mr>
                              <m:e>
                                <m:r>
                                  <a:rPr lang="en-US" sz="2000" i="1">
                                    <a:latin typeface="Cambria Math"/>
                                  </a:rPr>
                                  <m:t>−1,</m:t>
                                </m:r>
                              </m:e>
                            </m:mr>
                            <m:mr>
                              <m:e>
                                <m:func>
                                  <m:funcPr>
                                    <m:ctrlPr>
                                      <a:rPr lang="en-US" sz="2000" i="1">
                                        <a:latin typeface="Cambria Math"/>
                                      </a:rPr>
                                    </m:ctrlPr>
                                  </m:funcPr>
                                  <m:fName>
                                    <m:limLow>
                                      <m:limLowPr>
                                        <m:ctrlPr>
                                          <a:rPr lang="en-US" sz="2000" i="1">
                                            <a:latin typeface="Cambria Math"/>
                                          </a:rPr>
                                        </m:ctrlPr>
                                      </m:limLowPr>
                                      <m:e>
                                        <m:r>
                                          <m:rPr>
                                            <m:sty m:val="p"/>
                                          </m:rPr>
                                          <a:rPr lang="en-US" sz="2000">
                                            <a:latin typeface="Cambria Math"/>
                                          </a:rPr>
                                          <m:t>argmin</m:t>
                                        </m:r>
                                      </m:e>
                                      <m:lim>
                                        <m:r>
                                          <a:rPr lang="en-US" sz="2000" i="1">
                                            <a:latin typeface="Cambria Math"/>
                                          </a:rPr>
                                          <m:t>𝑘</m:t>
                                        </m:r>
                                      </m:lim>
                                    </m:limLow>
                                  </m:fName>
                                  <m:e>
                                    <m:r>
                                      <a:rPr lang="en-US" sz="2000" i="1">
                                        <a:latin typeface="Cambria Math"/>
                                      </a:rPr>
                                      <m:t>𝐴</m:t>
                                    </m:r>
                                    <m:d>
                                      <m:dPr>
                                        <m:ctrlPr>
                                          <a:rPr lang="en-US" sz="2000" i="1">
                                            <a:latin typeface="Cambria Math"/>
                                          </a:rPr>
                                        </m:ctrlPr>
                                      </m:dPr>
                                      <m:e>
                                        <m:r>
                                          <a:rPr lang="en-US" sz="2000" i="1">
                                            <a:latin typeface="Cambria Math"/>
                                          </a:rPr>
                                          <m:t>𝑙</m:t>
                                        </m:r>
                                        <m:r>
                                          <a:rPr lang="en-US" sz="2000" i="1">
                                            <a:latin typeface="Cambria Math"/>
                                          </a:rPr>
                                          <m:t>−1,</m:t>
                                        </m:r>
                                        <m:r>
                                          <a:rPr lang="en-US" sz="2000" i="1">
                                            <a:latin typeface="Cambria Math"/>
                                          </a:rPr>
                                          <m:t>𝑘</m:t>
                                        </m:r>
                                        <m:r>
                                          <a:rPr lang="en-US" sz="2000" i="1">
                                            <a:latin typeface="Cambria Math"/>
                                          </a:rPr>
                                          <m:t>,</m:t>
                                        </m:r>
                                        <m:r>
                                          <a:rPr lang="en-US" sz="2000" i="1">
                                            <a:latin typeface="Cambria Math"/>
                                          </a:rPr>
                                          <m:t>𝑗</m:t>
                                        </m:r>
                                      </m:e>
                                    </m:d>
                                    <m:r>
                                      <a:rPr lang="en-US" sz="2000" i="1">
                                        <a:latin typeface="Cambria Math"/>
                                      </a:rPr>
                                      <m:t>+</m:t>
                                    </m:r>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𝑖</m:t>
                                            </m:r>
                                          </m:sub>
                                        </m:sSub>
                                        <m:r>
                                          <a:rPr lang="en-US" sz="2000" i="1">
                                            <a:latin typeface="Cambria Math"/>
                                          </a:rPr>
                                          <m:t>,</m:t>
                                        </m:r>
                                        <m:r>
                                          <a:rPr lang="en-US" sz="2000" i="1">
                                            <a:latin typeface="Cambria Math"/>
                                          </a:rPr>
                                          <m:t>𝑇</m:t>
                                        </m:r>
                                        <m:d>
                                          <m:dPr>
                                            <m:ctrlPr>
                                              <a:rPr lang="en-US" sz="2000" i="1">
                                                <a:latin typeface="Cambria Math"/>
                                              </a:rPr>
                                            </m:ctrlPr>
                                          </m:dPr>
                                          <m:e>
                                            <m:r>
                                              <a:rPr lang="en-US" sz="2000" i="1">
                                                <a:latin typeface="Cambria Math"/>
                                              </a:rPr>
                                              <m:t>𝑗</m:t>
                                            </m:r>
                                            <m:r>
                                              <a:rPr lang="en-US" sz="2000" i="1">
                                                <a:latin typeface="Cambria Math"/>
                                              </a:rPr>
                                              <m:t>+1:</m:t>
                                            </m:r>
                                            <m:r>
                                              <a:rPr lang="en-US" sz="2000" i="1">
                                                <a:latin typeface="Cambria Math"/>
                                              </a:rPr>
                                              <m:t>𝑚</m:t>
                                            </m:r>
                                          </m:e>
                                        </m:d>
                                      </m:e>
                                    </m:d>
                                    <m:r>
                                      <a:rPr lang="en-US" sz="2000" i="1">
                                        <a:latin typeface="Cambria Math"/>
                                      </a:rPr>
                                      <m:t>,</m:t>
                                    </m:r>
                                  </m:e>
                                </m:func>
                              </m:e>
                            </m:mr>
                          </m:m>
                          <m:m>
                            <m:mPr>
                              <m:mcs>
                                <m:mc>
                                  <m:mcPr>
                                    <m:count m:val="1"/>
                                    <m:mcJc m:val="center"/>
                                  </m:mcPr>
                                </m:mc>
                              </m:mcs>
                              <m:ctrlPr>
                                <a:rPr lang="en-US" sz="2000" i="1">
                                  <a:latin typeface="Cambria Math"/>
                                </a:rPr>
                              </m:ctrlPr>
                            </m:mPr>
                            <m:mr>
                              <m:e>
                                <m:r>
                                  <a:rPr lang="en-US" sz="2000" i="1">
                                    <a:latin typeface="Cambria Math"/>
                                  </a:rPr>
                                  <m:t>𝑖𝑓</m:t>
                                </m:r>
                                <m:r>
                                  <a:rPr lang="en-US" sz="2000" i="1">
                                    <a:latin typeface="Cambria Math"/>
                                  </a:rPr>
                                  <m:t> </m:t>
                                </m:r>
                                <m:r>
                                  <a:rPr lang="en-US" sz="2000" i="1">
                                    <a:latin typeface="Cambria Math"/>
                                  </a:rPr>
                                  <m:t>𝑙</m:t>
                                </m:r>
                                <m:r>
                                  <a:rPr lang="en-US" sz="2000" i="1">
                                    <a:latin typeface="Cambria Math"/>
                                  </a:rPr>
                                  <m:t>=1,</m:t>
                                </m:r>
                              </m:e>
                            </m:mr>
                            <m:mr>
                              <m:e>
                                <m:r>
                                  <a:rPr lang="en-US" sz="2000" i="1">
                                    <a:latin typeface="Cambria Math"/>
                                  </a:rPr>
                                  <m:t>∀</m:t>
                                </m:r>
                                <m:r>
                                  <a:rPr lang="en-US" sz="2000" i="1">
                                    <a:latin typeface="Cambria Math"/>
                                  </a:rPr>
                                  <m:t>𝑖</m:t>
                                </m:r>
                                <m:r>
                                  <a:rPr lang="en-US" sz="2000" i="1">
                                    <a:latin typeface="Cambria Math"/>
                                  </a:rPr>
                                  <m:t> </m:t>
                                </m:r>
                                <m:r>
                                  <a:rPr lang="en-US" sz="2000" i="1">
                                    <a:latin typeface="Cambria Math"/>
                                  </a:rPr>
                                  <m:t>𝑠</m:t>
                                </m:r>
                                <m:r>
                                  <a:rPr lang="en-US" sz="2000" i="1">
                                    <a:latin typeface="Cambria Math"/>
                                  </a:rPr>
                                  <m:t>.</m:t>
                                </m:r>
                                <m:r>
                                  <a:rPr lang="en-US" sz="2000" i="1">
                                    <a:latin typeface="Cambria Math"/>
                                  </a:rPr>
                                  <m:t>𝑡</m:t>
                                </m:r>
                                <m:r>
                                  <a:rPr lang="en-US" sz="2000" i="1">
                                    <a:latin typeface="Cambria Math"/>
                                  </a:rPr>
                                  <m:t>.</m:t>
                                </m:r>
                                <m:r>
                                  <a:rPr lang="en-US" sz="2000" i="1">
                                    <a:latin typeface="Cambria Math"/>
                                  </a:rPr>
                                  <m:t>𝑅</m:t>
                                </m:r>
                                <m:d>
                                  <m:dPr>
                                    <m:ctrlPr>
                                      <a:rPr lang="en-US" sz="2000" i="1">
                                        <a:latin typeface="Cambria Math"/>
                                      </a:rPr>
                                    </m:ctrlPr>
                                  </m:dPr>
                                  <m:e>
                                    <m:r>
                                      <a:rPr lang="en-US" sz="2000" i="1">
                                        <a:latin typeface="Cambria Math"/>
                                      </a:rPr>
                                      <m:t>𝑝</m:t>
                                    </m:r>
                                    <m:r>
                                      <a:rPr lang="en-US" sz="2000" i="1">
                                        <a:latin typeface="Cambria Math"/>
                                      </a:rPr>
                                      <m:t>,</m:t>
                                    </m:r>
                                    <m:r>
                                      <a:rPr lang="en-US" sz="2000" i="1">
                                        <a:latin typeface="Cambria Math"/>
                                      </a:rPr>
                                      <m:t>𝑖</m:t>
                                    </m:r>
                                  </m:e>
                                </m:d>
                                <m:r>
                                  <a:rPr lang="en-US" sz="2000" i="1">
                                    <a:latin typeface="Cambria Math"/>
                                  </a:rPr>
                                  <m:t>=0,</m:t>
                                </m:r>
                              </m:e>
                            </m:mr>
                            <m:mr>
                              <m:e>
                                <m:r>
                                  <a:rPr lang="en-US" sz="2000" i="1">
                                    <a:latin typeface="Cambria Math"/>
                                  </a:rPr>
                                  <m:t>𝑜𝑡h𝑒𝑟𝑤𝑖𝑠𝑒</m:t>
                                </m:r>
                                <m:r>
                                  <a:rPr lang="en-US" sz="2000" i="1">
                                    <a:latin typeface="Cambria Math"/>
                                  </a:rPr>
                                  <m:t>.</m:t>
                                </m:r>
                              </m:e>
                            </m:mr>
                          </m:m>
                        </m:e>
                      </m:d>
                    </m:oMath>
                  </m:oMathPara>
                </a14:m>
                <a:endParaRPr lang="en-US" sz="2000" dirty="0"/>
              </a:p>
              <a:p>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307" y="3523488"/>
                <a:ext cx="8194231" cy="1432572"/>
              </a:xfrm>
              <a:prstGeom prst="rect">
                <a:avLst/>
              </a:prstGeom>
              <a:blipFill rotWithShape="1">
                <a:blip r:embed="rId4"/>
                <a:stretch>
                  <a:fillRect/>
                </a:stretch>
              </a:blipFill>
            </p:spPr>
            <p:txBody>
              <a:bodyPr/>
              <a:lstStyle/>
              <a:p>
                <a:r>
                  <a:rPr lang="en-US">
                    <a:noFill/>
                  </a:rPr>
                  <a:t> </a:t>
                </a:r>
              </a:p>
            </p:txBody>
          </p:sp>
        </mc:Fallback>
      </mc:AlternateContent>
      <p:sp>
        <p:nvSpPr>
          <p:cNvPr id="13" name="TextBox 12"/>
          <p:cNvSpPr txBox="1"/>
          <p:nvPr/>
        </p:nvSpPr>
        <p:spPr>
          <a:xfrm>
            <a:off x="6673935" y="4771394"/>
            <a:ext cx="2031153" cy="369332"/>
          </a:xfrm>
          <a:prstGeom prst="rect">
            <a:avLst/>
          </a:prstGeom>
          <a:noFill/>
          <a:ln>
            <a:solidFill>
              <a:srgbClr val="00B0F0"/>
            </a:solidFill>
          </a:ln>
        </p:spPr>
        <p:txBody>
          <a:bodyPr wrap="square" rtlCol="0">
            <a:spAutoFit/>
          </a:bodyPr>
          <a:lstStyle/>
          <a:p>
            <a:r>
              <a:rPr lang="en-US" sz="1800" dirty="0" smtClean="0"/>
              <a:t>Bigram constraint</a:t>
            </a:r>
            <a:endParaRPr lang="en-US" sz="1800" dirty="0"/>
          </a:p>
        </p:txBody>
      </p:sp>
      <p:cxnSp>
        <p:nvCxnSpPr>
          <p:cNvPr id="15" name="Straight Arrow Connector 14"/>
          <p:cNvCxnSpPr>
            <a:stCxn id="13" idx="1"/>
          </p:cNvCxnSpPr>
          <p:nvPr/>
        </p:nvCxnSpPr>
        <p:spPr>
          <a:xfrm flipH="1">
            <a:off x="6230113" y="4956060"/>
            <a:ext cx="443822"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Level building</a:t>
            </a:r>
            <a:endParaRPr lang="en-US" dirty="0"/>
          </a:p>
        </p:txBody>
      </p:sp>
    </p:spTree>
    <p:extLst>
      <p:ext uri="{BB962C8B-B14F-4D97-AF65-F5344CB8AC3E}">
        <p14:creationId xmlns:p14="http://schemas.microsoft.com/office/powerpoint/2010/main" val="2770048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408176"/>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7" name="Text Placeholder 2"/>
          <p:cNvSpPr txBox="1">
            <a:spLocks/>
          </p:cNvSpPr>
          <p:nvPr/>
        </p:nvSpPr>
        <p:spPr>
          <a:xfrm>
            <a:off x="533400" y="1408176"/>
            <a:ext cx="8077200" cy="4724400"/>
          </a:xfrm>
          <a:prstGeom prst="rect">
            <a:avLst/>
          </a:prstGeom>
        </p:spPr>
        <p:txBody>
          <a:bodyPr anchor="b"/>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8" name="TextBox 7"/>
          <p:cNvSpPr txBox="1"/>
          <p:nvPr/>
        </p:nvSpPr>
        <p:spPr>
          <a:xfrm>
            <a:off x="609600" y="1103376"/>
            <a:ext cx="7848600" cy="452431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9" name="Picture 3"/>
          <p:cNvPicPr>
            <a:picLocks noChangeAspect="1" noChangeArrowheads="1"/>
          </p:cNvPicPr>
          <p:nvPr/>
        </p:nvPicPr>
        <p:blipFill>
          <a:blip r:embed="rId3" cstate="print"/>
          <a:srcRect/>
          <a:stretch>
            <a:fillRect/>
          </a:stretch>
        </p:blipFill>
        <p:spPr bwMode="auto">
          <a:xfrm>
            <a:off x="412353" y="3313176"/>
            <a:ext cx="2635647" cy="1976735"/>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276600" y="3313176"/>
            <a:ext cx="2641600" cy="19812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6146800" y="3313176"/>
            <a:ext cx="2616200" cy="1962150"/>
          </a:xfrm>
          <a:prstGeom prst="rect">
            <a:avLst/>
          </a:prstGeom>
          <a:noFill/>
          <a:ln w="9525">
            <a:noFill/>
            <a:miter lim="800000"/>
            <a:headEnd/>
            <a:tailEnd/>
          </a:ln>
        </p:spPr>
      </p:pic>
      <p:sp>
        <p:nvSpPr>
          <p:cNvPr id="12" name="TextBox 11"/>
          <p:cNvSpPr txBox="1"/>
          <p:nvPr/>
        </p:nvSpPr>
        <p:spPr>
          <a:xfrm>
            <a:off x="1143000" y="5514046"/>
            <a:ext cx="1143000" cy="461665"/>
          </a:xfrm>
          <a:prstGeom prst="rect">
            <a:avLst/>
          </a:prstGeom>
          <a:solidFill>
            <a:srgbClr val="FA7062"/>
          </a:solidFill>
        </p:spPr>
        <p:txBody>
          <a:bodyPr wrap="square" rtlCol="0">
            <a:spAutoFit/>
          </a:bodyPr>
          <a:lstStyle/>
          <a:p>
            <a:pPr algn="ctr"/>
            <a:r>
              <a:rPr lang="en-US" sz="2400" dirty="0" smtClean="0"/>
              <a:t>Gate</a:t>
            </a:r>
            <a:endParaRPr lang="en-US" sz="2400" dirty="0"/>
          </a:p>
        </p:txBody>
      </p:sp>
      <p:sp>
        <p:nvSpPr>
          <p:cNvPr id="13" name="TextBox 12"/>
          <p:cNvSpPr txBox="1"/>
          <p:nvPr/>
        </p:nvSpPr>
        <p:spPr>
          <a:xfrm>
            <a:off x="6781800" y="5514046"/>
            <a:ext cx="1219200" cy="461665"/>
          </a:xfrm>
          <a:prstGeom prst="rect">
            <a:avLst/>
          </a:prstGeom>
          <a:solidFill>
            <a:srgbClr val="FA7062"/>
          </a:solidFill>
        </p:spPr>
        <p:txBody>
          <a:bodyPr wrap="square" rtlCol="0">
            <a:spAutoFit/>
          </a:bodyPr>
          <a:lstStyle/>
          <a:p>
            <a:pPr algn="ctr"/>
            <a:r>
              <a:rPr lang="en-US" sz="2400" dirty="0" smtClean="0"/>
              <a:t>Where</a:t>
            </a:r>
            <a:endParaRPr lang="en-US" sz="2400" dirty="0"/>
          </a:p>
        </p:txBody>
      </p:sp>
      <p:sp>
        <p:nvSpPr>
          <p:cNvPr id="14" name="TextBox 13"/>
          <p:cNvSpPr txBox="1"/>
          <p:nvPr/>
        </p:nvSpPr>
        <p:spPr>
          <a:xfrm>
            <a:off x="4114800" y="5518511"/>
            <a:ext cx="1143000" cy="461665"/>
          </a:xfrm>
          <a:prstGeom prst="rect">
            <a:avLst/>
          </a:prstGeom>
          <a:solidFill>
            <a:srgbClr val="FA7062"/>
          </a:solidFill>
        </p:spPr>
        <p:txBody>
          <a:bodyPr wrap="square" rtlCol="0">
            <a:spAutoFit/>
          </a:bodyPr>
          <a:lstStyle/>
          <a:p>
            <a:pPr algn="ctr"/>
            <a:r>
              <a:rPr lang="en-US" sz="2400" dirty="0" smtClean="0"/>
              <a:t>ME</a:t>
            </a:r>
            <a:endParaRPr lang="en-US" sz="2400" dirty="0"/>
          </a:p>
        </p:txBody>
      </p:sp>
      <p:sp>
        <p:nvSpPr>
          <p:cNvPr id="15" name="Rectangle 14"/>
          <p:cNvSpPr/>
          <p:nvPr/>
        </p:nvSpPr>
        <p:spPr>
          <a:xfrm>
            <a:off x="533400" y="637032"/>
            <a:ext cx="8001000" cy="1200329"/>
          </a:xfrm>
          <a:prstGeom prst="rect">
            <a:avLst/>
          </a:prstGeom>
        </p:spPr>
        <p:txBody>
          <a:bodyPr wrap="square">
            <a:spAutoFit/>
          </a:bodyPr>
          <a:lstStyle/>
          <a:p>
            <a:endParaRPr lang="en-US" sz="2400" dirty="0" smtClean="0"/>
          </a:p>
          <a:p>
            <a:pPr algn="just">
              <a:buBlip>
                <a:blip r:embed="rId6"/>
              </a:buBlip>
            </a:pPr>
            <a:r>
              <a:rPr lang="en-US" sz="2400" dirty="0" smtClean="0"/>
              <a:t>ME is very hard to model. For 40 signs, there could be 40x40=1600 different ME models.</a:t>
            </a:r>
          </a:p>
        </p:txBody>
      </p:sp>
      <p:grpSp>
        <p:nvGrpSpPr>
          <p:cNvPr id="38" name="Group 37"/>
          <p:cNvGrpSpPr/>
          <p:nvPr/>
        </p:nvGrpSpPr>
        <p:grpSpPr>
          <a:xfrm>
            <a:off x="990600" y="2085681"/>
            <a:ext cx="3849624" cy="891917"/>
            <a:chOff x="609600" y="2353905"/>
            <a:chExt cx="2667000" cy="891917"/>
          </a:xfrm>
        </p:grpSpPr>
        <p:sp>
          <p:nvSpPr>
            <p:cNvPr id="16" name="TextBox 15"/>
            <p:cNvSpPr txBox="1"/>
            <p:nvPr/>
          </p:nvSpPr>
          <p:spPr>
            <a:xfrm>
              <a:off x="609600" y="2907268"/>
              <a:ext cx="914400" cy="338554"/>
            </a:xfrm>
            <a:prstGeom prst="rect">
              <a:avLst/>
            </a:prstGeom>
            <a:noFill/>
            <a:ln w="19050">
              <a:solidFill>
                <a:srgbClr val="00B0F0"/>
              </a:solidFill>
              <a:prstDash val="sysDash"/>
            </a:ln>
          </p:spPr>
          <p:txBody>
            <a:bodyPr wrap="square" rtlCol="0">
              <a:spAutoFit/>
            </a:bodyPr>
            <a:lstStyle/>
            <a:p>
              <a:r>
                <a:rPr lang="en-US" sz="1600" dirty="0"/>
                <a:t>W</a:t>
              </a:r>
              <a:r>
                <a:rPr lang="en-US" sz="1600" dirty="0" smtClean="0"/>
                <a:t>rite</a:t>
              </a:r>
              <a:endParaRPr lang="en-US" sz="1600" dirty="0"/>
            </a:p>
          </p:txBody>
        </p:sp>
        <p:sp>
          <p:nvSpPr>
            <p:cNvPr id="19" name="TextBox 18"/>
            <p:cNvSpPr txBox="1"/>
            <p:nvPr/>
          </p:nvSpPr>
          <p:spPr>
            <a:xfrm>
              <a:off x="609600" y="2364141"/>
              <a:ext cx="685800" cy="338554"/>
            </a:xfrm>
            <a:prstGeom prst="rect">
              <a:avLst/>
            </a:prstGeom>
            <a:noFill/>
            <a:ln w="19050">
              <a:solidFill>
                <a:srgbClr val="00B0F0"/>
              </a:solidFill>
              <a:prstDash val="sysDash"/>
            </a:ln>
          </p:spPr>
          <p:txBody>
            <a:bodyPr wrap="square" rtlCol="0">
              <a:spAutoFit/>
            </a:bodyPr>
            <a:lstStyle/>
            <a:p>
              <a:r>
                <a:rPr lang="en-US" sz="1600" dirty="0" smtClean="0"/>
                <a:t>Read</a:t>
              </a:r>
              <a:endParaRPr lang="en-US" sz="1600" dirty="0"/>
            </a:p>
          </p:txBody>
        </p:sp>
        <p:sp>
          <p:nvSpPr>
            <p:cNvPr id="20" name="TextBox 19"/>
            <p:cNvSpPr txBox="1"/>
            <p:nvPr/>
          </p:nvSpPr>
          <p:spPr>
            <a:xfrm>
              <a:off x="1958776" y="2903522"/>
              <a:ext cx="685800" cy="338554"/>
            </a:xfrm>
            <a:prstGeom prst="rect">
              <a:avLst/>
            </a:prstGeom>
            <a:noFill/>
            <a:ln w="19050">
              <a:solidFill>
                <a:srgbClr val="00B0F0"/>
              </a:solidFill>
              <a:prstDash val="sysDash"/>
            </a:ln>
          </p:spPr>
          <p:txBody>
            <a:bodyPr wrap="square" rtlCol="0">
              <a:spAutoFit/>
            </a:bodyPr>
            <a:lstStyle/>
            <a:p>
              <a:r>
                <a:rPr lang="en-US" sz="1600" dirty="0" smtClean="0"/>
                <a:t>Book</a:t>
              </a:r>
              <a:endParaRPr lang="en-US" sz="1600" dirty="0"/>
            </a:p>
          </p:txBody>
        </p:sp>
        <p:sp>
          <p:nvSpPr>
            <p:cNvPr id="21" name="TextBox 20"/>
            <p:cNvSpPr txBox="1"/>
            <p:nvPr/>
          </p:nvSpPr>
          <p:spPr>
            <a:xfrm>
              <a:off x="1958776" y="2353905"/>
              <a:ext cx="1317824" cy="338554"/>
            </a:xfrm>
            <a:prstGeom prst="rect">
              <a:avLst/>
            </a:prstGeom>
            <a:noFill/>
            <a:ln w="19050">
              <a:solidFill>
                <a:srgbClr val="00B0F0"/>
              </a:solidFill>
              <a:prstDash val="sysDash"/>
            </a:ln>
          </p:spPr>
          <p:txBody>
            <a:bodyPr wrap="square" rtlCol="0">
              <a:spAutoFit/>
            </a:bodyPr>
            <a:lstStyle/>
            <a:p>
              <a:r>
                <a:rPr lang="en-US" sz="1600" dirty="0" smtClean="0"/>
                <a:t>Newspaper</a:t>
              </a:r>
              <a:endParaRPr lang="en-US" sz="1600" dirty="0"/>
            </a:p>
          </p:txBody>
        </p:sp>
        <p:cxnSp>
          <p:nvCxnSpPr>
            <p:cNvPr id="23" name="Straight Arrow Connector 22"/>
            <p:cNvCxnSpPr>
              <a:stCxn id="19" idx="3"/>
            </p:cNvCxnSpPr>
            <p:nvPr/>
          </p:nvCxnSpPr>
          <p:spPr>
            <a:xfrm>
              <a:off x="1295400" y="2533418"/>
              <a:ext cx="663376" cy="5153"/>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0" idx="1"/>
            </p:cNvCxnSpPr>
            <p:nvPr/>
          </p:nvCxnSpPr>
          <p:spPr>
            <a:xfrm>
              <a:off x="1295400" y="2559211"/>
              <a:ext cx="663376" cy="513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21" idx="1"/>
            </p:cNvCxnSpPr>
            <p:nvPr/>
          </p:nvCxnSpPr>
          <p:spPr>
            <a:xfrm flipV="1">
              <a:off x="1524000" y="2523182"/>
              <a:ext cx="434776" cy="55336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3"/>
              <a:endCxn id="20" idx="1"/>
            </p:cNvCxnSpPr>
            <p:nvPr/>
          </p:nvCxnSpPr>
          <p:spPr>
            <a:xfrm flipV="1">
              <a:off x="1524000" y="3072799"/>
              <a:ext cx="434776" cy="374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991100" y="2093976"/>
            <a:ext cx="2095500" cy="883622"/>
            <a:chOff x="4991100" y="2362200"/>
            <a:chExt cx="2095500" cy="883622"/>
          </a:xfrm>
        </p:grpSpPr>
        <p:sp>
          <p:nvSpPr>
            <p:cNvPr id="39" name="TextBox 38"/>
            <p:cNvSpPr txBox="1"/>
            <p:nvPr/>
          </p:nvSpPr>
          <p:spPr>
            <a:xfrm>
              <a:off x="4991100" y="2362200"/>
              <a:ext cx="2095500" cy="338554"/>
            </a:xfrm>
            <a:prstGeom prst="rect">
              <a:avLst/>
            </a:prstGeom>
            <a:solidFill>
              <a:srgbClr val="FFFFFF"/>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dirty="0" smtClean="0"/>
                <a:t>Newspaper Read I</a:t>
              </a:r>
              <a:endParaRPr lang="en-US" sz="1600" dirty="0"/>
            </a:p>
          </p:txBody>
        </p:sp>
        <p:sp>
          <p:nvSpPr>
            <p:cNvPr id="40" name="TextBox 39"/>
            <p:cNvSpPr txBox="1"/>
            <p:nvPr/>
          </p:nvSpPr>
          <p:spPr>
            <a:xfrm>
              <a:off x="4991100" y="2907268"/>
              <a:ext cx="2095500" cy="338554"/>
            </a:xfrm>
            <a:prstGeom prst="rect">
              <a:avLst/>
            </a:prstGeom>
            <a:solidFill>
              <a:srgbClr val="FFFFFF"/>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dirty="0" smtClean="0"/>
                <a:t>Read Newspaper I</a:t>
              </a:r>
              <a:endParaRPr lang="en-US" sz="1600" dirty="0"/>
            </a:p>
          </p:txBody>
        </p:sp>
      </p:grpSp>
      <p:sp>
        <p:nvSpPr>
          <p:cNvPr id="27"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Movement Epenthesis</a:t>
            </a:r>
            <a:endParaRPr lang="en-US" dirty="0"/>
          </a:p>
        </p:txBody>
      </p:sp>
    </p:spTree>
    <p:extLst>
      <p:ext uri="{BB962C8B-B14F-4D97-AF65-F5344CB8AC3E}">
        <p14:creationId xmlns:p14="http://schemas.microsoft.com/office/powerpoint/2010/main" val="219435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15568"/>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10244" name="Picture 4"/>
          <p:cNvPicPr preferRelativeResize="0">
            <a:picLocks noChangeArrowheads="1"/>
          </p:cNvPicPr>
          <p:nvPr/>
        </p:nvPicPr>
        <p:blipFill>
          <a:blip r:embed="rId2" cstate="print"/>
          <a:srcRect/>
          <a:stretch>
            <a:fillRect/>
          </a:stretch>
        </p:blipFill>
        <p:spPr bwMode="auto">
          <a:xfrm>
            <a:off x="5212080" y="1085088"/>
            <a:ext cx="3200400" cy="3200400"/>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609600" y="1065246"/>
            <a:ext cx="3437467" cy="583721"/>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1968049328"/>
              </p:ext>
            </p:extLst>
          </p:nvPr>
        </p:nvGraphicFramePr>
        <p:xfrm>
          <a:off x="533402" y="4773168"/>
          <a:ext cx="6476998" cy="749300"/>
        </p:xfrm>
        <a:graphic>
          <a:graphicData uri="http://schemas.openxmlformats.org/drawingml/2006/table">
            <a:tbl>
              <a:tblPr/>
              <a:tblGrid>
                <a:gridCol w="2731264"/>
                <a:gridCol w="624289"/>
                <a:gridCol w="624289"/>
                <a:gridCol w="624289"/>
                <a:gridCol w="624289"/>
                <a:gridCol w="624289"/>
                <a:gridCol w="624289"/>
              </a:tblGrid>
              <a:tr h="355382">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Number (i1)</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1</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5</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V+4</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9</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918">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end frame (j1)</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smtClean="0">
                          <a:solidFill>
                            <a:srgbClr val="000000"/>
                          </a:solidFill>
                          <a:latin typeface="Times New Roman"/>
                          <a:ea typeface="SimSun"/>
                        </a:rPr>
                        <a:t>10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smtClean="0">
                          <a:solidFill>
                            <a:srgbClr val="000000"/>
                          </a:solidFill>
                          <a:latin typeface="Times New Roman"/>
                          <a:ea typeface="SimSun"/>
                        </a:rPr>
                        <a:t>20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smtClean="0">
                          <a:solidFill>
                            <a:srgbClr val="000000"/>
                          </a:solidFill>
                          <a:latin typeface="Times New Roman"/>
                          <a:ea typeface="SimSun"/>
                        </a:rPr>
                        <a:t>30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smtClean="0">
                          <a:solidFill>
                            <a:srgbClr val="000000"/>
                          </a:solidFill>
                          <a:latin typeface="Times New Roman"/>
                          <a:ea typeface="SimSun"/>
                        </a:rPr>
                        <a:t>50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smtClean="0">
                          <a:solidFill>
                            <a:srgbClr val="000000"/>
                          </a:solidFill>
                          <a:latin typeface="Times New Roman"/>
                          <a:ea typeface="SimSun"/>
                        </a:rPr>
                        <a:t>60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7</a:t>
                      </a:r>
                      <a:r>
                        <a:rPr lang="en-US" sz="1600" dirty="0" smtClean="0">
                          <a:solidFill>
                            <a:srgbClr val="000000"/>
                          </a:solidFill>
                          <a:latin typeface="Times New Roman"/>
                          <a:ea typeface="SimSun"/>
                        </a:rPr>
                        <a:t>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55" name="Picture 7"/>
          <p:cNvPicPr>
            <a:picLocks noChangeAspect="1" noChangeArrowheads="1"/>
          </p:cNvPicPr>
          <p:nvPr/>
        </p:nvPicPr>
        <p:blipFill>
          <a:blip r:embed="rId4" cstate="print"/>
          <a:srcRect/>
          <a:stretch>
            <a:fillRect/>
          </a:stretch>
        </p:blipFill>
        <p:spPr bwMode="auto">
          <a:xfrm>
            <a:off x="762000" y="1725168"/>
            <a:ext cx="3581400" cy="2784539"/>
          </a:xfrm>
          <a:prstGeom prst="rect">
            <a:avLst/>
          </a:prstGeom>
          <a:noFill/>
          <a:ln w="9525">
            <a:noFill/>
            <a:miter lim="800000"/>
            <a:headEnd/>
            <a:tailEnd/>
          </a:ln>
        </p:spPr>
      </p:pic>
      <p:sp>
        <p:nvSpPr>
          <p:cNvPr id="10"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Enhanced Level building (</a:t>
            </a:r>
            <a:r>
              <a:rPr lang="en-US" dirty="0" err="1" smtClean="0"/>
              <a:t>eLB</a:t>
            </a:r>
            <a:r>
              <a:rPr lang="en-US" dirty="0" smtClean="0"/>
              <a:t>)</a:t>
            </a:r>
            <a:endParaRPr lang="en-US" dirty="0"/>
          </a:p>
        </p:txBody>
      </p:sp>
    </p:spTree>
    <p:extLst>
      <p:ext uri="{BB962C8B-B14F-4D97-AF65-F5344CB8AC3E}">
        <p14:creationId xmlns:p14="http://schemas.microsoft.com/office/powerpoint/2010/main" val="57325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2776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11268" name="Picture 4"/>
          <p:cNvPicPr preferRelativeResize="0">
            <a:picLocks noChangeArrowheads="1"/>
          </p:cNvPicPr>
          <p:nvPr/>
        </p:nvPicPr>
        <p:blipFill>
          <a:blip r:embed="rId2" cstate="print"/>
          <a:srcRect/>
          <a:stretch>
            <a:fillRect/>
          </a:stretch>
        </p:blipFill>
        <p:spPr bwMode="auto">
          <a:xfrm>
            <a:off x="5212080" y="1097280"/>
            <a:ext cx="3200400" cy="3200400"/>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504825" y="975360"/>
            <a:ext cx="3914775" cy="953000"/>
          </a:xfrm>
          <a:prstGeom prst="rect">
            <a:avLst/>
          </a:prstGeom>
          <a:noFill/>
          <a:ln w="9525">
            <a:noFill/>
            <a:miter lim="800000"/>
            <a:headEnd/>
            <a:tailEnd/>
          </a:ln>
        </p:spPr>
      </p:pic>
      <p:graphicFrame>
        <p:nvGraphicFramePr>
          <p:cNvPr id="15" name="Table 14"/>
          <p:cNvGraphicFramePr>
            <a:graphicFrameLocks noGrp="1"/>
          </p:cNvGraphicFramePr>
          <p:nvPr>
            <p:extLst>
              <p:ext uri="{D42A27DB-BD31-4B8C-83A1-F6EECF244321}">
                <p14:modId xmlns:p14="http://schemas.microsoft.com/office/powerpoint/2010/main" val="3714645265"/>
              </p:ext>
            </p:extLst>
          </p:nvPr>
        </p:nvGraphicFramePr>
        <p:xfrm>
          <a:off x="381000" y="5013960"/>
          <a:ext cx="7010401" cy="581660"/>
        </p:xfrm>
        <a:graphic>
          <a:graphicData uri="http://schemas.openxmlformats.org/drawingml/2006/table">
            <a:tbl>
              <a:tblPr/>
              <a:tblGrid>
                <a:gridCol w="2690393"/>
                <a:gridCol w="614948"/>
                <a:gridCol w="614948"/>
                <a:gridCol w="614948"/>
                <a:gridCol w="614948"/>
                <a:gridCol w="614948"/>
                <a:gridCol w="614948"/>
                <a:gridCol w="630320"/>
              </a:tblGrid>
              <a:tr h="302260">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Number (i2)</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V+3</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V+4</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8</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1</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1</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algn="ctr"/>
                      <a:r>
                        <a:rPr lang="en-US" sz="1600" dirty="0" smtClean="0">
                          <a:solidFill>
                            <a:srgbClr val="000000"/>
                          </a:solidFill>
                          <a:latin typeface="Times New Roman"/>
                        </a:rPr>
                        <a:t>Possible </a:t>
                      </a:r>
                      <a:r>
                        <a:rPr lang="en-US" sz="1600" dirty="0">
                          <a:solidFill>
                            <a:srgbClr val="000000"/>
                          </a:solidFill>
                          <a:latin typeface="Times New Roman"/>
                        </a:rPr>
                        <a:t>sign end frame (j2)</a:t>
                      </a:r>
                      <a:r>
                        <a:rPr lang="en-US" sz="1600" dirty="0">
                          <a:latin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40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55</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65</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80</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85</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90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100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35" name="Rectangle 11"/>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26636" name="Picture 12"/>
          <p:cNvPicPr>
            <a:picLocks noChangeAspect="1" noChangeArrowheads="1"/>
          </p:cNvPicPr>
          <p:nvPr/>
        </p:nvPicPr>
        <p:blipFill>
          <a:blip r:embed="rId4" cstate="print"/>
          <a:srcRect/>
          <a:stretch>
            <a:fillRect/>
          </a:stretch>
        </p:blipFill>
        <p:spPr bwMode="auto">
          <a:xfrm>
            <a:off x="457200" y="2118360"/>
            <a:ext cx="4648199" cy="2695345"/>
          </a:xfrm>
          <a:prstGeom prst="rect">
            <a:avLst/>
          </a:prstGeom>
          <a:noFill/>
          <a:ln w="9525">
            <a:noFill/>
            <a:miter lim="800000"/>
            <a:headEnd/>
            <a:tailEnd/>
          </a:ln>
        </p:spPr>
      </p:pic>
      <p:sp>
        <p:nvSpPr>
          <p:cNvPr id="11" name="TextBox 10"/>
          <p:cNvSpPr txBox="1"/>
          <p:nvPr/>
        </p:nvSpPr>
        <p:spPr>
          <a:xfrm>
            <a:off x="7620000" y="746760"/>
            <a:ext cx="1048512" cy="400110"/>
          </a:xfrm>
          <a:prstGeom prst="rect">
            <a:avLst/>
          </a:prstGeom>
          <a:noFill/>
        </p:spPr>
        <p:txBody>
          <a:bodyPr wrap="square" rtlCol="0">
            <a:spAutoFit/>
          </a:bodyPr>
          <a:lstStyle/>
          <a:p>
            <a:r>
              <a:rPr lang="en-US" sz="2000" dirty="0" smtClean="0"/>
              <a:t>S9 S1</a:t>
            </a:r>
            <a:endParaRPr lang="en-US" sz="2000" dirty="0"/>
          </a:p>
        </p:txBody>
      </p:sp>
      <p:sp>
        <p:nvSpPr>
          <p:cNvPr id="1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Enhanced Level building (</a:t>
            </a:r>
            <a:r>
              <a:rPr lang="en-US" dirty="0" err="1" smtClean="0"/>
              <a:t>eLB</a:t>
            </a:r>
            <a:r>
              <a:rPr lang="en-US" dirty="0" smtClean="0"/>
              <a:t>)</a:t>
            </a:r>
            <a:endParaRPr lang="en-US" dirty="0"/>
          </a:p>
        </p:txBody>
      </p:sp>
    </p:spTree>
    <p:extLst>
      <p:ext uri="{BB962C8B-B14F-4D97-AF65-F5344CB8AC3E}">
        <p14:creationId xmlns:p14="http://schemas.microsoft.com/office/powerpoint/2010/main" val="73442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878003"/>
            <a:ext cx="7924800" cy="2460738"/>
          </a:xfrm>
          <a:prstGeom prst="rect">
            <a:avLst/>
          </a:prstGeom>
        </p:spPr>
        <p:txBody>
          <a:bodyPr wrap="square">
            <a:spAutoFit/>
          </a:bodyPr>
          <a:lstStyle/>
          <a:p>
            <a:pPr algn="just">
              <a:lnSpc>
                <a:spcPct val="200000"/>
              </a:lnSpc>
            </a:pPr>
            <a:r>
              <a:rPr lang="en-US" sz="2000" dirty="0" smtClean="0"/>
              <a:t>ASL is the primary mode of communication for many deaf people. It also provides an appealing test bed for understanding more general principles governing human motion and gesturing including human-computer gesture interfaces. </a:t>
            </a:r>
          </a:p>
        </p:txBody>
      </p:sp>
      <p:sp>
        <p:nvSpPr>
          <p:cNvPr id="8" name="Rectangle 7"/>
          <p:cNvSpPr/>
          <p:nvPr/>
        </p:nvSpPr>
        <p:spPr>
          <a:xfrm>
            <a:off x="387095" y="896112"/>
            <a:ext cx="8366125" cy="28194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1475" y="4156184"/>
            <a:ext cx="8383587" cy="16764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1099" y="4247320"/>
            <a:ext cx="8307387" cy="1323439"/>
          </a:xfrm>
          <a:prstGeom prst="rect">
            <a:avLst/>
          </a:prstGeom>
        </p:spPr>
        <p:txBody>
          <a:bodyPr wrap="square">
            <a:spAutoFit/>
          </a:bodyPr>
          <a:lstStyle/>
          <a:p>
            <a:pPr algn="just">
              <a:lnSpc>
                <a:spcPct val="200000"/>
              </a:lnSpc>
              <a:buBlip>
                <a:blip r:embed="rId2"/>
              </a:buBlip>
            </a:pPr>
            <a:r>
              <a:rPr lang="en-US" sz="2000" dirty="0" smtClean="0"/>
              <a:t> A system allow hearing people to communicate with people using ASL</a:t>
            </a:r>
          </a:p>
          <a:p>
            <a:pPr algn="just">
              <a:lnSpc>
                <a:spcPct val="200000"/>
              </a:lnSpc>
              <a:buBlip>
                <a:blip r:embed="rId2"/>
              </a:buBlip>
            </a:pPr>
            <a:r>
              <a:rPr lang="en-US" sz="2000" dirty="0" smtClean="0"/>
              <a:t> A dictionary for deaf people to learn how to read and write English </a:t>
            </a:r>
          </a:p>
        </p:txBody>
      </p:sp>
      <p:sp>
        <p:nvSpPr>
          <p:cNvPr id="9" name="Text Box 3"/>
          <p:cNvSpPr txBox="1">
            <a:spLocks noChangeArrowheads="1"/>
          </p:cNvSpPr>
          <p:nvPr/>
        </p:nvSpPr>
        <p:spPr bwMode="auto">
          <a:xfrm>
            <a:off x="227013" y="57150"/>
            <a:ext cx="8672512" cy="923330"/>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Objective </a:t>
            </a:r>
            <a:r>
              <a:rPr lang="en-US" b="1" dirty="0">
                <a:solidFill>
                  <a:schemeClr val="accent2"/>
                </a:solidFill>
              </a:rPr>
              <a:t>&amp; Motivation</a:t>
            </a:r>
          </a:p>
          <a:p>
            <a:pPr>
              <a:spcBef>
                <a:spcPct val="50000"/>
              </a:spcBef>
            </a:pPr>
            <a:endParaRPr lang="en-US" b="1" dirty="0">
              <a:solidFill>
                <a:schemeClr val="accent2"/>
              </a:solidFill>
            </a:endParaRPr>
          </a:p>
        </p:txBody>
      </p:sp>
    </p:spTree>
    <p:extLst>
      <p:ext uri="{BB962C8B-B14F-4D97-AF65-F5344CB8AC3E}">
        <p14:creationId xmlns:p14="http://schemas.microsoft.com/office/powerpoint/2010/main" val="1850221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64336"/>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13318" name="Picture 6"/>
          <p:cNvPicPr preferRelativeResize="0">
            <a:picLocks noChangeArrowheads="1"/>
          </p:cNvPicPr>
          <p:nvPr/>
        </p:nvPicPr>
        <p:blipFill>
          <a:blip r:embed="rId2" cstate="print"/>
          <a:srcRect/>
          <a:stretch>
            <a:fillRect/>
          </a:stretch>
        </p:blipFill>
        <p:spPr bwMode="auto">
          <a:xfrm>
            <a:off x="5193792" y="1124712"/>
            <a:ext cx="3218688" cy="3218688"/>
          </a:xfrm>
          <a:prstGeom prst="rect">
            <a:avLst/>
          </a:prstGeom>
          <a:noFill/>
          <a:ln w="9525">
            <a:noFill/>
            <a:miter lim="800000"/>
            <a:headEnd/>
            <a:tailEnd/>
          </a:ln>
        </p:spPr>
      </p:pic>
      <p:pic>
        <p:nvPicPr>
          <p:cNvPr id="25601" name="Picture 1"/>
          <p:cNvPicPr>
            <a:picLocks noChangeAspect="1" noChangeArrowheads="1"/>
          </p:cNvPicPr>
          <p:nvPr/>
        </p:nvPicPr>
        <p:blipFill>
          <a:blip r:embed="rId3" cstate="print"/>
          <a:srcRect/>
          <a:stretch>
            <a:fillRect/>
          </a:stretch>
        </p:blipFill>
        <p:spPr bwMode="auto">
          <a:xfrm>
            <a:off x="381000" y="1392936"/>
            <a:ext cx="4800600" cy="174244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1783799610"/>
              </p:ext>
            </p:extLst>
          </p:nvPr>
        </p:nvGraphicFramePr>
        <p:xfrm>
          <a:off x="381000" y="3450336"/>
          <a:ext cx="4724398" cy="581660"/>
        </p:xfrm>
        <a:graphic>
          <a:graphicData uri="http://schemas.openxmlformats.org/drawingml/2006/table">
            <a:tbl>
              <a:tblPr/>
              <a:tblGrid>
                <a:gridCol w="2467970"/>
                <a:gridCol w="564107"/>
                <a:gridCol w="564107"/>
                <a:gridCol w="564107"/>
                <a:gridCol w="564107"/>
              </a:tblGrid>
              <a:tr h="302260">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Number (i3)</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8</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V+3</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9</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end frame (j3)</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65</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80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90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100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5602" name="Picture 2"/>
          <p:cNvPicPr>
            <a:picLocks noChangeAspect="1" noChangeArrowheads="1"/>
          </p:cNvPicPr>
          <p:nvPr/>
        </p:nvPicPr>
        <p:blipFill>
          <a:blip r:embed="rId4" cstate="print"/>
          <a:srcRect/>
          <a:stretch>
            <a:fillRect/>
          </a:stretch>
        </p:blipFill>
        <p:spPr bwMode="auto">
          <a:xfrm>
            <a:off x="457200" y="4431411"/>
            <a:ext cx="7553325" cy="1228725"/>
          </a:xfrm>
          <a:prstGeom prst="rect">
            <a:avLst/>
          </a:prstGeom>
          <a:noFill/>
          <a:ln w="9525">
            <a:noFill/>
            <a:miter lim="800000"/>
            <a:headEnd/>
            <a:tailEnd/>
          </a:ln>
        </p:spPr>
      </p:pic>
      <p:sp>
        <p:nvSpPr>
          <p:cNvPr id="10" name="TextBox 9"/>
          <p:cNvSpPr txBox="1"/>
          <p:nvPr/>
        </p:nvSpPr>
        <p:spPr>
          <a:xfrm>
            <a:off x="7315199" y="760590"/>
            <a:ext cx="1584325" cy="400110"/>
          </a:xfrm>
          <a:prstGeom prst="rect">
            <a:avLst/>
          </a:prstGeom>
          <a:noFill/>
        </p:spPr>
        <p:txBody>
          <a:bodyPr wrap="square" rtlCol="0">
            <a:spAutoFit/>
          </a:bodyPr>
          <a:lstStyle/>
          <a:p>
            <a:r>
              <a:rPr lang="en-US" sz="2000" dirty="0" smtClean="0"/>
              <a:t>S2 S8 S9</a:t>
            </a:r>
            <a:endParaRPr lang="en-US" sz="2000" dirty="0"/>
          </a:p>
        </p:txBody>
      </p:sp>
      <p:sp>
        <p:nvSpPr>
          <p:cNvPr id="1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Enhanced Level building</a:t>
            </a:r>
            <a:endParaRPr lang="en-US" dirty="0"/>
          </a:p>
        </p:txBody>
      </p:sp>
    </p:spTree>
    <p:extLst>
      <p:ext uri="{BB962C8B-B14F-4D97-AF65-F5344CB8AC3E}">
        <p14:creationId xmlns:p14="http://schemas.microsoft.com/office/powerpoint/2010/main" val="254349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cstate="print"/>
          <a:srcRect/>
          <a:stretch>
            <a:fillRect/>
          </a:stretch>
        </p:blipFill>
        <p:spPr bwMode="auto">
          <a:xfrm>
            <a:off x="381000" y="3323844"/>
            <a:ext cx="5306786" cy="1485900"/>
          </a:xfrm>
          <a:prstGeom prst="rect">
            <a:avLst/>
          </a:prstGeom>
          <a:noFill/>
          <a:ln w="9525">
            <a:noFill/>
            <a:miter lim="800000"/>
            <a:headEnd/>
            <a:tailEnd/>
          </a:ln>
        </p:spPr>
      </p:pic>
      <p:sp>
        <p:nvSpPr>
          <p:cNvPr id="3" name="Text Placeholder 2"/>
          <p:cNvSpPr>
            <a:spLocks noGrp="1"/>
          </p:cNvSpPr>
          <p:nvPr>
            <p:ph type="body" idx="1"/>
          </p:nvPr>
        </p:nvSpPr>
        <p:spPr>
          <a:xfrm>
            <a:off x="533400" y="1152144"/>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12292" name="Picture 4"/>
          <p:cNvPicPr preferRelativeResize="0">
            <a:picLocks noChangeArrowheads="1"/>
          </p:cNvPicPr>
          <p:nvPr/>
        </p:nvPicPr>
        <p:blipFill>
          <a:blip r:embed="rId3" cstate="print"/>
          <a:srcRect/>
          <a:stretch>
            <a:fillRect/>
          </a:stretch>
        </p:blipFill>
        <p:spPr bwMode="auto">
          <a:xfrm>
            <a:off x="5212080" y="1121664"/>
            <a:ext cx="3200400" cy="320040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533400" y="1228344"/>
            <a:ext cx="4405637" cy="2057400"/>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816212764"/>
              </p:ext>
            </p:extLst>
          </p:nvPr>
        </p:nvGraphicFramePr>
        <p:xfrm>
          <a:off x="1295400" y="4962144"/>
          <a:ext cx="3810000" cy="581660"/>
        </p:xfrm>
        <a:graphic>
          <a:graphicData uri="http://schemas.openxmlformats.org/drawingml/2006/table">
            <a:tbl>
              <a:tblPr/>
              <a:tblGrid>
                <a:gridCol w="3101163"/>
                <a:gridCol w="708837"/>
              </a:tblGrid>
              <a:tr h="302260">
                <a:tc>
                  <a:txBody>
                    <a:bodyPr/>
                    <a:lstStyle/>
                    <a:p>
                      <a:pPr marL="0" marR="0" algn="ctr" hangingPunct="0">
                        <a:spcBef>
                          <a:spcPts val="0"/>
                        </a:spcBef>
                        <a:spcAft>
                          <a:spcPts val="1200"/>
                        </a:spcAft>
                      </a:pPr>
                      <a:r>
                        <a:rPr lang="en-US" sz="1600" dirty="0">
                          <a:solidFill>
                            <a:srgbClr val="000000"/>
                          </a:solidFill>
                          <a:latin typeface="Times New Roman"/>
                          <a:ea typeface="SimSun"/>
                        </a:rPr>
                        <a:t>Possible Sign Number (i4)</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a:solidFill>
                            <a:srgbClr val="000000"/>
                          </a:solidFill>
                          <a:latin typeface="Times New Roman"/>
                          <a:ea typeface="SimSun"/>
                        </a:rPr>
                        <a:t>V+2</a:t>
                      </a:r>
                      <a:endParaRPr lang="en-US" sz="160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algn="ctr"/>
                      <a:r>
                        <a:rPr lang="en-US" sz="1600" dirty="0" smtClean="0">
                          <a:solidFill>
                            <a:srgbClr val="000000"/>
                          </a:solidFill>
                          <a:latin typeface="Times New Roman"/>
                        </a:rPr>
                        <a:t>Possible </a:t>
                      </a:r>
                      <a:r>
                        <a:rPr lang="en-US" sz="1600" dirty="0">
                          <a:solidFill>
                            <a:srgbClr val="000000"/>
                          </a:solidFill>
                          <a:latin typeface="Times New Roman"/>
                        </a:rPr>
                        <a:t>sign end frame (j4)</a:t>
                      </a:r>
                      <a:r>
                        <a:rPr lang="en-US" sz="1600" dirty="0">
                          <a:latin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1200"/>
                        </a:spcAft>
                      </a:pPr>
                      <a:r>
                        <a:rPr lang="en-US" sz="1600" dirty="0">
                          <a:solidFill>
                            <a:srgbClr val="000000"/>
                          </a:solidFill>
                          <a:latin typeface="Times New Roman"/>
                          <a:ea typeface="SimSun"/>
                        </a:rPr>
                        <a:t>100</a:t>
                      </a:r>
                      <a:endParaRPr lang="en-US" sz="160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83" name="Text Box 7"/>
          <p:cNvSpPr txBox="1">
            <a:spLocks noChangeArrowheads="1"/>
          </p:cNvSpPr>
          <p:nvPr/>
        </p:nvSpPr>
        <p:spPr bwMode="auto">
          <a:xfrm>
            <a:off x="-1820863" y="200025"/>
            <a:ext cx="4638676" cy="7620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6" name="Rectangle 10"/>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6781800" y="771144"/>
            <a:ext cx="1862328" cy="400110"/>
          </a:xfrm>
          <a:prstGeom prst="rect">
            <a:avLst/>
          </a:prstGeom>
          <a:noFill/>
        </p:spPr>
        <p:txBody>
          <a:bodyPr wrap="square" rtlCol="0">
            <a:spAutoFit/>
          </a:bodyPr>
          <a:lstStyle/>
          <a:p>
            <a:r>
              <a:rPr lang="en-US" sz="2000" dirty="0" smtClean="0"/>
              <a:t>S1 ME S2 ME</a:t>
            </a:r>
            <a:endParaRPr lang="en-US" sz="2000" dirty="0"/>
          </a:p>
        </p:txBody>
      </p:sp>
      <p:sp>
        <p:nvSpPr>
          <p:cNvPr id="1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Enhanced Level building</a:t>
            </a:r>
            <a:endParaRPr lang="en-US" dirty="0"/>
          </a:p>
        </p:txBody>
      </p:sp>
    </p:spTree>
    <p:extLst>
      <p:ext uri="{BB962C8B-B14F-4D97-AF65-F5344CB8AC3E}">
        <p14:creationId xmlns:p14="http://schemas.microsoft.com/office/powerpoint/2010/main" val="349232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34818" name="Picture 2"/>
          <p:cNvPicPr>
            <a:picLocks noChangeAspect="1" noChangeArrowheads="1"/>
          </p:cNvPicPr>
          <p:nvPr/>
        </p:nvPicPr>
        <p:blipFill>
          <a:blip r:embed="rId2" cstate="print"/>
          <a:srcRect/>
          <a:stretch>
            <a:fillRect/>
          </a:stretch>
        </p:blipFill>
        <p:spPr bwMode="auto">
          <a:xfrm>
            <a:off x="838200" y="880872"/>
            <a:ext cx="7581728" cy="4953000"/>
          </a:xfrm>
          <a:prstGeom prst="rect">
            <a:avLst/>
          </a:prstGeom>
          <a:noFill/>
          <a:ln w="9525">
            <a:noFill/>
            <a:miter lim="800000"/>
            <a:headEnd/>
            <a:tailEnd/>
          </a:ln>
        </p:spPr>
      </p:pic>
      <p:sp>
        <p:nvSpPr>
          <p:cNvPr id="7"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Sign examples</a:t>
            </a:r>
            <a:endParaRPr lang="en-US" dirty="0"/>
          </a:p>
        </p:txBody>
      </p:sp>
    </p:spTree>
    <p:extLst>
      <p:ext uri="{BB962C8B-B14F-4D97-AF65-F5344CB8AC3E}">
        <p14:creationId xmlns:p14="http://schemas.microsoft.com/office/powerpoint/2010/main" val="127627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762" y="1071098"/>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grpSp>
        <p:nvGrpSpPr>
          <p:cNvPr id="4" name="Group 3"/>
          <p:cNvGrpSpPr/>
          <p:nvPr/>
        </p:nvGrpSpPr>
        <p:grpSpPr>
          <a:xfrm>
            <a:off x="168009" y="1053191"/>
            <a:ext cx="3600325" cy="4750201"/>
            <a:chOff x="609600" y="1295400"/>
            <a:chExt cx="3438525" cy="4257675"/>
          </a:xfrm>
        </p:grpSpPr>
        <p:pic>
          <p:nvPicPr>
            <p:cNvPr id="19458" name="Picture 2"/>
            <p:cNvPicPr>
              <a:picLocks noChangeAspect="1" noChangeArrowheads="1"/>
            </p:cNvPicPr>
            <p:nvPr/>
          </p:nvPicPr>
          <p:blipFill>
            <a:blip r:embed="rId2" cstate="print"/>
            <a:srcRect/>
            <a:stretch>
              <a:fillRect/>
            </a:stretch>
          </p:blipFill>
          <p:spPr bwMode="auto">
            <a:xfrm>
              <a:off x="609600" y="1600200"/>
              <a:ext cx="3438525" cy="3952875"/>
            </a:xfrm>
            <a:prstGeom prst="rect">
              <a:avLst/>
            </a:prstGeom>
            <a:noFill/>
            <a:ln w="9525">
              <a:noFill/>
              <a:miter lim="800000"/>
              <a:headEnd/>
              <a:tailEnd/>
            </a:ln>
          </p:spPr>
        </p:pic>
        <p:sp>
          <p:nvSpPr>
            <p:cNvPr id="8" name="TextBox 7"/>
            <p:cNvSpPr txBox="1"/>
            <p:nvPr/>
          </p:nvSpPr>
          <p:spPr>
            <a:xfrm>
              <a:off x="1981200" y="1295400"/>
              <a:ext cx="1066800" cy="381000"/>
            </a:xfrm>
            <a:prstGeom prst="rect">
              <a:avLst/>
            </a:prstGeom>
            <a:noFill/>
          </p:spPr>
          <p:txBody>
            <a:bodyPr wrap="square" rtlCol="0">
              <a:spAutoFit/>
            </a:bodyPr>
            <a:lstStyle/>
            <a:p>
              <a:r>
                <a:rPr lang="en-US" sz="2000" dirty="0" smtClean="0"/>
                <a:t>Global</a:t>
              </a:r>
              <a:endParaRPr lang="en-US" sz="2000" dirty="0"/>
            </a:p>
          </p:txBody>
        </p:sp>
      </p:grpSp>
      <p:graphicFrame>
        <p:nvGraphicFramePr>
          <p:cNvPr id="10" name="Chart 9"/>
          <p:cNvGraphicFramePr>
            <a:graphicFrameLocks/>
          </p:cNvGraphicFramePr>
          <p:nvPr>
            <p:extLst>
              <p:ext uri="{D42A27DB-BD31-4B8C-83A1-F6EECF244321}">
                <p14:modId xmlns:p14="http://schemas.microsoft.com/office/powerpoint/2010/main" val="2343141564"/>
              </p:ext>
            </p:extLst>
          </p:nvPr>
        </p:nvGraphicFramePr>
        <p:xfrm>
          <a:off x="4018907" y="1053191"/>
          <a:ext cx="6458342" cy="363976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4360705" y="4819287"/>
            <a:ext cx="1407872" cy="1398389"/>
            <a:chOff x="3657600" y="1268611"/>
            <a:chExt cx="1407872" cy="1398389"/>
          </a:xfrm>
        </p:grpSpPr>
        <p:pic>
          <p:nvPicPr>
            <p:cNvPr id="19459" name="Picture 3"/>
            <p:cNvPicPr>
              <a:picLocks noChangeAspect="1" noChangeArrowheads="1"/>
            </p:cNvPicPr>
            <p:nvPr/>
          </p:nvPicPr>
          <p:blipFill>
            <a:blip r:embed="rId4" cstate="print"/>
            <a:srcRect/>
            <a:stretch>
              <a:fillRect/>
            </a:stretch>
          </p:blipFill>
          <p:spPr bwMode="auto">
            <a:xfrm>
              <a:off x="3657600" y="1608796"/>
              <a:ext cx="1407872" cy="1058204"/>
            </a:xfrm>
            <a:prstGeom prst="rect">
              <a:avLst/>
            </a:prstGeom>
            <a:noFill/>
            <a:ln w="9525">
              <a:noFill/>
              <a:miter lim="800000"/>
              <a:headEnd/>
              <a:tailEnd/>
            </a:ln>
          </p:spPr>
        </p:pic>
        <p:sp>
          <p:nvSpPr>
            <p:cNvPr id="7" name="TextBox 6"/>
            <p:cNvSpPr txBox="1"/>
            <p:nvPr/>
          </p:nvSpPr>
          <p:spPr>
            <a:xfrm>
              <a:off x="4038599" y="1268611"/>
              <a:ext cx="902833" cy="400110"/>
            </a:xfrm>
            <a:prstGeom prst="rect">
              <a:avLst/>
            </a:prstGeom>
            <a:noFill/>
          </p:spPr>
          <p:txBody>
            <a:bodyPr wrap="square" rtlCol="0">
              <a:spAutoFit/>
            </a:bodyPr>
            <a:lstStyle/>
            <a:p>
              <a:r>
                <a:rPr lang="en-US" sz="2000" dirty="0" smtClean="0"/>
                <a:t>Local</a:t>
              </a:r>
              <a:endParaRPr lang="en-US" sz="2000" dirty="0"/>
            </a:p>
          </p:txBody>
        </p:sp>
      </p:grpSp>
      <p:sp>
        <p:nvSpPr>
          <p:cNvPr id="13" name="TextBox 14"/>
          <p:cNvSpPr txBox="1"/>
          <p:nvPr/>
        </p:nvSpPr>
        <p:spPr>
          <a:xfrm rot="10800000">
            <a:off x="3768335" y="1934334"/>
            <a:ext cx="501145" cy="1473809"/>
          </a:xfrm>
          <a:prstGeom prst="rect">
            <a:avLst/>
          </a:prstGeom>
          <a:noFill/>
        </p:spPr>
        <p:txBody>
          <a:bodyPr vert="eaVert"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    </a:t>
            </a:r>
            <a:r>
              <a:rPr lang="en-US" sz="1600" b="1" dirty="0" smtClean="0"/>
              <a:t>Error</a:t>
            </a:r>
            <a:r>
              <a:rPr lang="en-US" sz="1600" dirty="0" smtClean="0"/>
              <a:t>   </a:t>
            </a:r>
            <a:r>
              <a:rPr lang="en-US" sz="1600" b="1" dirty="0" smtClean="0"/>
              <a:t>rate</a:t>
            </a:r>
            <a:endParaRPr lang="en-US" sz="1600" b="1" dirty="0"/>
          </a:p>
        </p:txBody>
      </p:sp>
      <p:sp>
        <p:nvSpPr>
          <p:cNvPr id="1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Global feature and local feature</a:t>
            </a:r>
            <a:endParaRPr lang="en-US" dirty="0"/>
          </a:p>
        </p:txBody>
      </p:sp>
    </p:spTree>
    <p:extLst>
      <p:ext uri="{BB962C8B-B14F-4D97-AF65-F5344CB8AC3E}">
        <p14:creationId xmlns:p14="http://schemas.microsoft.com/office/powerpoint/2010/main" val="2602293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533400" y="832104"/>
                <a:ext cx="8229600" cy="772840"/>
              </a:xfrm>
              <a:prstGeom prst="rect">
                <a:avLst/>
              </a:prstGeom>
            </p:spPr>
            <p:txBody>
              <a:bodyPr wrap="square">
                <a:spAutoFit/>
              </a:bodyPr>
              <a:lstStyle/>
              <a:p>
                <a:r>
                  <a:rPr lang="en-US" sz="2000" b="1" dirty="0" smtClean="0">
                    <a:solidFill>
                      <a:srgbClr val="0070C0"/>
                    </a:solidFill>
                  </a:rPr>
                  <a:t>Mahalanobis</a:t>
                </a:r>
                <a:r>
                  <a:rPr lang="en-US" sz="2000" b="1" dirty="0">
                    <a:solidFill>
                      <a:srgbClr val="0070C0"/>
                    </a:solidFill>
                  </a:rPr>
                  <a:t> </a:t>
                </a:r>
                <a:r>
                  <a:rPr lang="en-US" sz="2000" b="1" dirty="0" smtClean="0">
                    <a:solidFill>
                      <a:srgbClr val="0070C0"/>
                    </a:solidFill>
                  </a:rPr>
                  <a:t>distance:</a:t>
                </a:r>
                <a:endParaRPr lang="en-US" sz="2000" b="1" i="1" dirty="0" smtClean="0">
                  <a:solidFill>
                    <a:srgbClr val="0070C0"/>
                  </a:solidFill>
                  <a:latin typeface="Cambria Math"/>
                </a:endParaRPr>
              </a:p>
              <a:p>
                <a14:m>
                  <m:oMath xmlns:m="http://schemas.openxmlformats.org/officeDocument/2006/math">
                    <m:r>
                      <a:rPr lang="en-US" sz="2000" b="0" i="1" smtClean="0">
                        <a:latin typeface="Cambria Math"/>
                      </a:rPr>
                      <m:t>𝑑</m:t>
                    </m:r>
                    <m:d>
                      <m:dPr>
                        <m:ctrlPr>
                          <a:rPr lang="en-US" sz="2000" b="0" i="1" smtClean="0">
                            <a:latin typeface="Cambria Math"/>
                          </a:rPr>
                        </m:ctrlPr>
                      </m:dPr>
                      <m:e>
                        <m:r>
                          <a:rPr lang="en-US" sz="2000" b="0" i="1" smtClean="0">
                            <a:latin typeface="Cambria Math"/>
                          </a:rPr>
                          <m:t>𝑥</m:t>
                        </m:r>
                        <m:r>
                          <a:rPr lang="en-US" sz="2000" b="0" i="1" smtClean="0">
                            <a:latin typeface="Cambria Math"/>
                          </a:rPr>
                          <m:t>,</m:t>
                        </m:r>
                        <m:r>
                          <a:rPr lang="en-US" sz="2000" b="0" i="1" smtClean="0">
                            <a:latin typeface="Cambria Math"/>
                          </a:rPr>
                          <m:t>𝑦</m:t>
                        </m:r>
                      </m:e>
                    </m:d>
                    <m:r>
                      <a:rPr lang="en-US" sz="2000" b="0" i="1" smtClean="0">
                        <a:latin typeface="Cambria Math"/>
                      </a:rPr>
                      <m:t>=</m:t>
                    </m:r>
                    <m:rad>
                      <m:radPr>
                        <m:degHide m:val="on"/>
                        <m:ctrlPr>
                          <a:rPr lang="en-US" sz="2000" b="0" i="1" smtClean="0">
                            <a:latin typeface="Cambria Math"/>
                          </a:rPr>
                        </m:ctrlPr>
                      </m:radPr>
                      <m:deg/>
                      <m:e>
                        <m:sSup>
                          <m:sSupPr>
                            <m:ctrlPr>
                              <a:rPr lang="en-US" sz="2000" b="0" i="1" smtClean="0">
                                <a:latin typeface="Cambria Math"/>
                              </a:rPr>
                            </m:ctrlPr>
                          </m:sSupPr>
                          <m:e>
                            <m:d>
                              <m:dPr>
                                <m:ctrlPr>
                                  <a:rPr lang="en-US" sz="2000" b="0" i="1" smtClean="0">
                                    <a:latin typeface="Cambria Math"/>
                                  </a:rPr>
                                </m:ctrlPr>
                              </m:dPr>
                              <m:e>
                                <m:r>
                                  <a:rPr lang="en-US" sz="2000" b="0" i="1" smtClean="0">
                                    <a:latin typeface="Cambria Math"/>
                                  </a:rPr>
                                  <m:t>𝑥</m:t>
                                </m:r>
                                <m:r>
                                  <a:rPr lang="en-US" sz="2000" b="0" i="1" smtClean="0">
                                    <a:latin typeface="Cambria Math"/>
                                  </a:rPr>
                                  <m:t>−</m:t>
                                </m:r>
                                <m:r>
                                  <a:rPr lang="en-US" sz="2000" b="0" i="1" smtClean="0">
                                    <a:latin typeface="Cambria Math"/>
                                  </a:rPr>
                                  <m:t>𝑦</m:t>
                                </m:r>
                              </m:e>
                            </m:d>
                          </m:e>
                          <m:sup>
                            <m:r>
                              <a:rPr lang="en-US" sz="2000" b="0" i="1" smtClean="0">
                                <a:latin typeface="Cambria Math"/>
                              </a:rPr>
                              <m:t>𝑇</m:t>
                            </m:r>
                          </m:sup>
                        </m:sSup>
                        <m:sSup>
                          <m:sSupPr>
                            <m:ctrlPr>
                              <a:rPr lang="en-US" sz="2000" b="0" i="1" smtClean="0">
                                <a:latin typeface="Cambria Math"/>
                              </a:rPr>
                            </m:ctrlPr>
                          </m:sSupPr>
                          <m:e>
                            <m:r>
                              <a:rPr lang="en-US" sz="2000" b="0" i="1" smtClean="0">
                                <a:latin typeface="Cambria Math"/>
                              </a:rPr>
                              <m:t>𝑆</m:t>
                            </m:r>
                          </m:e>
                          <m:sup>
                            <m:r>
                              <a:rPr lang="en-US" sz="2000" b="0" i="1" smtClean="0">
                                <a:latin typeface="Cambria Math"/>
                              </a:rPr>
                              <m:t>−1</m:t>
                            </m:r>
                          </m:sup>
                        </m:sSup>
                        <m:r>
                          <a:rPr lang="en-US" sz="2000" b="0" i="1" smtClean="0">
                            <a:latin typeface="Cambria Math"/>
                          </a:rPr>
                          <m:t>(</m:t>
                        </m:r>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m:t>
                        </m:r>
                      </m:e>
                    </m:rad>
                    <m:r>
                      <a:rPr lang="en-US" sz="2000" b="0" i="1" smtClean="0">
                        <a:latin typeface="Cambria Math"/>
                      </a:rPr>
                      <m:t>, </m:t>
                    </m:r>
                    <m:r>
                      <a:rPr lang="en-US" sz="2000" b="0" i="1" smtClean="0">
                        <a:latin typeface="Cambria Math"/>
                      </a:rPr>
                      <m:t>𝑆</m:t>
                    </m:r>
                  </m:oMath>
                </a14:m>
                <a:r>
                  <a:rPr lang="en-US" sz="2000" dirty="0" smtClean="0"/>
                  <a:t> is covariance matrix</a:t>
                </a:r>
              </a:p>
            </p:txBody>
          </p:sp>
        </mc:Choice>
        <mc:Fallback xmlns="">
          <p:sp>
            <p:nvSpPr>
              <p:cNvPr id="7" name="Rectangle 6"/>
              <p:cNvSpPr>
                <a:spLocks noRot="1" noChangeAspect="1" noMove="1" noResize="1" noEditPoints="1" noAdjustHandles="1" noChangeArrowheads="1" noChangeShapeType="1" noTextEdit="1"/>
              </p:cNvSpPr>
              <p:nvPr/>
            </p:nvSpPr>
            <p:spPr>
              <a:xfrm>
                <a:off x="533400" y="832104"/>
                <a:ext cx="8229600" cy="772840"/>
              </a:xfrm>
              <a:prstGeom prst="rect">
                <a:avLst/>
              </a:prstGeom>
              <a:blipFill rotWithShape="1">
                <a:blip r:embed="rId2"/>
                <a:stretch>
                  <a:fillRect l="-815" t="-3175" b="-11905"/>
                </a:stretch>
              </a:blipFill>
            </p:spPr>
            <p:txBody>
              <a:bodyPr/>
              <a:lstStyle/>
              <a:p>
                <a:r>
                  <a:rPr lang="en-US">
                    <a:noFill/>
                  </a:rPr>
                  <a:t> </a:t>
                </a:r>
              </a:p>
            </p:txBody>
          </p:sp>
        </mc:Fallback>
      </mc:AlternateContent>
      <p:sp>
        <p:nvSpPr>
          <p:cNvPr id="8" name="TextBox 7"/>
          <p:cNvSpPr txBox="1"/>
          <p:nvPr/>
        </p:nvSpPr>
        <p:spPr>
          <a:xfrm>
            <a:off x="533400" y="1594104"/>
            <a:ext cx="7315200" cy="707886"/>
          </a:xfrm>
          <a:prstGeom prst="rect">
            <a:avLst/>
          </a:prstGeom>
          <a:noFill/>
        </p:spPr>
        <p:txBody>
          <a:bodyPr wrap="square" rtlCol="0">
            <a:spAutoFit/>
          </a:bodyPr>
          <a:lstStyle/>
          <a:p>
            <a:r>
              <a:rPr lang="en-US" sz="2000" b="1" dirty="0" smtClean="0">
                <a:solidFill>
                  <a:srgbClr val="0070C0"/>
                </a:solidFill>
              </a:rPr>
              <a:t>Diagonal covariance matrix: </a:t>
            </a:r>
            <a:r>
              <a:rPr lang="en-US" sz="2000" dirty="0" smtClean="0"/>
              <a:t>Normalized </a:t>
            </a:r>
            <a:r>
              <a:rPr lang="en-US" sz="2000" dirty="0"/>
              <a:t>Euclidean distance </a:t>
            </a:r>
            <a:r>
              <a:rPr lang="en-US" sz="2000" b="1" dirty="0" smtClean="0">
                <a:solidFill>
                  <a:srgbClr val="0070C0"/>
                </a:solidFill>
              </a:rPr>
              <a:t> </a:t>
            </a:r>
          </a:p>
          <a:p>
            <a:r>
              <a:rPr lang="en-US" sz="2000" dirty="0" smtClean="0"/>
              <a:t>It means all features are independent</a:t>
            </a:r>
          </a:p>
        </p:txBody>
      </p:sp>
      <mc:AlternateContent xmlns:mc="http://schemas.openxmlformats.org/markup-compatibility/2006" xmlns:a14="http://schemas.microsoft.com/office/drawing/2010/main">
        <mc:Choice Requires="a14">
          <p:sp>
            <p:nvSpPr>
              <p:cNvPr id="9" name="TextBox 8"/>
              <p:cNvSpPr txBox="1"/>
              <p:nvPr/>
            </p:nvSpPr>
            <p:spPr>
              <a:xfrm>
                <a:off x="641445" y="5491972"/>
                <a:ext cx="406240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𝐷</m:t>
                      </m:r>
                      <m:d>
                        <m:dPr>
                          <m:ctrlPr>
                            <a:rPr lang="en-US" sz="2000" i="1">
                              <a:latin typeface="Cambria Math"/>
                            </a:rPr>
                          </m:ctrlPr>
                        </m:dPr>
                        <m:e>
                          <m:sSub>
                            <m:sSubPr>
                              <m:ctrlPr>
                                <a:rPr lang="en-US" sz="2000" i="1">
                                  <a:latin typeface="Cambria Math"/>
                                </a:rPr>
                              </m:ctrlPr>
                            </m:sSubPr>
                            <m:e>
                              <m:r>
                                <a:rPr lang="en-US" sz="2000" i="1">
                                  <a:latin typeface="Cambria Math"/>
                                </a:rPr>
                                <m:t>𝑆</m:t>
                              </m:r>
                            </m:e>
                            <m:sub>
                              <m:r>
                                <a:rPr lang="en-US" sz="2000" i="1">
                                  <a:latin typeface="Cambria Math"/>
                                </a:rPr>
                                <m:t>𝑣</m:t>
                              </m:r>
                              <m:r>
                                <a:rPr lang="en-US" sz="2000" i="1">
                                  <a:latin typeface="Cambria Math"/>
                                </a:rPr>
                                <m:t>+</m:t>
                              </m:r>
                              <m:r>
                                <a:rPr lang="en-US" sz="2000" i="1">
                                  <a:latin typeface="Cambria Math"/>
                                </a:rPr>
                                <m:t>𝑘</m:t>
                              </m:r>
                            </m:sub>
                          </m:sSub>
                          <m:r>
                            <a:rPr lang="en-US" sz="2000" i="1">
                              <a:latin typeface="Cambria Math"/>
                            </a:rPr>
                            <m:t>,</m:t>
                          </m:r>
                          <m:r>
                            <a:rPr lang="en-US" sz="2000" i="1">
                              <a:latin typeface="Cambria Math"/>
                            </a:rPr>
                            <m:t>𝑇</m:t>
                          </m:r>
                          <m:d>
                            <m:dPr>
                              <m:ctrlPr>
                                <a:rPr lang="en-US" sz="2000" i="1">
                                  <a:latin typeface="Cambria Math"/>
                                </a:rPr>
                              </m:ctrlPr>
                            </m:dPr>
                            <m:e>
                              <m:r>
                                <a:rPr lang="en-US" sz="2000" i="1">
                                  <a:latin typeface="Cambria Math"/>
                                </a:rPr>
                                <m:t>𝑗</m:t>
                              </m:r>
                              <m:r>
                                <a:rPr lang="en-US" sz="2000" i="1">
                                  <a:latin typeface="Cambria Math"/>
                                </a:rPr>
                                <m:t>+1,</m:t>
                              </m:r>
                              <m:r>
                                <a:rPr lang="en-US" sz="2000" i="1">
                                  <a:latin typeface="Cambria Math"/>
                                </a:rPr>
                                <m:t>𝑚</m:t>
                              </m:r>
                            </m:e>
                          </m:d>
                        </m:e>
                      </m:d>
                      <m:r>
                        <a:rPr lang="en-US" sz="2000" i="1">
                          <a:latin typeface="Cambria Math"/>
                        </a:rPr>
                        <m:t>=(</m:t>
                      </m:r>
                      <m:r>
                        <a:rPr lang="en-US" sz="2000" i="1">
                          <a:latin typeface="Cambria Math"/>
                        </a:rPr>
                        <m:t>𝑚</m:t>
                      </m:r>
                      <m:r>
                        <a:rPr lang="en-US" sz="2000" i="1">
                          <a:latin typeface="Cambria Math"/>
                        </a:rPr>
                        <m:t>−</m:t>
                      </m:r>
                      <m:r>
                        <a:rPr lang="en-US" sz="2000" i="1">
                          <a:latin typeface="Cambria Math"/>
                        </a:rPr>
                        <m:t>𝑗</m:t>
                      </m:r>
                      <m:r>
                        <a:rPr lang="en-US" sz="2000" i="1">
                          <a:latin typeface="Cambria Math"/>
                        </a:rPr>
                        <m:t>)</m:t>
                      </m:r>
                      <m:r>
                        <a:rPr lang="en-US" sz="2000" i="1">
                          <a:latin typeface="Cambria Math"/>
                        </a:rPr>
                        <m:t>𝛼</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41445" y="5491972"/>
                <a:ext cx="4062401" cy="400110"/>
              </a:xfrm>
              <a:prstGeom prst="rect">
                <a:avLst/>
              </a:prstGeom>
              <a:blipFill rotWithShape="1">
                <a:blip r:embed="rId3"/>
                <a:stretch>
                  <a:fillRect b="-16667"/>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98" y="2849357"/>
            <a:ext cx="4155251" cy="270714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270504"/>
            <a:ext cx="4038600" cy="2743200"/>
          </a:xfrm>
          <a:prstGeom prst="rect">
            <a:avLst/>
          </a:prstGeom>
        </p:spPr>
      </p:pic>
      <p:cxnSp>
        <p:nvCxnSpPr>
          <p:cNvPr id="12" name="Straight Connector 11"/>
          <p:cNvCxnSpPr/>
          <p:nvPr/>
        </p:nvCxnSpPr>
        <p:spPr>
          <a:xfrm>
            <a:off x="2514600" y="4565904"/>
            <a:ext cx="0" cy="5820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6298" y="2824972"/>
            <a:ext cx="8310502" cy="3188732"/>
          </a:xfrm>
          <a:prstGeom prst="rect">
            <a:avLst/>
          </a:prstGeom>
          <a:noFill/>
          <a:ln w="38100">
            <a:solidFill>
              <a:srgbClr val="FA70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76901" y="2824972"/>
            <a:ext cx="2057400" cy="400110"/>
          </a:xfrm>
          <a:prstGeom prst="rect">
            <a:avLst/>
          </a:prstGeom>
          <a:noFill/>
          <a:ln w="38100">
            <a:solidFill>
              <a:srgbClr val="FA7062"/>
            </a:solidFill>
            <a:prstDash val="sysDot"/>
          </a:ln>
        </p:spPr>
        <p:txBody>
          <a:bodyPr wrap="square" rtlCol="0">
            <a:spAutoFit/>
          </a:bodyPr>
          <a:lstStyle/>
          <a:p>
            <a:r>
              <a:rPr lang="en-US" sz="2000" dirty="0" smtClean="0"/>
              <a:t>Cost of ME label</a:t>
            </a:r>
            <a:endParaRPr lang="en-US" sz="2000" dirty="0"/>
          </a:p>
        </p:txBody>
      </p:sp>
      <mc:AlternateContent xmlns:mc="http://schemas.openxmlformats.org/markup-compatibility/2006" xmlns:a14="http://schemas.microsoft.com/office/drawing/2010/main">
        <mc:Choice Requires="a14">
          <p:sp>
            <p:nvSpPr>
              <p:cNvPr id="18" name="TextBox 17"/>
              <p:cNvSpPr txBox="1"/>
              <p:nvPr/>
            </p:nvSpPr>
            <p:spPr>
              <a:xfrm>
                <a:off x="4495800" y="1902605"/>
                <a:ext cx="3018775"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𝑑</m:t>
                      </m:r>
                      <m:d>
                        <m:dPr>
                          <m:ctrlPr>
                            <a:rPr lang="en-US" sz="1800" b="0" i="1" smtClean="0">
                              <a:latin typeface="Cambria Math"/>
                            </a:rPr>
                          </m:ctrlPr>
                        </m:dPr>
                        <m:e>
                          <m:r>
                            <a:rPr lang="en-US" sz="1800" b="0" i="1" smtClean="0">
                              <a:latin typeface="Cambria Math"/>
                            </a:rPr>
                            <m:t>𝑥</m:t>
                          </m:r>
                          <m:r>
                            <a:rPr lang="en-US" sz="1800" b="0" i="1" smtClean="0">
                              <a:latin typeface="Cambria Math"/>
                            </a:rPr>
                            <m:t>,</m:t>
                          </m:r>
                          <m:r>
                            <a:rPr lang="en-US" sz="1800" b="0" i="1" smtClean="0">
                              <a:latin typeface="Cambria Math"/>
                            </a:rPr>
                            <m:t>𝑦</m:t>
                          </m:r>
                        </m:e>
                      </m:d>
                      <m:r>
                        <a:rPr lang="en-US" sz="1800" b="0" i="1" smtClean="0">
                          <a:latin typeface="Cambria Math"/>
                        </a:rPr>
                        <m:t>=</m:t>
                      </m:r>
                      <m:rad>
                        <m:radPr>
                          <m:degHide m:val="on"/>
                          <m:ctrlPr>
                            <a:rPr lang="en-US" sz="1800" b="0" i="1" smtClean="0">
                              <a:latin typeface="Cambria Math"/>
                            </a:rPr>
                          </m:ctrlPr>
                        </m:radPr>
                        <m:deg/>
                        <m:e>
                          <m:f>
                            <m:fPr>
                              <m:ctrlPr>
                                <a:rPr lang="en-US" sz="1800" b="0" i="1" smtClean="0">
                                  <a:latin typeface="Cambria Math"/>
                                </a:rPr>
                              </m:ctrlPr>
                            </m:fPr>
                            <m:num>
                              <m:r>
                                <a:rPr lang="en-US" sz="1800" b="0" i="1" smtClean="0">
                                  <a:latin typeface="Cambria Math"/>
                                </a:rPr>
                                <m:t>(</m:t>
                              </m:r>
                              <m:nary>
                                <m:naryPr>
                                  <m:chr m:val="∑"/>
                                  <m:ctrlPr>
                                    <a:rPr lang="en-US" sz="1800" b="0" i="1" smtClean="0">
                                      <a:latin typeface="Cambria Math"/>
                                    </a:rPr>
                                  </m:ctrlPr>
                                </m:naryPr>
                                <m:sub>
                                  <m:r>
                                    <m:rPr>
                                      <m:brk m:alnAt="23"/>
                                    </m:rPr>
                                    <a:rPr lang="en-US" sz="1800" b="0" i="1" smtClean="0">
                                      <a:latin typeface="Cambria Math"/>
                                    </a:rPr>
                                    <m:t>𝑖</m:t>
                                  </m:r>
                                  <m:r>
                                    <a:rPr lang="en-US" sz="1800" b="0" i="1" smtClean="0">
                                      <a:latin typeface="Cambria Math"/>
                                    </a:rPr>
                                    <m:t>=1</m:t>
                                  </m:r>
                                </m:sub>
                                <m:sup>
                                  <m:r>
                                    <a:rPr lang="en-US" sz="1800" b="0" i="1" smtClean="0">
                                      <a:latin typeface="Cambria Math"/>
                                    </a:rPr>
                                    <m:t>𝑁</m:t>
                                  </m:r>
                                </m:sup>
                                <m:e>
                                  <m:r>
                                    <a:rPr lang="en-US" sz="1800" b="0" i="1" smtClean="0">
                                      <a:latin typeface="Cambria Math"/>
                                    </a:rPr>
                                    <m:t>(</m:t>
                                  </m:r>
                                  <m:sSup>
                                    <m:sSupPr>
                                      <m:ctrlPr>
                                        <a:rPr lang="en-US" sz="1800" b="0" i="1" smtClean="0">
                                          <a:latin typeface="Cambria Math"/>
                                        </a:rPr>
                                      </m:ctrlPr>
                                    </m:sSupPr>
                                    <m:e>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𝑖</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𝑦</m:t>
                                          </m:r>
                                        </m:e>
                                        <m:sub>
                                          <m:r>
                                            <a:rPr lang="en-US" sz="1800" b="0" i="1" smtClean="0">
                                              <a:latin typeface="Cambria Math"/>
                                            </a:rPr>
                                            <m:t>𝑖</m:t>
                                          </m:r>
                                        </m:sub>
                                      </m:sSub>
                                      <m:r>
                                        <a:rPr lang="en-US" sz="1800" b="0" i="1" smtClean="0">
                                          <a:latin typeface="Cambria Math"/>
                                        </a:rPr>
                                        <m:t>)</m:t>
                                      </m:r>
                                    </m:e>
                                    <m:sup>
                                      <m:r>
                                        <a:rPr lang="en-US" sz="1800" b="0" i="1" smtClean="0">
                                          <a:latin typeface="Cambria Math"/>
                                        </a:rPr>
                                        <m:t>2</m:t>
                                      </m:r>
                                    </m:sup>
                                  </m:sSup>
                                </m:e>
                              </m:nary>
                              <m:r>
                                <a:rPr lang="en-US" sz="1800" b="0" i="1" smtClean="0">
                                  <a:latin typeface="Cambria Math"/>
                                </a:rPr>
                                <m:t>)</m:t>
                              </m:r>
                            </m:num>
                            <m:den>
                              <m:sSubSup>
                                <m:sSubSupPr>
                                  <m:ctrlPr>
                                    <a:rPr lang="en-US" sz="1800" b="0" i="1" smtClean="0">
                                      <a:latin typeface="Cambria Math"/>
                                    </a:rPr>
                                  </m:ctrlPr>
                                </m:sSubSupPr>
                                <m:e>
                                  <m:sSubSup>
                                    <m:sSubSupPr>
                                      <m:ctrlPr>
                                        <a:rPr lang="en-US" sz="1800" i="1">
                                          <a:latin typeface="Cambria Math"/>
                                        </a:rPr>
                                      </m:ctrlPr>
                                    </m:sSubSupPr>
                                    <m:e>
                                      <m:r>
                                        <a:rPr lang="en-US" sz="1800" i="1">
                                          <a:latin typeface="Cambria Math"/>
                                        </a:rPr>
                                        <m:t>𝑠</m:t>
                                      </m:r>
                                    </m:e>
                                    <m:sub>
                                      <m:r>
                                        <a:rPr lang="en-US" sz="1800" i="1">
                                          <a:latin typeface="Cambria Math"/>
                                        </a:rPr>
                                        <m:t>𝑖</m:t>
                                      </m:r>
                                    </m:sub>
                                    <m:sup/>
                                  </m:sSubSup>
                                </m:e>
                                <m:sub/>
                                <m:sup>
                                  <m:r>
                                    <a:rPr lang="en-US" sz="1800" b="0" i="1" smtClean="0">
                                      <a:latin typeface="Cambria Math"/>
                                    </a:rPr>
                                    <m:t>2</m:t>
                                  </m:r>
                                </m:sup>
                              </m:sSubSup>
                            </m:den>
                          </m:f>
                        </m:e>
                      </m:rad>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5800" y="1902605"/>
                <a:ext cx="3018775" cy="910699"/>
              </a:xfrm>
              <a:prstGeom prst="rect">
                <a:avLst/>
              </a:prstGeom>
              <a:blipFill rotWithShape="1">
                <a:blip r:embed="rId6"/>
                <a:stretch>
                  <a:fillRect/>
                </a:stretch>
              </a:blipFill>
            </p:spPr>
            <p:txBody>
              <a:bodyPr/>
              <a:lstStyle/>
              <a:p>
                <a:r>
                  <a:rPr lang="en-US">
                    <a:noFill/>
                  </a:rPr>
                  <a:t> </a:t>
                </a:r>
              </a:p>
            </p:txBody>
          </p:sp>
        </mc:Fallback>
      </mc:AlternateContent>
      <p:sp>
        <p:nvSpPr>
          <p:cNvPr id="1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Matching Single Sign</a:t>
            </a:r>
            <a:endParaRPr lang="en-US" dirty="0"/>
          </a:p>
        </p:txBody>
      </p:sp>
    </p:spTree>
    <p:extLst>
      <p:ext uri="{BB962C8B-B14F-4D97-AF65-F5344CB8AC3E}">
        <p14:creationId xmlns:p14="http://schemas.microsoft.com/office/powerpoint/2010/main" val="2494973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9760" y="1351556"/>
            <a:ext cx="7436640" cy="4587461"/>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32770" name="Picture 2"/>
          <p:cNvPicPr>
            <a:picLocks noChangeAspect="1" noChangeArrowheads="1"/>
          </p:cNvPicPr>
          <p:nvPr/>
        </p:nvPicPr>
        <p:blipFill>
          <a:blip r:embed="rId2" cstate="print"/>
          <a:srcRect/>
          <a:stretch>
            <a:fillRect/>
          </a:stretch>
        </p:blipFill>
        <p:spPr bwMode="auto">
          <a:xfrm>
            <a:off x="4067626" y="908304"/>
            <a:ext cx="4695374" cy="4602088"/>
          </a:xfrm>
          <a:prstGeom prst="rect">
            <a:avLst/>
          </a:prstGeom>
          <a:noFill/>
          <a:ln w="9525">
            <a:noFill/>
            <a:miter lim="800000"/>
            <a:headEnd/>
            <a:tailEnd/>
          </a:ln>
        </p:spPr>
      </p:pic>
      <p:sp>
        <p:nvSpPr>
          <p:cNvPr id="7" name="Oval 6"/>
          <p:cNvSpPr/>
          <p:nvPr/>
        </p:nvSpPr>
        <p:spPr>
          <a:xfrm>
            <a:off x="6934200" y="4261104"/>
            <a:ext cx="525823" cy="591930"/>
          </a:xfrm>
          <a:prstGeom prst="ellipse">
            <a:avLst/>
          </a:prstGeom>
          <a:noFill/>
          <a:ln w="38100">
            <a:solidFill>
              <a:srgbClr val="F72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3"/>
          </p:cNvCxnSpPr>
          <p:nvPr/>
        </p:nvCxnSpPr>
        <p:spPr>
          <a:xfrm flipH="1">
            <a:off x="5562600" y="4766348"/>
            <a:ext cx="1448605" cy="770972"/>
          </a:xfrm>
          <a:prstGeom prst="straightConnector1">
            <a:avLst/>
          </a:prstGeom>
          <a:ln w="38100">
            <a:solidFill>
              <a:srgbClr val="F72B15"/>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2013" y="5480304"/>
            <a:ext cx="1652587" cy="400110"/>
          </a:xfrm>
          <a:prstGeom prst="rect">
            <a:avLst/>
          </a:prstGeom>
          <a:noFill/>
        </p:spPr>
        <p:txBody>
          <a:bodyPr wrap="square" rtlCol="0">
            <a:spAutoFit/>
          </a:bodyPr>
          <a:lstStyle/>
          <a:p>
            <a:r>
              <a:rPr lang="en-US" sz="2000" dirty="0" smtClean="0">
                <a:solidFill>
                  <a:srgbClr val="FF0000"/>
                </a:solidFill>
                <a:latin typeface="+mj-lt"/>
              </a:rPr>
              <a:t>One mistake</a:t>
            </a:r>
            <a:endParaRPr lang="en-US" sz="2000" dirty="0">
              <a:solidFill>
                <a:srgbClr val="FF0000"/>
              </a:solidFill>
              <a:latin typeface="+mj-lt"/>
            </a:endParaRPr>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5" name="Text Box 7"/>
          <p:cNvSpPr txBox="1">
            <a:spLocks noChangeArrowheads="1"/>
          </p:cNvSpPr>
          <p:nvPr/>
        </p:nvSpPr>
        <p:spPr bwMode="auto">
          <a:xfrm>
            <a:off x="927100" y="654050"/>
            <a:ext cx="520700" cy="3000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9" name="Rectangle 11"/>
          <p:cNvSpPr>
            <a:spLocks noChangeArrowheads="1"/>
          </p:cNvSpPr>
          <p:nvPr/>
        </p:nvSpPr>
        <p:spPr bwMode="auto">
          <a:xfrm>
            <a:off x="0" y="9715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32780" name="Rectangle 12"/>
          <p:cNvSpPr>
            <a:spLocks noChangeArrowheads="1"/>
          </p:cNvSpPr>
          <p:nvPr/>
        </p:nvSpPr>
        <p:spPr bwMode="auto">
          <a:xfrm>
            <a:off x="0" y="6701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 name="Group 17"/>
          <p:cNvGrpSpPr/>
          <p:nvPr/>
        </p:nvGrpSpPr>
        <p:grpSpPr>
          <a:xfrm>
            <a:off x="569976" y="832104"/>
            <a:ext cx="3048000" cy="1257479"/>
            <a:chOff x="304800" y="1695450"/>
            <a:chExt cx="3048000" cy="1257479"/>
          </a:xfrm>
        </p:grpSpPr>
        <p:pic>
          <p:nvPicPr>
            <p:cNvPr id="3277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695450"/>
              <a:ext cx="306871" cy="361950"/>
            </a:xfrm>
            <a:prstGeom prst="rect">
              <a:avLst/>
            </a:prstGeom>
            <a:noFill/>
          </p:spPr>
        </p:pic>
        <p:sp>
          <p:nvSpPr>
            <p:cNvPr id="24" name="TextBox 23"/>
            <p:cNvSpPr txBox="1"/>
            <p:nvPr/>
          </p:nvSpPr>
          <p:spPr>
            <a:xfrm>
              <a:off x="304800" y="1752600"/>
              <a:ext cx="3048000" cy="1200329"/>
            </a:xfrm>
            <a:prstGeom prst="rect">
              <a:avLst/>
            </a:prstGeom>
            <a:noFill/>
          </p:spPr>
          <p:txBody>
            <a:bodyPr wrap="square" rtlCol="0">
              <a:spAutoFit/>
            </a:bodyPr>
            <a:lstStyle/>
            <a:p>
              <a:pPr algn="just"/>
              <a:r>
                <a:rPr lang="en-US" sz="1800" dirty="0" smtClean="0"/>
                <a:t>      is model of sign m which contain n gestures</a:t>
              </a:r>
            </a:p>
            <a:p>
              <a:pPr algn="just"/>
              <a:endParaRPr lang="en-US" sz="1800" dirty="0" smtClean="0"/>
            </a:p>
            <a:p>
              <a:pPr algn="just"/>
              <a:endParaRPr lang="en-US" sz="1800" dirty="0"/>
            </a:p>
          </p:txBody>
        </p:sp>
      </p:grpSp>
      <p:grpSp>
        <p:nvGrpSpPr>
          <p:cNvPr id="19" name="Group 18"/>
          <p:cNvGrpSpPr/>
          <p:nvPr/>
        </p:nvGrpSpPr>
        <p:grpSpPr>
          <a:xfrm>
            <a:off x="381001" y="2262674"/>
            <a:ext cx="3581400" cy="3751030"/>
            <a:chOff x="381262" y="1371600"/>
            <a:chExt cx="5365943" cy="5013963"/>
          </a:xfrm>
        </p:grpSpPr>
        <p:pic>
          <p:nvPicPr>
            <p:cNvPr id="22" name="Picture 1"/>
            <p:cNvPicPr>
              <a:picLocks noChangeAspect="1" noChangeArrowheads="1"/>
            </p:cNvPicPr>
            <p:nvPr/>
          </p:nvPicPr>
          <p:blipFill>
            <a:blip r:embed="rId4" cstate="print"/>
            <a:srcRect/>
            <a:stretch>
              <a:fillRect/>
            </a:stretch>
          </p:blipFill>
          <p:spPr bwMode="auto">
            <a:xfrm>
              <a:off x="381262" y="1371600"/>
              <a:ext cx="5365943" cy="5013963"/>
            </a:xfrm>
            <a:prstGeom prst="rect">
              <a:avLst/>
            </a:prstGeom>
            <a:noFill/>
            <a:ln w="9525">
              <a:noFill/>
              <a:miter lim="800000"/>
              <a:headEnd/>
              <a:tailEnd/>
            </a:ln>
          </p:spPr>
        </p:pic>
        <p:sp>
          <p:nvSpPr>
            <p:cNvPr id="21" name="Rectangle 20"/>
            <p:cNvSpPr/>
            <p:nvPr/>
          </p:nvSpPr>
          <p:spPr>
            <a:xfrm>
              <a:off x="2133600" y="2819400"/>
              <a:ext cx="1752600" cy="685800"/>
            </a:xfrm>
            <a:prstGeom prst="rect">
              <a:avLst/>
            </a:prstGeom>
            <a:noFill/>
            <a:ln w="38100">
              <a:solidFill>
                <a:srgbClr val="FA7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18744" y="1720251"/>
            <a:ext cx="3048000" cy="369332"/>
          </a:xfrm>
          <a:prstGeom prst="rect">
            <a:avLst/>
          </a:prstGeom>
          <a:noFill/>
          <a:ln w="19050">
            <a:solidFill>
              <a:srgbClr val="FA7062"/>
            </a:solidFill>
            <a:prstDash val="sysDash"/>
          </a:ln>
        </p:spPr>
        <p:txBody>
          <a:bodyPr wrap="square" rtlCol="0">
            <a:spAutoFit/>
          </a:bodyPr>
          <a:lstStyle/>
          <a:p>
            <a:r>
              <a:rPr lang="en-US" sz="1800" dirty="0" smtClean="0"/>
              <a:t>First order local constraint </a:t>
            </a:r>
            <a:endParaRPr lang="en-US" sz="1800" dirty="0"/>
          </a:p>
        </p:txBody>
      </p:sp>
      <p:cxnSp>
        <p:nvCxnSpPr>
          <p:cNvPr id="8" name="Straight Arrow Connector 7"/>
          <p:cNvCxnSpPr>
            <a:stCxn id="26" idx="2"/>
          </p:cNvCxnSpPr>
          <p:nvPr/>
        </p:nvCxnSpPr>
        <p:spPr>
          <a:xfrm>
            <a:off x="2142744" y="2089583"/>
            <a:ext cx="78037" cy="1119765"/>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sp>
        <p:nvSpPr>
          <p:cNvPr id="2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3D DP Matching</a:t>
            </a:r>
            <a:endParaRPr lang="en-US" dirty="0"/>
          </a:p>
        </p:txBody>
      </p:sp>
    </p:spTree>
    <p:extLst>
      <p:ext uri="{BB962C8B-B14F-4D97-AF65-F5344CB8AC3E}">
        <p14:creationId xmlns:p14="http://schemas.microsoft.com/office/powerpoint/2010/main" val="3274493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495800" y="862584"/>
            <a:ext cx="4076699" cy="3995704"/>
          </a:xfrm>
          <a:prstGeom prst="rect">
            <a:avLst/>
          </a:prstGeom>
          <a:noFill/>
          <a:ln w="9525">
            <a:noFill/>
            <a:miter lim="800000"/>
            <a:headEnd/>
            <a:tailEnd/>
          </a:ln>
        </p:spPr>
      </p:pic>
      <p:sp>
        <p:nvSpPr>
          <p:cNvPr id="4" name="Oval 3"/>
          <p:cNvSpPr/>
          <p:nvPr/>
        </p:nvSpPr>
        <p:spPr>
          <a:xfrm>
            <a:off x="7086600" y="1929384"/>
            <a:ext cx="285466"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8" name="TextBox 7"/>
              <p:cNvSpPr txBox="1"/>
              <p:nvPr/>
            </p:nvSpPr>
            <p:spPr>
              <a:xfrm>
                <a:off x="4911829" y="4889766"/>
                <a:ext cx="1371600" cy="338554"/>
              </a:xfrm>
              <a:prstGeom prst="rect">
                <a:avLst/>
              </a:prstGeom>
              <a:noFill/>
              <a:ln w="25400">
                <a:solidFill>
                  <a:srgbClr val="FF0000"/>
                </a:solidFill>
                <a:prstDash val="sysDash"/>
              </a:ln>
            </p:spPr>
            <p:txBody>
              <a:bodyPr wrap="square" rtlCol="0">
                <a:spAutoFit/>
              </a:bodyPr>
              <a:lstStyle/>
              <a:p>
                <a:r>
                  <a:rPr lang="en-US" sz="1600" dirty="0" smtClean="0"/>
                  <a:t>d(6,3,2)&gt;</a:t>
                </a:r>
                <a14:m>
                  <m:oMath xmlns:m="http://schemas.openxmlformats.org/officeDocument/2006/math">
                    <m:sSub>
                      <m:sSubPr>
                        <m:ctrlPr>
                          <a:rPr lang="en-US" sz="1600" i="1" smtClean="0">
                            <a:latin typeface="Cambria Math"/>
                          </a:rPr>
                        </m:ctrlPr>
                      </m:sSubPr>
                      <m:e>
                        <m:r>
                          <a:rPr lang="en-US" sz="1600" i="1" smtClean="0">
                            <a:latin typeface="Cambria Math"/>
                            <a:ea typeface="Cambria Math"/>
                          </a:rPr>
                          <m:t>𝜏</m:t>
                        </m:r>
                      </m:e>
                      <m:sub>
                        <m:r>
                          <a:rPr lang="en-US" sz="1600" b="0" i="1" smtClean="0">
                            <a:latin typeface="Cambria Math"/>
                          </a:rPr>
                          <m:t>0</m:t>
                        </m:r>
                      </m:sub>
                    </m:sSub>
                  </m:oMath>
                </a14:m>
                <a:r>
                  <a:rPr lang="en-US" sz="1600" dirty="0" smtClean="0"/>
                  <a:t>?</a:t>
                </a:r>
              </a:p>
            </p:txBody>
          </p:sp>
        </mc:Choice>
        <mc:Fallback xmlns="">
          <p:sp>
            <p:nvSpPr>
              <p:cNvPr id="8" name="TextBox 7"/>
              <p:cNvSpPr txBox="1">
                <a:spLocks noRot="1" noChangeAspect="1" noMove="1" noResize="1" noEditPoints="1" noAdjustHandles="1" noChangeArrowheads="1" noChangeShapeType="1" noTextEdit="1"/>
              </p:cNvSpPr>
              <p:nvPr/>
            </p:nvSpPr>
            <p:spPr>
              <a:xfrm>
                <a:off x="4911829" y="4889766"/>
                <a:ext cx="1371600" cy="338554"/>
              </a:xfrm>
              <a:prstGeom prst="rect">
                <a:avLst/>
              </a:prstGeom>
              <a:blipFill rotWithShape="1">
                <a:blip r:embed="rId3"/>
                <a:stretch>
                  <a:fillRect l="-1747" t="-1667" b="-16667"/>
                </a:stretch>
              </a:blipFill>
              <a:ln w="25400">
                <a:solidFill>
                  <a:srgbClr val="FF0000"/>
                </a:solidFill>
                <a:prstDash val="sysDash"/>
              </a:ln>
            </p:spPr>
            <p:txBody>
              <a:bodyPr/>
              <a:lstStyle/>
              <a:p>
                <a:r>
                  <a:rPr lang="en-US">
                    <a:noFill/>
                  </a:rPr>
                  <a:t> </a:t>
                </a:r>
              </a:p>
            </p:txBody>
          </p:sp>
        </mc:Fallback>
      </mc:AlternateContent>
      <p:sp>
        <p:nvSpPr>
          <p:cNvPr id="9" name="Oval 8"/>
          <p:cNvSpPr/>
          <p:nvPr/>
        </p:nvSpPr>
        <p:spPr>
          <a:xfrm>
            <a:off x="5806440" y="3605784"/>
            <a:ext cx="137160" cy="1371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Straight Arrow Connector 10"/>
          <p:cNvCxnSpPr>
            <a:stCxn id="9" idx="6"/>
            <a:endCxn id="16" idx="2"/>
          </p:cNvCxnSpPr>
          <p:nvPr/>
        </p:nvCxnSpPr>
        <p:spPr>
          <a:xfrm flipV="1">
            <a:off x="5943600" y="3445764"/>
            <a:ext cx="533400" cy="228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77000" y="3377184"/>
            <a:ext cx="137160" cy="1371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Arrow Connector 18"/>
          <p:cNvCxnSpPr>
            <a:endCxn id="21" idx="4"/>
          </p:cNvCxnSpPr>
          <p:nvPr/>
        </p:nvCxnSpPr>
        <p:spPr>
          <a:xfrm flipH="1" flipV="1">
            <a:off x="6545580" y="2980944"/>
            <a:ext cx="10178" cy="3962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477000" y="2843784"/>
            <a:ext cx="137160" cy="1371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3" name="Straight Arrow Connector 22"/>
          <p:cNvCxnSpPr/>
          <p:nvPr/>
        </p:nvCxnSpPr>
        <p:spPr>
          <a:xfrm flipV="1">
            <a:off x="6576513" y="2157984"/>
            <a:ext cx="510087" cy="685804"/>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178040" y="200558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Straight Arrow Connector 31"/>
          <p:cNvCxnSpPr/>
          <p:nvPr/>
        </p:nvCxnSpPr>
        <p:spPr>
          <a:xfrm flipV="1">
            <a:off x="5875020" y="3179064"/>
            <a:ext cx="0" cy="439003"/>
          </a:xfrm>
          <a:prstGeom prst="straightConnector1">
            <a:avLst/>
          </a:prstGeom>
          <a:ln w="317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806440" y="3087624"/>
            <a:ext cx="137160" cy="137160"/>
          </a:xfrm>
          <a:prstGeom prst="ellips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Straight Arrow Connector 34"/>
          <p:cNvCxnSpPr>
            <a:stCxn id="34" idx="7"/>
          </p:cNvCxnSpPr>
          <p:nvPr/>
        </p:nvCxnSpPr>
        <p:spPr>
          <a:xfrm flipV="1">
            <a:off x="5923513" y="2615185"/>
            <a:ext cx="610636" cy="492526"/>
          </a:xfrm>
          <a:prstGeom prst="straightConnector1">
            <a:avLst/>
          </a:prstGeom>
          <a:ln w="317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77000" y="2546605"/>
            <a:ext cx="137160" cy="137160"/>
          </a:xfrm>
          <a:prstGeom prst="ellips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9" name="Straight Arrow Connector 38"/>
          <p:cNvCxnSpPr/>
          <p:nvPr/>
        </p:nvCxnSpPr>
        <p:spPr>
          <a:xfrm flipV="1">
            <a:off x="6543296" y="2122659"/>
            <a:ext cx="610636" cy="492526"/>
          </a:xfrm>
          <a:prstGeom prst="straightConnector1">
            <a:avLst/>
          </a:prstGeom>
          <a:ln w="317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12456" y="4889766"/>
            <a:ext cx="838200" cy="338554"/>
          </a:xfrm>
          <a:prstGeom prst="rect">
            <a:avLst/>
          </a:prstGeom>
          <a:noFill/>
          <a:ln w="25400">
            <a:solidFill>
              <a:srgbClr val="FF0000"/>
            </a:solidFill>
            <a:prstDash val="sysDash"/>
          </a:ln>
        </p:spPr>
        <p:txBody>
          <a:bodyPr wrap="square" rtlCol="0">
            <a:spAutoFit/>
          </a:bodyPr>
          <a:lstStyle/>
          <a:p>
            <a:r>
              <a:rPr lang="en-US" sz="1600" dirty="0" smtClean="0"/>
              <a:t>Delete</a:t>
            </a:r>
          </a:p>
        </p:txBody>
      </p:sp>
      <p:cxnSp>
        <p:nvCxnSpPr>
          <p:cNvPr id="42" name="Straight Arrow Connector 41"/>
          <p:cNvCxnSpPr/>
          <p:nvPr/>
        </p:nvCxnSpPr>
        <p:spPr>
          <a:xfrm flipH="1" flipV="1">
            <a:off x="6614160" y="2615185"/>
            <a:ext cx="217396" cy="228985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0"/>
          </p:cNvCxnSpPr>
          <p:nvPr/>
        </p:nvCxnSpPr>
        <p:spPr>
          <a:xfrm flipV="1">
            <a:off x="6831556" y="2368922"/>
            <a:ext cx="89422" cy="252084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p:cNvSpPr/>
              <p:nvPr/>
            </p:nvSpPr>
            <p:spPr>
              <a:xfrm>
                <a:off x="609600" y="1014984"/>
                <a:ext cx="3025315" cy="338554"/>
              </a:xfrm>
              <a:prstGeom prst="rect">
                <a:avLst/>
              </a:prstGeom>
            </p:spPr>
            <p:txBody>
              <a:bodyPr wrap="none">
                <a:spAutoFit/>
              </a:bodyPr>
              <a:lstStyle/>
              <a:p>
                <a14:m>
                  <m:oMath xmlns:m="http://schemas.openxmlformats.org/officeDocument/2006/math">
                    <m:r>
                      <a:rPr lang="en-US" sz="1600" i="1">
                        <a:latin typeface="Cambria Math"/>
                      </a:rPr>
                      <m:t>𝜖</m:t>
                    </m:r>
                  </m:oMath>
                </a14:m>
                <a:r>
                  <a:rPr lang="en-US" sz="1600" dirty="0"/>
                  <a:t> derived from cross-validation </a:t>
                </a:r>
              </a:p>
            </p:txBody>
          </p:sp>
        </mc:Choice>
        <mc:Fallback xmlns="">
          <p:sp>
            <p:nvSpPr>
              <p:cNvPr id="51" name="Rectangle 50"/>
              <p:cNvSpPr>
                <a:spLocks noRot="1" noChangeAspect="1" noMove="1" noResize="1" noEditPoints="1" noAdjustHandles="1" noChangeArrowheads="1" noChangeShapeType="1" noTextEdit="1"/>
              </p:cNvSpPr>
              <p:nvPr/>
            </p:nvSpPr>
            <p:spPr>
              <a:xfrm>
                <a:off x="609600" y="1014984"/>
                <a:ext cx="3025315" cy="338554"/>
              </a:xfrm>
              <a:prstGeom prst="rect">
                <a:avLst/>
              </a:prstGeom>
              <a:blipFill rotWithShape="1">
                <a:blip r:embed="rId4"/>
                <a:stretch>
                  <a:fillRect t="-5455" r="-202"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43400" y="5358384"/>
                <a:ext cx="3505200" cy="338554"/>
              </a:xfrm>
              <a:prstGeom prst="rect">
                <a:avLst/>
              </a:prstGeom>
              <a:noFill/>
              <a:ln w="25400">
                <a:solidFill>
                  <a:srgbClr val="FF0000"/>
                </a:solidFill>
                <a:prstDash val="sysDash"/>
              </a:ln>
            </p:spPr>
            <p:txBody>
              <a:bodyPr wrap="square" rtlCol="0">
                <a:spAutoFit/>
              </a:bodyPr>
              <a:lstStyle/>
              <a:p>
                <a14:m>
                  <m:oMath xmlns:m="http://schemas.openxmlformats.org/officeDocument/2006/math">
                    <m:sSub>
                      <m:sSubPr>
                        <m:ctrlPr>
                          <a:rPr lang="en-US" sz="1600" i="1" smtClean="0">
                            <a:latin typeface="Cambria Math"/>
                          </a:rPr>
                        </m:ctrlPr>
                      </m:sSubPr>
                      <m:e>
                        <m:r>
                          <a:rPr lang="en-US" sz="1600" i="1" smtClean="0">
                            <a:latin typeface="Cambria Math"/>
                            <a:ea typeface="Cambria Math"/>
                          </a:rPr>
                          <m:t>𝜏</m:t>
                        </m:r>
                      </m:e>
                      <m:sub>
                        <m:r>
                          <a:rPr lang="en-US" sz="1600" b="0" i="1" smtClean="0">
                            <a:latin typeface="Cambria Math"/>
                          </a:rPr>
                          <m:t>0</m:t>
                        </m:r>
                      </m:sub>
                    </m:sSub>
                    <m:r>
                      <a:rPr lang="en-US" sz="1600" b="0" i="0" smtClean="0">
                        <a:latin typeface="Cambria Math"/>
                      </a:rPr>
                      <m:t>:</m:t>
                    </m:r>
                  </m:oMath>
                </a14:m>
                <a:r>
                  <a:rPr lang="en-US" sz="1600" dirty="0" smtClean="0"/>
                  <a:t> Maximum distance in training </a:t>
                </a:r>
              </a:p>
            </p:txBody>
          </p:sp>
        </mc:Choice>
        <mc:Fallback xmlns="">
          <p:sp>
            <p:nvSpPr>
              <p:cNvPr id="52" name="TextBox 51"/>
              <p:cNvSpPr txBox="1">
                <a:spLocks noRot="1" noChangeAspect="1" noMove="1" noResize="1" noEditPoints="1" noAdjustHandles="1" noChangeArrowheads="1" noChangeShapeType="1" noTextEdit="1"/>
              </p:cNvSpPr>
              <p:nvPr/>
            </p:nvSpPr>
            <p:spPr>
              <a:xfrm>
                <a:off x="4343400" y="5358384"/>
                <a:ext cx="3505200" cy="338554"/>
              </a:xfrm>
              <a:prstGeom prst="rect">
                <a:avLst/>
              </a:prstGeom>
              <a:blipFill rotWithShape="1">
                <a:blip r:embed="rId5"/>
                <a:stretch>
                  <a:fillRect t="-1667" b="-16667"/>
                </a:stretch>
              </a:blipFill>
              <a:ln w="25400">
                <a:solidFill>
                  <a:srgbClr val="FF0000"/>
                </a:solidFill>
                <a:prstDash val="sysDash"/>
              </a:ln>
            </p:spPr>
            <p:txBody>
              <a:bodyPr/>
              <a:lstStyle/>
              <a:p>
                <a:r>
                  <a:rPr lang="en-US">
                    <a:noFill/>
                  </a:rPr>
                  <a:t> </a:t>
                </a:r>
              </a:p>
            </p:txBody>
          </p:sp>
        </mc:Fallback>
      </mc:AlternateContent>
      <p:grpSp>
        <p:nvGrpSpPr>
          <p:cNvPr id="55" name="Group 54"/>
          <p:cNvGrpSpPr/>
          <p:nvPr/>
        </p:nvGrpSpPr>
        <p:grpSpPr>
          <a:xfrm>
            <a:off x="630391" y="3660440"/>
            <a:ext cx="4152900" cy="1012144"/>
            <a:chOff x="433316" y="5334000"/>
            <a:chExt cx="4152900" cy="1012144"/>
          </a:xfrm>
        </p:grpSpPr>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5943600"/>
              <a:ext cx="338137" cy="40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433316" y="5334000"/>
              <a:ext cx="4152900" cy="461665"/>
            </a:xfrm>
            <a:prstGeom prst="rect">
              <a:avLst/>
            </a:prstGeom>
          </p:spPr>
          <p:txBody>
            <a:bodyPr wrap="square">
              <a:spAutoFit/>
            </a:bodyPr>
            <a:lstStyle/>
            <a:p>
              <a:pPr>
                <a:lnSpc>
                  <a:spcPct val="150000"/>
                </a:lnSpc>
              </a:pPr>
              <a:r>
                <a:rPr lang="en-US" sz="1600" dirty="0"/>
                <a:t>N </a:t>
              </a:r>
              <a:r>
                <a:rPr lang="en-US" sz="1600" dirty="0" smtClean="0"/>
                <a:t>training examples </a:t>
              </a:r>
              <a:r>
                <a:rPr lang="en-US" sz="1600" dirty="0"/>
                <a:t>and N test </a:t>
              </a:r>
              <a:r>
                <a:rPr lang="en-US" sz="1600" dirty="0" smtClean="0"/>
                <a:t>examples</a:t>
              </a:r>
              <a:endParaRPr lang="en-US" sz="1600" dirty="0"/>
            </a:p>
          </p:txBody>
        </p:sp>
        <p:pic>
          <p:nvPicPr>
            <p:cNvPr id="245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013861"/>
              <a:ext cx="1260712" cy="31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2027546" y="5986046"/>
              <a:ext cx="563254" cy="338554"/>
            </a:xfrm>
            <a:prstGeom prst="rect">
              <a:avLst/>
            </a:prstGeom>
            <a:noFill/>
          </p:spPr>
          <p:txBody>
            <a:bodyPr wrap="square" rtlCol="0">
              <a:spAutoFit/>
            </a:bodyPr>
            <a:lstStyle/>
            <a:p>
              <a:r>
                <a:rPr lang="en-US" sz="1600" dirty="0" smtClean="0"/>
                <a:t>0.5</a:t>
              </a:r>
              <a:endParaRPr lang="en-US" sz="1600" dirty="0"/>
            </a:p>
          </p:txBody>
        </p:sp>
        <p:sp>
          <p:nvSpPr>
            <p:cNvPr id="59" name="TextBox 58"/>
            <p:cNvSpPr txBox="1"/>
            <p:nvPr/>
          </p:nvSpPr>
          <p:spPr>
            <a:xfrm>
              <a:off x="2822883" y="5986046"/>
              <a:ext cx="987117" cy="338554"/>
            </a:xfrm>
            <a:prstGeom prst="rect">
              <a:avLst/>
            </a:prstGeom>
            <a:noFill/>
          </p:spPr>
          <p:txBody>
            <a:bodyPr wrap="square" rtlCol="0">
              <a:spAutoFit/>
            </a:bodyPr>
            <a:lstStyle/>
            <a:p>
              <a:r>
                <a:rPr lang="en-US" sz="1600" dirty="0" smtClean="0"/>
                <a:t>Reject</a:t>
              </a:r>
              <a:endParaRPr lang="en-US" sz="1600" dirty="0"/>
            </a:p>
          </p:txBody>
        </p:sp>
      </p:grpSp>
      <p:pic>
        <p:nvPicPr>
          <p:cNvPr id="2458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216012"/>
            <a:ext cx="1529686" cy="3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746432" y="4735878"/>
            <a:ext cx="2041443" cy="584775"/>
          </a:xfrm>
          <a:prstGeom prst="rect">
            <a:avLst/>
          </a:prstGeom>
          <a:noFill/>
        </p:spPr>
        <p:txBody>
          <a:bodyPr wrap="square" rtlCol="0">
            <a:spAutoFit/>
          </a:bodyPr>
          <a:lstStyle/>
          <a:p>
            <a:r>
              <a:rPr lang="en-US" sz="1600" dirty="0" smtClean="0"/>
              <a:t>A path is being pruned</a:t>
            </a:r>
            <a:endParaRPr lang="en-US" sz="1600" dirty="0"/>
          </a:p>
        </p:txBody>
      </p:sp>
      <p:cxnSp>
        <p:nvCxnSpPr>
          <p:cNvPr id="57" name="Straight Arrow Connector 56"/>
          <p:cNvCxnSpPr/>
          <p:nvPr/>
        </p:nvCxnSpPr>
        <p:spPr>
          <a:xfrm flipH="1" flipV="1">
            <a:off x="2296254" y="5358384"/>
            <a:ext cx="71632" cy="3693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52600" y="5663184"/>
            <a:ext cx="2405581" cy="646331"/>
          </a:xfrm>
          <a:prstGeom prst="rect">
            <a:avLst/>
          </a:prstGeom>
          <a:noFill/>
        </p:spPr>
        <p:txBody>
          <a:bodyPr wrap="square" rtlCol="0">
            <a:spAutoFit/>
          </a:bodyPr>
          <a:lstStyle/>
          <a:p>
            <a:r>
              <a:rPr lang="en-US" sz="1800" dirty="0" smtClean="0"/>
              <a:t>States number of model</a:t>
            </a:r>
            <a:endParaRPr lang="en-US" sz="1800" dirty="0"/>
          </a:p>
        </p:txBody>
      </p:sp>
      <p:pic>
        <p:nvPicPr>
          <p:cNvPr id="2458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1791" y="5216011"/>
            <a:ext cx="25116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62"/>
          <p:cNvSpPr/>
          <p:nvPr/>
        </p:nvSpPr>
        <p:spPr>
          <a:xfrm>
            <a:off x="3260790" y="5216011"/>
            <a:ext cx="396810" cy="447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576" name="Oval 24575"/>
          <p:cNvSpPr/>
          <p:nvPr/>
        </p:nvSpPr>
        <p:spPr>
          <a:xfrm>
            <a:off x="987188" y="16187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Oval 70"/>
          <p:cNvSpPr/>
          <p:nvPr/>
        </p:nvSpPr>
        <p:spPr>
          <a:xfrm>
            <a:off x="1596219" y="1618750"/>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Oval 71"/>
          <p:cNvSpPr/>
          <p:nvPr/>
        </p:nvSpPr>
        <p:spPr>
          <a:xfrm>
            <a:off x="2174551" y="1618750"/>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Oval 72"/>
          <p:cNvSpPr/>
          <p:nvPr/>
        </p:nvSpPr>
        <p:spPr>
          <a:xfrm>
            <a:off x="2726790" y="1618750"/>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73"/>
          <p:cNvSpPr/>
          <p:nvPr/>
        </p:nvSpPr>
        <p:spPr>
          <a:xfrm>
            <a:off x="967239" y="2074358"/>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Oval 74"/>
          <p:cNvSpPr/>
          <p:nvPr/>
        </p:nvSpPr>
        <p:spPr>
          <a:xfrm>
            <a:off x="1576270" y="207435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Oval 75"/>
          <p:cNvSpPr/>
          <p:nvPr/>
        </p:nvSpPr>
        <p:spPr>
          <a:xfrm>
            <a:off x="2154602" y="2074358"/>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Oval 76"/>
          <p:cNvSpPr/>
          <p:nvPr/>
        </p:nvSpPr>
        <p:spPr>
          <a:xfrm>
            <a:off x="2706841" y="2074358"/>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Oval 77"/>
          <p:cNvSpPr/>
          <p:nvPr/>
        </p:nvSpPr>
        <p:spPr>
          <a:xfrm>
            <a:off x="988360" y="2556907"/>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Oval 78"/>
          <p:cNvSpPr/>
          <p:nvPr/>
        </p:nvSpPr>
        <p:spPr>
          <a:xfrm>
            <a:off x="1597391" y="2556907"/>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Oval 79"/>
          <p:cNvSpPr/>
          <p:nvPr/>
        </p:nvSpPr>
        <p:spPr>
          <a:xfrm>
            <a:off x="2175723" y="255690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Oval 80"/>
          <p:cNvSpPr/>
          <p:nvPr/>
        </p:nvSpPr>
        <p:spPr>
          <a:xfrm>
            <a:off x="2727962" y="2556907"/>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Oval 81"/>
          <p:cNvSpPr/>
          <p:nvPr/>
        </p:nvSpPr>
        <p:spPr>
          <a:xfrm>
            <a:off x="967239" y="3012254"/>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Oval 82"/>
          <p:cNvSpPr/>
          <p:nvPr/>
        </p:nvSpPr>
        <p:spPr>
          <a:xfrm>
            <a:off x="1576270" y="3012254"/>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Oval 83"/>
          <p:cNvSpPr/>
          <p:nvPr/>
        </p:nvSpPr>
        <p:spPr>
          <a:xfrm>
            <a:off x="2154602" y="3012254"/>
            <a:ext cx="228600" cy="228600"/>
          </a:xfrm>
          <a:prstGeom prst="ellipse">
            <a:avLst/>
          </a:prstGeom>
          <a:solidFill>
            <a:srgbClr val="FA7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Oval 84"/>
          <p:cNvSpPr/>
          <p:nvPr/>
        </p:nvSpPr>
        <p:spPr>
          <a:xfrm>
            <a:off x="2706841" y="301225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4584" name="Rectangle 24583"/>
              <p:cNvSpPr/>
              <p:nvPr/>
            </p:nvSpPr>
            <p:spPr>
              <a:xfrm>
                <a:off x="3260790" y="1466350"/>
                <a:ext cx="42729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ea typeface="Cambria Math"/>
                            </a:rPr>
                            <m:t>𝜏</m:t>
                          </m:r>
                        </m:e>
                        <m:sub>
                          <m:r>
                            <a:rPr lang="en-US" sz="1600" b="0" i="1" smtClean="0">
                              <a:latin typeface="Cambria Math"/>
                              <a:ea typeface="Cambria Math"/>
                            </a:rPr>
                            <m:t>1</m:t>
                          </m:r>
                        </m:sub>
                      </m:sSub>
                    </m:oMath>
                  </m:oMathPara>
                </a14:m>
                <a:endParaRPr lang="en-US" sz="1600" dirty="0"/>
              </a:p>
            </p:txBody>
          </p:sp>
        </mc:Choice>
        <mc:Fallback xmlns="">
          <p:sp>
            <p:nvSpPr>
              <p:cNvPr id="24584" name="Rectangle 24583"/>
              <p:cNvSpPr>
                <a:spLocks noRot="1" noChangeAspect="1" noMove="1" noResize="1" noEditPoints="1" noAdjustHandles="1" noChangeArrowheads="1" noChangeShapeType="1" noTextEdit="1"/>
              </p:cNvSpPr>
              <p:nvPr/>
            </p:nvSpPr>
            <p:spPr>
              <a:xfrm>
                <a:off x="3260790" y="1466350"/>
                <a:ext cx="427296" cy="338554"/>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5" name="Rectangle 24584"/>
              <p:cNvSpPr/>
              <p:nvPr/>
            </p:nvSpPr>
            <p:spPr>
              <a:xfrm>
                <a:off x="3278291" y="1929384"/>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ea typeface="Cambria Math"/>
                            </a:rPr>
                            <m:t>𝜏</m:t>
                          </m:r>
                        </m:e>
                        <m:sub>
                          <m:r>
                            <a:rPr lang="en-US" sz="1600" b="0" i="1" smtClean="0">
                              <a:latin typeface="Cambria Math"/>
                              <a:ea typeface="Cambria Math"/>
                            </a:rPr>
                            <m:t>2</m:t>
                          </m:r>
                        </m:sub>
                      </m:sSub>
                    </m:oMath>
                  </m:oMathPara>
                </a14:m>
                <a:endParaRPr lang="en-US" sz="1600" dirty="0"/>
              </a:p>
            </p:txBody>
          </p:sp>
        </mc:Choice>
        <mc:Fallback xmlns="">
          <p:sp>
            <p:nvSpPr>
              <p:cNvPr id="24585" name="Rectangle 24584"/>
              <p:cNvSpPr>
                <a:spLocks noRot="1" noChangeAspect="1" noMove="1" noResize="1" noEditPoints="1" noAdjustHandles="1" noChangeArrowheads="1" noChangeShapeType="1" noTextEdit="1"/>
              </p:cNvSpPr>
              <p:nvPr/>
            </p:nvSpPr>
            <p:spPr>
              <a:xfrm>
                <a:off x="3278291" y="1929384"/>
                <a:ext cx="432041" cy="33855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6" name="Rectangle 24585"/>
              <p:cNvSpPr/>
              <p:nvPr/>
            </p:nvSpPr>
            <p:spPr>
              <a:xfrm>
                <a:off x="3276600" y="2449807"/>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ea typeface="Cambria Math"/>
                            </a:rPr>
                            <m:t>𝜏</m:t>
                          </m:r>
                        </m:e>
                        <m:sub>
                          <m:r>
                            <a:rPr lang="en-US" sz="1600" b="0" i="1" smtClean="0">
                              <a:latin typeface="Cambria Math"/>
                              <a:ea typeface="Cambria Math"/>
                            </a:rPr>
                            <m:t>3</m:t>
                          </m:r>
                        </m:sub>
                      </m:sSub>
                    </m:oMath>
                  </m:oMathPara>
                </a14:m>
                <a:endParaRPr lang="en-US" sz="1600" dirty="0"/>
              </a:p>
            </p:txBody>
          </p:sp>
        </mc:Choice>
        <mc:Fallback xmlns="">
          <p:sp>
            <p:nvSpPr>
              <p:cNvPr id="24586" name="Rectangle 24585"/>
              <p:cNvSpPr>
                <a:spLocks noRot="1" noChangeAspect="1" noMove="1" noResize="1" noEditPoints="1" noAdjustHandles="1" noChangeArrowheads="1" noChangeShapeType="1" noTextEdit="1"/>
              </p:cNvSpPr>
              <p:nvPr/>
            </p:nvSpPr>
            <p:spPr>
              <a:xfrm>
                <a:off x="3276600" y="2449807"/>
                <a:ext cx="432041" cy="33855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7" name="Rectangle 24586"/>
              <p:cNvSpPr/>
              <p:nvPr/>
            </p:nvSpPr>
            <p:spPr>
              <a:xfrm>
                <a:off x="3293092" y="2941888"/>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a:latin typeface="Cambria Math"/>
                              <a:ea typeface="Cambria Math"/>
                            </a:rPr>
                            <m:t>𝜏</m:t>
                          </m:r>
                        </m:e>
                        <m:sub>
                          <m:r>
                            <a:rPr lang="en-US" sz="1600" b="0" i="1" smtClean="0">
                              <a:latin typeface="Cambria Math"/>
                              <a:ea typeface="Cambria Math"/>
                            </a:rPr>
                            <m:t>4</m:t>
                          </m:r>
                        </m:sub>
                      </m:sSub>
                    </m:oMath>
                  </m:oMathPara>
                </a14:m>
                <a:endParaRPr lang="en-US" sz="1600" dirty="0"/>
              </a:p>
            </p:txBody>
          </p:sp>
        </mc:Choice>
        <mc:Fallback xmlns="">
          <p:sp>
            <p:nvSpPr>
              <p:cNvPr id="24587" name="Rectangle 24586"/>
              <p:cNvSpPr>
                <a:spLocks noRot="1" noChangeAspect="1" noMove="1" noResize="1" noEditPoints="1" noAdjustHandles="1" noChangeArrowheads="1" noChangeShapeType="1" noTextEdit="1"/>
              </p:cNvSpPr>
              <p:nvPr/>
            </p:nvSpPr>
            <p:spPr>
              <a:xfrm>
                <a:off x="3293092" y="2941888"/>
                <a:ext cx="432041" cy="33855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8" name="TextBox 24587"/>
              <p:cNvSpPr txBox="1"/>
              <p:nvPr/>
            </p:nvSpPr>
            <p:spPr>
              <a:xfrm>
                <a:off x="862403" y="3377184"/>
                <a:ext cx="211121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𝜖</m:t>
                      </m:r>
                      <m:r>
                        <a:rPr lang="en-US" sz="1600" b="0" i="1" smtClean="0">
                          <a:latin typeface="Cambria Math"/>
                          <a:ea typeface="Cambria Math"/>
                        </a:rPr>
                        <m:t>=</m:t>
                      </m:r>
                      <m:func>
                        <m:funcPr>
                          <m:ctrlPr>
                            <a:rPr lang="en-US" sz="1600" b="0" i="1" smtClean="0">
                              <a:latin typeface="Cambria Math"/>
                              <a:ea typeface="Cambria Math"/>
                            </a:rPr>
                          </m:ctrlPr>
                        </m:funcPr>
                        <m:fName>
                          <m:r>
                            <m:rPr>
                              <m:sty m:val="p"/>
                            </m:rPr>
                            <a:rPr lang="en-US" sz="1600" b="0" i="0" smtClean="0">
                              <a:latin typeface="Cambria Math"/>
                              <a:ea typeface="Cambria Math"/>
                            </a:rPr>
                            <m:t>max</m:t>
                          </m:r>
                        </m:fName>
                        <m:e>
                          <m:d>
                            <m:dPr>
                              <m:ctrlPr>
                                <a:rPr lang="en-US" sz="1600" b="0" i="1" smtClean="0">
                                  <a:latin typeface="Cambria Math"/>
                                  <a:ea typeface="Cambria Math"/>
                                </a:rPr>
                              </m:ctrlPr>
                            </m:dPr>
                            <m:e>
                              <m:r>
                                <a:rPr lang="en-US" sz="1600" b="0" i="1" smtClean="0">
                                  <a:latin typeface="Cambria Math"/>
                                  <a:ea typeface="Cambria Math"/>
                                </a:rPr>
                                <m:t>𝜏</m:t>
                              </m:r>
                            </m:e>
                          </m:d>
                        </m:e>
                      </m:func>
                      <m:r>
                        <a:rPr lang="en-US" sz="1600" b="0" i="1" smtClean="0">
                          <a:latin typeface="Cambria Math"/>
                          <a:ea typeface="Cambria Math"/>
                        </a:rPr>
                        <m:t>−</m:t>
                      </m:r>
                      <m:r>
                        <m:rPr>
                          <m:sty m:val="p"/>
                        </m:rPr>
                        <a:rPr lang="en-US" sz="1600" b="0" i="0" smtClean="0">
                          <a:latin typeface="Cambria Math"/>
                          <a:ea typeface="Cambria Math"/>
                        </a:rPr>
                        <m:t>min</m:t>
                      </m:r>
                      <m:r>
                        <a:rPr lang="en-US" sz="1600" b="0" i="1" smtClean="0">
                          <a:latin typeface="Cambria Math"/>
                          <a:ea typeface="Cambria Math"/>
                        </a:rPr>
                        <m:t>⁡(</m:t>
                      </m:r>
                      <m:r>
                        <a:rPr lang="en-US" sz="1600" b="0" i="1" smtClean="0">
                          <a:latin typeface="Cambria Math"/>
                          <a:ea typeface="Cambria Math"/>
                        </a:rPr>
                        <m:t>𝜏</m:t>
                      </m:r>
                      <m:r>
                        <a:rPr lang="en-US" sz="1600" b="0" i="1" smtClean="0">
                          <a:latin typeface="Cambria Math"/>
                          <a:ea typeface="Cambria Math"/>
                        </a:rPr>
                        <m:t>)</m:t>
                      </m:r>
                    </m:oMath>
                  </m:oMathPara>
                </a14:m>
                <a:endParaRPr lang="en-US" sz="1600" dirty="0"/>
              </a:p>
            </p:txBody>
          </p:sp>
        </mc:Choice>
        <mc:Fallback xmlns="">
          <p:sp>
            <p:nvSpPr>
              <p:cNvPr id="24588" name="TextBox 24587"/>
              <p:cNvSpPr txBox="1">
                <a:spLocks noRot="1" noChangeAspect="1" noMove="1" noResize="1" noEditPoints="1" noAdjustHandles="1" noChangeArrowheads="1" noChangeShapeType="1" noTextEdit="1"/>
              </p:cNvSpPr>
              <p:nvPr/>
            </p:nvSpPr>
            <p:spPr>
              <a:xfrm>
                <a:off x="862403" y="3377184"/>
                <a:ext cx="2111219" cy="338554"/>
              </a:xfrm>
              <a:prstGeom prst="rect">
                <a:avLst/>
              </a:prstGeom>
              <a:blipFill rotWithShape="1">
                <a:blip r:embed="rId14"/>
                <a:stretch>
                  <a:fillRect b="-10714"/>
                </a:stretch>
              </a:blipFill>
            </p:spPr>
            <p:txBody>
              <a:bodyPr/>
              <a:lstStyle/>
              <a:p>
                <a:r>
                  <a:rPr lang="en-US">
                    <a:noFill/>
                  </a:rPr>
                  <a:t> </a:t>
                </a:r>
              </a:p>
            </p:txBody>
          </p:sp>
        </mc:Fallback>
      </mc:AlternateContent>
      <p:sp>
        <p:nvSpPr>
          <p:cNvPr id="5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Binary Pruning of DP mapping</a:t>
            </a:r>
            <a:endParaRPr lang="en-US" dirty="0"/>
          </a:p>
        </p:txBody>
      </p:sp>
    </p:spTree>
    <p:extLst>
      <p:ext uri="{BB962C8B-B14F-4D97-AF65-F5344CB8AC3E}">
        <p14:creationId xmlns:p14="http://schemas.microsoft.com/office/powerpoint/2010/main" val="3231124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22832"/>
            <a:ext cx="8077200" cy="4724400"/>
          </a:xfrm>
        </p:spPr>
        <p: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p:txBody>
      </p:sp>
      <p:graphicFrame>
        <p:nvGraphicFramePr>
          <p:cNvPr id="7" name="Table 6"/>
          <p:cNvGraphicFramePr>
            <a:graphicFrameLocks noGrp="1"/>
          </p:cNvGraphicFramePr>
          <p:nvPr>
            <p:extLst>
              <p:ext uri="{D42A27DB-BD31-4B8C-83A1-F6EECF244321}">
                <p14:modId xmlns:p14="http://schemas.microsoft.com/office/powerpoint/2010/main" val="1058278272"/>
              </p:ext>
            </p:extLst>
          </p:nvPr>
        </p:nvGraphicFramePr>
        <p:xfrm>
          <a:off x="609600" y="1094232"/>
          <a:ext cx="3886200" cy="2819399"/>
        </p:xfrm>
        <a:graphic>
          <a:graphicData uri="http://schemas.openxmlformats.org/drawingml/2006/table">
            <a:tbl>
              <a:tblPr>
                <a:tableStyleId>{3C2FFA5D-87B4-456A-9821-1D502468CF0F}</a:tableStyleId>
              </a:tblPr>
              <a:tblGrid>
                <a:gridCol w="1856096"/>
                <a:gridCol w="2030104"/>
              </a:tblGrid>
              <a:tr h="401157">
                <a:tc>
                  <a:txBody>
                    <a:bodyPr/>
                    <a:lstStyle/>
                    <a:p>
                      <a:pPr marL="0" marR="0" algn="ctr" hangingPunct="0">
                        <a:spcBef>
                          <a:spcPts val="0"/>
                        </a:spcBef>
                        <a:spcAft>
                          <a:spcPts val="0"/>
                        </a:spcAft>
                      </a:pPr>
                      <a:r>
                        <a:rPr lang="en-US" sz="2000" dirty="0"/>
                        <a:t>Sub-gesture</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Super-gesture</a:t>
                      </a:r>
                      <a:endParaRPr lang="en-US" sz="2000" dirty="0">
                        <a:latin typeface="Times New Roman"/>
                        <a:ea typeface="SimSun"/>
                      </a:endParaRPr>
                    </a:p>
                  </a:txBody>
                  <a:tcPr marL="68580" marR="68580" marT="0" marB="0" anchor="ctr"/>
                </a:tc>
              </a:tr>
              <a:tr h="401157">
                <a:tc>
                  <a:txBody>
                    <a:bodyPr/>
                    <a:lstStyle/>
                    <a:p>
                      <a:pPr marL="0" marR="0" algn="ctr" hangingPunct="0">
                        <a:spcBef>
                          <a:spcPts val="0"/>
                        </a:spcBef>
                        <a:spcAft>
                          <a:spcPts val="0"/>
                        </a:spcAft>
                      </a:pPr>
                      <a:r>
                        <a:rPr lang="en-US" sz="2000" dirty="0"/>
                        <a:t>“1”</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{“7”, “9”}</a:t>
                      </a:r>
                      <a:endParaRPr lang="en-US" sz="2000" dirty="0">
                        <a:latin typeface="Times New Roman"/>
                        <a:ea typeface="SimSun"/>
                      </a:endParaRPr>
                    </a:p>
                  </a:txBody>
                  <a:tcPr marL="68580" marR="68580" marT="0" marB="0" anchor="ctr"/>
                </a:tc>
              </a:tr>
              <a:tr h="401157">
                <a:tc>
                  <a:txBody>
                    <a:bodyPr/>
                    <a:lstStyle/>
                    <a:p>
                      <a:pPr marL="0" marR="0" algn="ctr" hangingPunct="0">
                        <a:spcBef>
                          <a:spcPts val="0"/>
                        </a:spcBef>
                        <a:spcAft>
                          <a:spcPts val="0"/>
                        </a:spcAft>
                      </a:pPr>
                      <a:r>
                        <a:rPr lang="en-US" sz="2000" dirty="0"/>
                        <a:t>“3”</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{“2”, “7”}</a:t>
                      </a:r>
                      <a:endParaRPr lang="en-US" sz="2000" dirty="0">
                        <a:latin typeface="Times New Roman"/>
                        <a:ea typeface="SimSun"/>
                      </a:endParaRPr>
                    </a:p>
                  </a:txBody>
                  <a:tcPr marL="68580" marR="68580" marT="0" marB="0" anchor="ctr"/>
                </a:tc>
              </a:tr>
              <a:tr h="378556">
                <a:tc>
                  <a:txBody>
                    <a:bodyPr/>
                    <a:lstStyle/>
                    <a:p>
                      <a:pPr marL="0" marR="0" algn="ctr" hangingPunct="0">
                        <a:spcBef>
                          <a:spcPts val="0"/>
                        </a:spcBef>
                        <a:spcAft>
                          <a:spcPts val="0"/>
                        </a:spcAft>
                      </a:pPr>
                      <a:r>
                        <a:rPr lang="en-US" sz="2000" dirty="0"/>
                        <a:t>“4”</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{“5”, “8”, “9”}</a:t>
                      </a:r>
                      <a:endParaRPr lang="en-US" sz="2000" dirty="0">
                        <a:latin typeface="Times New Roman"/>
                        <a:ea typeface="SimSun"/>
                      </a:endParaRPr>
                    </a:p>
                  </a:txBody>
                  <a:tcPr marL="68580" marR="68580" marT="0" marB="0" anchor="ctr"/>
                </a:tc>
              </a:tr>
              <a:tr h="435058">
                <a:tc>
                  <a:txBody>
                    <a:bodyPr/>
                    <a:lstStyle/>
                    <a:p>
                      <a:pPr marL="0" marR="0" algn="ctr" hangingPunct="0">
                        <a:spcBef>
                          <a:spcPts val="0"/>
                        </a:spcBef>
                        <a:spcAft>
                          <a:spcPts val="0"/>
                        </a:spcAft>
                      </a:pPr>
                      <a:r>
                        <a:rPr lang="en-US" sz="2000" dirty="0"/>
                        <a:t>“5”</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{“8”}</a:t>
                      </a:r>
                      <a:endParaRPr lang="en-US" sz="2000" dirty="0">
                        <a:latin typeface="Times New Roman"/>
                        <a:ea typeface="SimSun"/>
                      </a:endParaRPr>
                    </a:p>
                  </a:txBody>
                  <a:tcPr marL="68580" marR="68580" marT="0" marB="0" anchor="ctr"/>
                </a:tc>
              </a:tr>
              <a:tr h="401157">
                <a:tc>
                  <a:txBody>
                    <a:bodyPr/>
                    <a:lstStyle/>
                    <a:p>
                      <a:pPr marL="0" marR="0" algn="ctr" hangingPunct="0">
                        <a:spcBef>
                          <a:spcPts val="0"/>
                        </a:spcBef>
                        <a:spcAft>
                          <a:spcPts val="0"/>
                        </a:spcAft>
                      </a:pPr>
                      <a:r>
                        <a:rPr lang="en-US" sz="2000" dirty="0"/>
                        <a:t>“7”</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{“2”, “3”}</a:t>
                      </a:r>
                      <a:endParaRPr lang="en-US" sz="2000" dirty="0">
                        <a:latin typeface="Times New Roman"/>
                        <a:ea typeface="SimSun"/>
                      </a:endParaRPr>
                    </a:p>
                  </a:txBody>
                  <a:tcPr marL="68580" marR="68580" marT="0" marB="0" anchor="ctr"/>
                </a:tc>
              </a:tr>
              <a:tr h="401157">
                <a:tc>
                  <a:txBody>
                    <a:bodyPr/>
                    <a:lstStyle/>
                    <a:p>
                      <a:pPr marL="0" marR="0" algn="ctr" hangingPunct="0">
                        <a:spcBef>
                          <a:spcPts val="0"/>
                        </a:spcBef>
                        <a:spcAft>
                          <a:spcPts val="0"/>
                        </a:spcAft>
                      </a:pPr>
                      <a:r>
                        <a:rPr lang="en-US" sz="2000" dirty="0"/>
                        <a:t>“9”</a:t>
                      </a:r>
                      <a:endParaRPr lang="en-US" sz="2000" dirty="0">
                        <a:latin typeface="Times New Roman"/>
                        <a:ea typeface="SimSun"/>
                      </a:endParaRPr>
                    </a:p>
                  </a:txBody>
                  <a:tcPr marL="68580" marR="68580" marT="0" marB="0" anchor="ctr"/>
                </a:tc>
                <a:tc>
                  <a:txBody>
                    <a:bodyPr/>
                    <a:lstStyle/>
                    <a:p>
                      <a:pPr marL="0" marR="0" algn="ctr" hangingPunct="0">
                        <a:spcBef>
                          <a:spcPts val="0"/>
                        </a:spcBef>
                        <a:spcAft>
                          <a:spcPts val="0"/>
                        </a:spcAft>
                      </a:pPr>
                      <a:r>
                        <a:rPr lang="en-US" sz="2000" dirty="0"/>
                        <a:t>{“5”, “8”}</a:t>
                      </a:r>
                      <a:endParaRPr lang="en-US" sz="2000" dirty="0">
                        <a:latin typeface="Times New Roman"/>
                        <a:ea typeface="SimSun"/>
                      </a:endParaRPr>
                    </a:p>
                  </a:txBody>
                  <a:tcPr marL="68580" marR="68580" marT="0" marB="0" anchor="ctr"/>
                </a:tc>
              </a:tr>
            </a:tbl>
          </a:graphicData>
        </a:graphic>
      </p:graphicFrame>
      <p:sp>
        <p:nvSpPr>
          <p:cNvPr id="10" name="Oval 9"/>
          <p:cNvSpPr/>
          <p:nvPr/>
        </p:nvSpPr>
        <p:spPr>
          <a:xfrm>
            <a:off x="1219200" y="1932432"/>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3429000" y="1932432"/>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1219200" y="3151632"/>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3429000" y="3151632"/>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Arrow Connector 14"/>
          <p:cNvCxnSpPr>
            <a:stCxn id="10" idx="5"/>
          </p:cNvCxnSpPr>
          <p:nvPr/>
        </p:nvCxnSpPr>
        <p:spPr>
          <a:xfrm>
            <a:off x="1739526" y="2257636"/>
            <a:ext cx="546474" cy="19607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4"/>
          </p:cNvCxnSpPr>
          <p:nvPr/>
        </p:nvCxnSpPr>
        <p:spPr>
          <a:xfrm>
            <a:off x="1524000" y="3532632"/>
            <a:ext cx="609600" cy="685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3"/>
          </p:cNvCxnSpPr>
          <p:nvPr/>
        </p:nvCxnSpPr>
        <p:spPr>
          <a:xfrm flipH="1">
            <a:off x="2743200" y="2257636"/>
            <a:ext cx="775074" cy="18845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4"/>
          </p:cNvCxnSpPr>
          <p:nvPr/>
        </p:nvCxnSpPr>
        <p:spPr>
          <a:xfrm flipH="1">
            <a:off x="2971800" y="3532632"/>
            <a:ext cx="762000" cy="609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1200" y="4137767"/>
            <a:ext cx="1371600" cy="369332"/>
          </a:xfrm>
          <a:prstGeom prst="rect">
            <a:avLst/>
          </a:prstGeom>
          <a:noFill/>
        </p:spPr>
        <p:txBody>
          <a:bodyPr wrap="square" rtlCol="0">
            <a:spAutoFit/>
          </a:bodyPr>
          <a:lstStyle/>
          <a:p>
            <a:r>
              <a:rPr lang="en-US" sz="1800" dirty="0" smtClean="0">
                <a:solidFill>
                  <a:srgbClr val="FF0000"/>
                </a:solidFill>
              </a:rPr>
              <a:t>Mistake?</a:t>
            </a:r>
            <a:endParaRPr lang="en-US" sz="1800" dirty="0">
              <a:solidFill>
                <a:srgbClr val="FF0000"/>
              </a:solidFill>
            </a:endParaRPr>
          </a:p>
        </p:txBody>
      </p:sp>
      <p:pic>
        <p:nvPicPr>
          <p:cNvPr id="16" name="Picture 2"/>
          <p:cNvPicPr>
            <a:picLocks noChangeAspect="1" noChangeArrowheads="1"/>
          </p:cNvPicPr>
          <p:nvPr/>
        </p:nvPicPr>
        <p:blipFill>
          <a:blip r:embed="rId2" cstate="print"/>
          <a:srcRect/>
          <a:stretch>
            <a:fillRect/>
          </a:stretch>
        </p:blipFill>
        <p:spPr bwMode="auto">
          <a:xfrm>
            <a:off x="4533900" y="1094232"/>
            <a:ext cx="4076699" cy="3995704"/>
          </a:xfrm>
          <a:prstGeom prst="rect">
            <a:avLst/>
          </a:prstGeom>
          <a:noFill/>
          <a:ln w="9525">
            <a:noFill/>
            <a:miter lim="800000"/>
            <a:headEnd/>
            <a:tailEnd/>
          </a:ln>
        </p:spPr>
      </p:pic>
      <p:sp>
        <p:nvSpPr>
          <p:cNvPr id="4" name="Oval 3"/>
          <p:cNvSpPr/>
          <p:nvPr/>
        </p:nvSpPr>
        <p:spPr>
          <a:xfrm>
            <a:off x="6096000" y="3304032"/>
            <a:ext cx="2286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7162800" y="2465832"/>
            <a:ext cx="2286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8229600" y="2199132"/>
            <a:ext cx="2286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p:nvSpPr>
        <p:spPr>
          <a:xfrm>
            <a:off x="5791200" y="2846832"/>
            <a:ext cx="533400" cy="338554"/>
          </a:xfrm>
          <a:prstGeom prst="rect">
            <a:avLst/>
          </a:prstGeom>
          <a:noFill/>
          <a:ln>
            <a:solidFill>
              <a:srgbClr val="FF0000"/>
            </a:solidFill>
          </a:ln>
        </p:spPr>
        <p:txBody>
          <a:bodyPr wrap="square" rtlCol="0">
            <a:spAutoFit/>
          </a:bodyPr>
          <a:lstStyle/>
          <a:p>
            <a:r>
              <a:rPr lang="en-US" sz="1600" b="1" dirty="0" smtClean="0"/>
              <a:t>1, 7</a:t>
            </a:r>
            <a:endParaRPr lang="en-US" sz="1600" b="1" dirty="0"/>
          </a:p>
        </p:txBody>
      </p:sp>
      <p:sp>
        <p:nvSpPr>
          <p:cNvPr id="24" name="TextBox 23"/>
          <p:cNvSpPr txBox="1"/>
          <p:nvPr/>
        </p:nvSpPr>
        <p:spPr>
          <a:xfrm>
            <a:off x="6858000" y="2096500"/>
            <a:ext cx="762000" cy="338554"/>
          </a:xfrm>
          <a:prstGeom prst="rect">
            <a:avLst/>
          </a:prstGeom>
          <a:noFill/>
          <a:ln>
            <a:solidFill>
              <a:srgbClr val="FF0000"/>
            </a:solidFill>
          </a:ln>
        </p:spPr>
        <p:txBody>
          <a:bodyPr wrap="square" rtlCol="0">
            <a:spAutoFit/>
          </a:bodyPr>
          <a:lstStyle/>
          <a:p>
            <a:r>
              <a:rPr lang="en-US" sz="1600" b="1" dirty="0" smtClean="0"/>
              <a:t>3,7,8</a:t>
            </a:r>
            <a:endParaRPr lang="en-US" sz="1600" b="1" dirty="0"/>
          </a:p>
        </p:txBody>
      </p:sp>
      <p:sp>
        <p:nvSpPr>
          <p:cNvPr id="9" name="TextBox 8"/>
          <p:cNvSpPr txBox="1"/>
          <p:nvPr/>
        </p:nvSpPr>
        <p:spPr>
          <a:xfrm>
            <a:off x="838200" y="5590032"/>
            <a:ext cx="3137415" cy="369332"/>
          </a:xfrm>
          <a:prstGeom prst="rect">
            <a:avLst/>
          </a:prstGeom>
          <a:noFill/>
        </p:spPr>
        <p:txBody>
          <a:bodyPr wrap="square" rtlCol="0">
            <a:spAutoFit/>
          </a:bodyPr>
          <a:lstStyle/>
          <a:p>
            <a:r>
              <a:rPr lang="en-US" sz="1800" dirty="0" smtClean="0"/>
              <a:t>Section 7.2 (2009 PAMI)</a:t>
            </a:r>
            <a:endParaRPr lang="en-US" sz="1800" dirty="0"/>
          </a:p>
        </p:txBody>
      </p:sp>
      <p:sp>
        <p:nvSpPr>
          <p:cNvPr id="14" name="TextBox 13"/>
          <p:cNvSpPr txBox="1"/>
          <p:nvPr/>
        </p:nvSpPr>
        <p:spPr>
          <a:xfrm>
            <a:off x="838200" y="4523232"/>
            <a:ext cx="4267200" cy="923330"/>
          </a:xfrm>
          <a:prstGeom prst="rect">
            <a:avLst/>
          </a:prstGeom>
          <a:noFill/>
        </p:spPr>
        <p:txBody>
          <a:bodyPr wrap="square" rtlCol="0">
            <a:spAutoFit/>
          </a:bodyPr>
          <a:lstStyle/>
          <a:p>
            <a:pPr marL="342900" indent="-342900">
              <a:buAutoNum type="arabicPeriod"/>
            </a:pPr>
            <a:r>
              <a:rPr lang="en-US" sz="1800" dirty="0" smtClean="0"/>
              <a:t>Delete digit 1</a:t>
            </a:r>
          </a:p>
          <a:p>
            <a:pPr marL="342900" indent="-342900">
              <a:buAutoNum type="arabicPeriod"/>
            </a:pPr>
            <a:r>
              <a:rPr lang="en-US" sz="1800" dirty="0" smtClean="0"/>
              <a:t>Delete 3 and 7?</a:t>
            </a:r>
          </a:p>
          <a:p>
            <a:pPr marL="342900" indent="-342900">
              <a:buAutoNum type="arabicPeriod"/>
            </a:pPr>
            <a:r>
              <a:rPr lang="en-US" sz="1800" dirty="0" smtClean="0"/>
              <a:t>Delete min cost between 7 &amp; 8</a:t>
            </a:r>
            <a:endParaRPr lang="en-US" sz="1800" dirty="0"/>
          </a:p>
        </p:txBody>
      </p:sp>
      <p:sp>
        <p:nvSpPr>
          <p:cNvPr id="2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Sub-gesture Relationship</a:t>
            </a:r>
            <a:endParaRPr lang="en-US" dirty="0"/>
          </a:p>
        </p:txBody>
      </p:sp>
    </p:spTree>
    <p:extLst>
      <p:ext uri="{BB962C8B-B14F-4D97-AF65-F5344CB8AC3E}">
        <p14:creationId xmlns:p14="http://schemas.microsoft.com/office/powerpoint/2010/main" val="1320357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986" y="841248"/>
            <a:ext cx="8065828" cy="646331"/>
          </a:xfrm>
          <a:prstGeom prst="rect">
            <a:avLst/>
          </a:prstGeom>
        </p:spPr>
        <p:txBody>
          <a:bodyPr wrap="square">
            <a:spAutoFit/>
          </a:bodyPr>
          <a:lstStyle/>
          <a:p>
            <a:pPr algn="just"/>
            <a:r>
              <a:rPr lang="en-US" sz="1800" b="1" dirty="0" smtClean="0"/>
              <a:t>retrieval ratio</a:t>
            </a:r>
            <a:r>
              <a:rPr lang="en-US" sz="1800" dirty="0" smtClean="0"/>
              <a:t>: the ratio between the number of frames retrieved using that threshold and the total number of frames.</a:t>
            </a:r>
            <a:endParaRPr lang="en-US" sz="1800" dirty="0"/>
          </a:p>
        </p:txBody>
      </p:sp>
      <p:sp>
        <p:nvSpPr>
          <p:cNvPr id="3" name="Rectangle 2"/>
          <p:cNvSpPr/>
          <p:nvPr/>
        </p:nvSpPr>
        <p:spPr>
          <a:xfrm>
            <a:off x="609600" y="1603248"/>
            <a:ext cx="7932194" cy="1754326"/>
          </a:xfrm>
          <a:prstGeom prst="rect">
            <a:avLst/>
          </a:prstGeom>
        </p:spPr>
        <p:txBody>
          <a:bodyPr wrap="square">
            <a:spAutoFit/>
          </a:bodyPr>
          <a:lstStyle/>
          <a:p>
            <a:pPr marL="285750" indent="-285750">
              <a:lnSpc>
                <a:spcPct val="150000"/>
              </a:lnSpc>
              <a:buFont typeface="Wingdings" pitchFamily="2" charset="2"/>
              <a:buChar char="§"/>
            </a:pPr>
            <a:r>
              <a:rPr lang="en-US" sz="1800" dirty="0"/>
              <a:t>30 video sequences, three sequences from </a:t>
            </a:r>
            <a:r>
              <a:rPr lang="en-US" sz="1800" dirty="0" smtClean="0"/>
              <a:t>each of </a:t>
            </a:r>
            <a:r>
              <a:rPr lang="en-US" sz="1800" dirty="0"/>
              <a:t>10 </a:t>
            </a:r>
            <a:r>
              <a:rPr lang="en-US" sz="1800" dirty="0" smtClean="0"/>
              <a:t>users</a:t>
            </a:r>
          </a:p>
          <a:p>
            <a:pPr marL="285750" indent="-285750">
              <a:lnSpc>
                <a:spcPct val="150000"/>
              </a:lnSpc>
              <a:buFont typeface="Wingdings" pitchFamily="2" charset="2"/>
              <a:buChar char="§"/>
            </a:pPr>
            <a:r>
              <a:rPr lang="en-US" sz="1800" dirty="0" smtClean="0"/>
              <a:t>ASL story of 1071 signs</a:t>
            </a:r>
          </a:p>
          <a:p>
            <a:pPr marL="285750" indent="-285750">
              <a:lnSpc>
                <a:spcPct val="150000"/>
              </a:lnSpc>
              <a:buFont typeface="Wingdings" pitchFamily="2" charset="2"/>
              <a:buChar char="§"/>
            </a:pPr>
            <a:r>
              <a:rPr lang="en-US" sz="1800" dirty="0" smtClean="0"/>
              <a:t>24 signs: 7 one hand; 17 two hands. 10 train (color gloves), 10 test (short sleeves) for each sign. Total 32060 frames. </a:t>
            </a:r>
            <a:endParaRPr lang="en-US" sz="1800" dirty="0"/>
          </a:p>
        </p:txBody>
      </p:sp>
      <p:sp>
        <p:nvSpPr>
          <p:cNvPr id="4" name="TextBox 3"/>
          <p:cNvSpPr txBox="1"/>
          <p:nvPr/>
        </p:nvSpPr>
        <p:spPr>
          <a:xfrm>
            <a:off x="520320" y="3639312"/>
            <a:ext cx="7957214" cy="369332"/>
          </a:xfrm>
          <a:prstGeom prst="rect">
            <a:avLst/>
          </a:prstGeom>
          <a:noFill/>
        </p:spPr>
        <p:txBody>
          <a:bodyPr wrap="square" rtlCol="0">
            <a:spAutoFit/>
          </a:bodyPr>
          <a:lstStyle/>
          <a:p>
            <a:r>
              <a:rPr lang="en-US" sz="1800" dirty="0" smtClean="0"/>
              <a:t>Continuous digit recognition: 5.4% </a:t>
            </a:r>
            <a:r>
              <a:rPr lang="en-US" sz="1800" dirty="0"/>
              <a:t>e</a:t>
            </a:r>
            <a:r>
              <a:rPr lang="en-US" sz="1800" dirty="0" smtClean="0"/>
              <a:t>rror rate, 5 false positive</a:t>
            </a:r>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1745285701"/>
              </p:ext>
            </p:extLst>
          </p:nvPr>
        </p:nvGraphicFramePr>
        <p:xfrm>
          <a:off x="685800" y="4100977"/>
          <a:ext cx="6477001" cy="1421305"/>
        </p:xfrm>
        <a:graphic>
          <a:graphicData uri="http://schemas.openxmlformats.org/drawingml/2006/table">
            <a:tbl>
              <a:tblPr firstRow="1" firstCol="1" bandRow="1">
                <a:tableStyleId>{5C22544A-7EE6-4342-B048-85BDC9FD1C3A}</a:tableStyleId>
              </a:tblPr>
              <a:tblGrid>
                <a:gridCol w="654201"/>
                <a:gridCol w="748010"/>
                <a:gridCol w="517601"/>
                <a:gridCol w="575203"/>
                <a:gridCol w="794093"/>
                <a:gridCol w="609765"/>
                <a:gridCol w="691232"/>
                <a:gridCol w="609765"/>
                <a:gridCol w="597421"/>
                <a:gridCol w="679710"/>
              </a:tblGrid>
              <a:tr h="318048">
                <a:tc>
                  <a:txBody>
                    <a:bodyPr/>
                    <a:lstStyle/>
                    <a:p>
                      <a:pPr marL="0" marR="0" algn="ctr" hangingPunct="0">
                        <a:spcBef>
                          <a:spcPts val="0"/>
                        </a:spcBef>
                        <a:spcAft>
                          <a:spcPts val="1200"/>
                        </a:spcAft>
                      </a:pPr>
                      <a:r>
                        <a:rPr lang="en-US" sz="1600" dirty="0">
                          <a:effectLst/>
                        </a:rPr>
                        <a:t>Sign</a:t>
                      </a:r>
                      <a:endParaRPr lang="en-US" sz="1600" dirty="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Arrive</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Big</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Car</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Decide</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Here</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Many</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Now</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a:effectLst/>
                        </a:rPr>
                        <a:t>Rain</a:t>
                      </a:r>
                      <a:endParaRPr lang="en-US" sz="1600">
                        <a:effectLst/>
                        <a:latin typeface="Times New Roman"/>
                        <a:ea typeface="SimSun"/>
                      </a:endParaRPr>
                    </a:p>
                  </a:txBody>
                  <a:tcPr marL="68580" marR="68580" marT="0" marB="0">
                    <a:solidFill>
                      <a:schemeClr val="accent1">
                        <a:lumMod val="60000"/>
                        <a:lumOff val="40000"/>
                      </a:schemeClr>
                    </a:solidFill>
                  </a:tcPr>
                </a:tc>
                <a:tc>
                  <a:txBody>
                    <a:bodyPr/>
                    <a:lstStyle/>
                    <a:p>
                      <a:pPr marL="0" marR="0" algn="ctr" hangingPunct="0">
                        <a:spcBef>
                          <a:spcPts val="0"/>
                        </a:spcBef>
                        <a:spcAft>
                          <a:spcPts val="1200"/>
                        </a:spcAft>
                      </a:pPr>
                      <a:r>
                        <a:rPr lang="en-US" sz="1600" dirty="0">
                          <a:effectLst/>
                        </a:rPr>
                        <a:t>Read</a:t>
                      </a:r>
                      <a:endParaRPr lang="en-US" sz="1600" dirty="0">
                        <a:effectLst/>
                        <a:latin typeface="Times New Roman"/>
                        <a:ea typeface="SimSun"/>
                      </a:endParaRPr>
                    </a:p>
                  </a:txBody>
                  <a:tcPr marL="68580" marR="68580" marT="0" marB="0">
                    <a:solidFill>
                      <a:schemeClr val="accent1">
                        <a:lumMod val="60000"/>
                        <a:lumOff val="40000"/>
                      </a:schemeClr>
                    </a:solidFill>
                  </a:tcPr>
                </a:tc>
              </a:tr>
              <a:tr h="445945">
                <a:tc>
                  <a:txBody>
                    <a:bodyPr/>
                    <a:lstStyle/>
                    <a:p>
                      <a:pPr marL="0" marR="0" algn="ctr" hangingPunct="0">
                        <a:spcBef>
                          <a:spcPts val="0"/>
                        </a:spcBef>
                        <a:spcAft>
                          <a:spcPts val="1200"/>
                        </a:spcAft>
                      </a:pPr>
                      <a:r>
                        <a:rPr lang="en-US" sz="1600" dirty="0">
                          <a:effectLst/>
                        </a:rPr>
                        <a:t>FP</a:t>
                      </a:r>
                      <a:endParaRPr lang="en-US" sz="1600" dirty="0">
                        <a:effectLst/>
                        <a:latin typeface="Times New Roman"/>
                        <a:ea typeface="SimSun"/>
                      </a:endParaRPr>
                    </a:p>
                  </a:txBody>
                  <a:tcPr marL="68580" marR="68580" marT="0" marB="0">
                    <a:solidFill>
                      <a:schemeClr val="accent1">
                        <a:lumMod val="20000"/>
                        <a:lumOff val="80000"/>
                      </a:schemeClr>
                    </a:solidFill>
                  </a:tcPr>
                </a:tc>
                <a:tc>
                  <a:txBody>
                    <a:bodyPr/>
                    <a:lstStyle/>
                    <a:p>
                      <a:pPr marL="0" marR="0" algn="ctr" hangingPunct="0">
                        <a:spcBef>
                          <a:spcPts val="0"/>
                        </a:spcBef>
                        <a:spcAft>
                          <a:spcPts val="1200"/>
                        </a:spcAft>
                      </a:pPr>
                      <a:r>
                        <a:rPr lang="en-US" sz="1600">
                          <a:effectLst/>
                        </a:rPr>
                        <a:t>0</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249</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0</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7</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164</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65</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35</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dirty="0">
                          <a:effectLst/>
                        </a:rPr>
                        <a:t>0</a:t>
                      </a:r>
                      <a:endParaRPr lang="en-US" sz="1600" dirty="0">
                        <a:effectLst/>
                        <a:latin typeface="Times New Roman"/>
                        <a:ea typeface="SimSun"/>
                      </a:endParaRPr>
                    </a:p>
                  </a:txBody>
                  <a:tcPr marL="68580" marR="68580" marT="0" marB="0"/>
                </a:tc>
              </a:tr>
              <a:tr h="470447">
                <a:tc>
                  <a:txBody>
                    <a:bodyPr/>
                    <a:lstStyle/>
                    <a:p>
                      <a:pPr marL="0" marR="0" algn="ctr" hangingPunct="0">
                        <a:spcBef>
                          <a:spcPts val="0"/>
                        </a:spcBef>
                        <a:spcAft>
                          <a:spcPts val="1200"/>
                        </a:spcAft>
                      </a:pPr>
                      <a:r>
                        <a:rPr lang="en-US" sz="1600" dirty="0">
                          <a:effectLst/>
                        </a:rPr>
                        <a:t>RR</a:t>
                      </a:r>
                      <a:endParaRPr lang="en-US" sz="1600" dirty="0">
                        <a:effectLst/>
                        <a:latin typeface="Times New Roman"/>
                        <a:ea typeface="SimSun"/>
                      </a:endParaRPr>
                    </a:p>
                  </a:txBody>
                  <a:tcPr marL="68580" marR="68580" marT="0" marB="0">
                    <a:solidFill>
                      <a:schemeClr val="accent1">
                        <a:lumMod val="20000"/>
                        <a:lumOff val="80000"/>
                      </a:schemeClr>
                    </a:solidFill>
                  </a:tcPr>
                </a:tc>
                <a:tc>
                  <a:txBody>
                    <a:bodyPr/>
                    <a:lstStyle/>
                    <a:p>
                      <a:pPr marL="0" marR="0" algn="ctr" hangingPunct="0">
                        <a:spcBef>
                          <a:spcPts val="0"/>
                        </a:spcBef>
                        <a:spcAft>
                          <a:spcPts val="1200"/>
                        </a:spcAft>
                      </a:pPr>
                      <a:r>
                        <a:rPr lang="en-US" sz="1600">
                          <a:effectLst/>
                        </a:rPr>
                        <a:t>1/139</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1/33</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1/64</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1/120</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1/47</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1/38</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1/78</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a:effectLst/>
                        </a:rPr>
                        <a:t>1/48</a:t>
                      </a:r>
                      <a:endParaRPr lang="en-US" sz="1600">
                        <a:effectLst/>
                        <a:latin typeface="Times New Roman"/>
                        <a:ea typeface="SimSun"/>
                      </a:endParaRPr>
                    </a:p>
                  </a:txBody>
                  <a:tcPr marL="68580" marR="68580" marT="0" marB="0"/>
                </a:tc>
                <a:tc>
                  <a:txBody>
                    <a:bodyPr/>
                    <a:lstStyle/>
                    <a:p>
                      <a:pPr marL="0" marR="0" algn="ctr" hangingPunct="0">
                        <a:spcBef>
                          <a:spcPts val="0"/>
                        </a:spcBef>
                        <a:spcAft>
                          <a:spcPts val="1200"/>
                        </a:spcAft>
                      </a:pPr>
                      <a:r>
                        <a:rPr lang="en-US" sz="1600" dirty="0">
                          <a:effectLst/>
                        </a:rPr>
                        <a:t>1/159</a:t>
                      </a:r>
                      <a:endParaRPr lang="en-US" sz="1600" dirty="0">
                        <a:effectLst/>
                        <a:latin typeface="Times New Roman"/>
                        <a:ea typeface="SimSun"/>
                      </a:endParaRPr>
                    </a:p>
                  </a:txBody>
                  <a:tcPr marL="68580" marR="68580" marT="0" marB="0"/>
                </a:tc>
              </a:tr>
            </a:tbl>
          </a:graphicData>
        </a:graphic>
      </p:graphicFrame>
      <p:sp>
        <p:nvSpPr>
          <p:cNvPr id="10" name="Rectangle 9"/>
          <p:cNvSpPr/>
          <p:nvPr/>
        </p:nvSpPr>
        <p:spPr>
          <a:xfrm>
            <a:off x="3718560" y="2125788"/>
            <a:ext cx="3048000" cy="369332"/>
          </a:xfrm>
          <a:prstGeom prst="rect">
            <a:avLst/>
          </a:prstGeom>
          <a:ln w="19050">
            <a:solidFill>
              <a:srgbClr val="4A88D2"/>
            </a:solidFill>
            <a:prstDash val="sysDash"/>
          </a:ln>
        </p:spPr>
        <p:txBody>
          <a:bodyPr wrap="square">
            <a:spAutoFit/>
          </a:bodyPr>
          <a:lstStyle/>
          <a:p>
            <a:r>
              <a:rPr lang="en-US" sz="1800" dirty="0"/>
              <a:t>“</a:t>
            </a:r>
            <a:r>
              <a:rPr lang="en-US" sz="1800" dirty="0" smtClean="0"/>
              <a:t>BETTER” </a:t>
            </a:r>
            <a:r>
              <a:rPr lang="en-US" sz="1800" dirty="0"/>
              <a:t>“</a:t>
            </a:r>
            <a:r>
              <a:rPr lang="en-US" sz="1800" dirty="0" smtClean="0"/>
              <a:t>HERE” </a:t>
            </a:r>
            <a:r>
              <a:rPr lang="en-US" sz="1800" dirty="0"/>
              <a:t>“</a:t>
            </a:r>
            <a:r>
              <a:rPr lang="en-US" sz="1800" dirty="0" smtClean="0"/>
              <a:t>WOW”</a:t>
            </a:r>
            <a:endParaRPr lang="en-US" sz="1800" dirty="0"/>
          </a:p>
        </p:txBody>
      </p:sp>
      <p:sp>
        <p:nvSpPr>
          <p:cNvPr id="1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Experiment Results (1)</a:t>
            </a:r>
            <a:endParaRPr lang="en-US" dirty="0"/>
          </a:p>
        </p:txBody>
      </p:sp>
    </p:spTree>
    <p:extLst>
      <p:ext uri="{BB962C8B-B14F-4D97-AF65-F5344CB8AC3E}">
        <p14:creationId xmlns:p14="http://schemas.microsoft.com/office/powerpoint/2010/main" val="332689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381000" y="896112"/>
            <a:ext cx="8382000" cy="26670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p:cNvSpPr txBox="1"/>
              <p:nvPr/>
            </p:nvSpPr>
            <p:spPr>
              <a:xfrm>
                <a:off x="4572000" y="3983581"/>
                <a:ext cx="3706368" cy="626005"/>
              </a:xfrm>
              <a:prstGeom prst="rect">
                <a:avLst/>
              </a:prstGeom>
              <a:noFill/>
              <a:ln w="25400">
                <a:solidFill>
                  <a:srgbClr val="FA7062"/>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a:rPr>
                          </m:ctrlPr>
                        </m:fPr>
                        <m:num>
                          <m:r>
                            <m:rPr>
                              <m:nor/>
                            </m:rPr>
                            <a:rPr lang="en-US" sz="1800" dirty="0"/>
                            <m:t>number</m:t>
                          </m:r>
                          <m:r>
                            <m:rPr>
                              <m:nor/>
                            </m:rPr>
                            <a:rPr lang="en-US" sz="1800" dirty="0"/>
                            <m:t> </m:t>
                          </m:r>
                          <m:r>
                            <m:rPr>
                              <m:nor/>
                            </m:rPr>
                            <a:rPr lang="en-US" sz="1800" dirty="0"/>
                            <m:t>of</m:t>
                          </m:r>
                          <m:r>
                            <m:rPr>
                              <m:nor/>
                            </m:rPr>
                            <a:rPr lang="en-US" sz="1800" dirty="0"/>
                            <m:t> </m:t>
                          </m:r>
                          <m:r>
                            <m:rPr>
                              <m:nor/>
                            </m:rPr>
                            <a:rPr lang="en-US" sz="1800" dirty="0"/>
                            <m:t>correctly</m:t>
                          </m:r>
                          <m:r>
                            <m:rPr>
                              <m:nor/>
                            </m:rPr>
                            <a:rPr lang="en-US" sz="1800" dirty="0"/>
                            <m:t> </m:t>
                          </m:r>
                          <m:r>
                            <m:rPr>
                              <m:nor/>
                            </m:rPr>
                            <a:rPr lang="en-US" sz="1800" dirty="0"/>
                            <m:t>labeled</m:t>
                          </m:r>
                          <m:r>
                            <m:rPr>
                              <m:nor/>
                            </m:rPr>
                            <a:rPr lang="en-US" sz="1800" dirty="0"/>
                            <m:t> </m:t>
                          </m:r>
                          <m:r>
                            <m:rPr>
                              <m:nor/>
                            </m:rPr>
                            <a:rPr lang="en-US" sz="1800" dirty="0"/>
                            <m:t>frames</m:t>
                          </m:r>
                        </m:num>
                        <m:den>
                          <m:r>
                            <m:rPr>
                              <m:nor/>
                            </m:rPr>
                            <a:rPr lang="en-US" sz="1800" dirty="0"/>
                            <m:t>total</m:t>
                          </m:r>
                          <m:r>
                            <m:rPr>
                              <m:nor/>
                            </m:rPr>
                            <a:rPr lang="en-US" sz="1800" dirty="0"/>
                            <m:t> </m:t>
                          </m:r>
                          <m:r>
                            <m:rPr>
                              <m:nor/>
                            </m:rPr>
                            <a:rPr lang="en-US" sz="1800" dirty="0"/>
                            <m:t>number</m:t>
                          </m:r>
                          <m:r>
                            <m:rPr>
                              <m:nor/>
                            </m:rPr>
                            <a:rPr lang="en-US" sz="1800" dirty="0"/>
                            <m:t> </m:t>
                          </m:r>
                          <m:r>
                            <m:rPr>
                              <m:nor/>
                            </m:rPr>
                            <a:rPr lang="en-US" sz="1800" dirty="0"/>
                            <m:t>of</m:t>
                          </m:r>
                          <m:r>
                            <m:rPr>
                              <m:nor/>
                            </m:rPr>
                            <a:rPr lang="en-US" sz="1800" dirty="0"/>
                            <m:t> </m:t>
                          </m:r>
                          <m:r>
                            <m:rPr>
                              <m:nor/>
                            </m:rPr>
                            <a:rPr lang="en-US" sz="1800" dirty="0"/>
                            <m:t>frames</m:t>
                          </m:r>
                          <m:r>
                            <m:rPr>
                              <m:nor/>
                            </m:rPr>
                            <a:rPr lang="en-US" sz="1800" dirty="0"/>
                            <m:t> </m:t>
                          </m:r>
                        </m:den>
                      </m:f>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0" y="3983581"/>
                <a:ext cx="3706368" cy="626005"/>
              </a:xfrm>
              <a:prstGeom prst="rect">
                <a:avLst/>
              </a:prstGeom>
              <a:blipFill rotWithShape="1">
                <a:blip r:embed="rId3"/>
                <a:stretch>
                  <a:fillRect/>
                </a:stretch>
              </a:blipFill>
              <a:ln w="25400">
                <a:solidFill>
                  <a:srgbClr val="FA7062"/>
                </a:solidFill>
                <a:prstDash val="sysDash"/>
              </a:ln>
            </p:spPr>
            <p:txBody>
              <a:bodyPr/>
              <a:lstStyle/>
              <a:p>
                <a:r>
                  <a:rPr lang="en-US">
                    <a:noFill/>
                  </a:rPr>
                  <a:t> </a:t>
                </a:r>
              </a:p>
            </p:txBody>
          </p:sp>
        </mc:Fallback>
      </mc:AlternateContent>
      <p:sp>
        <p:nvSpPr>
          <p:cNvPr id="8" name="TextBox 7"/>
          <p:cNvSpPr txBox="1"/>
          <p:nvPr/>
        </p:nvSpPr>
        <p:spPr>
          <a:xfrm>
            <a:off x="4592472" y="4745581"/>
            <a:ext cx="3685896" cy="646331"/>
          </a:xfrm>
          <a:prstGeom prst="rect">
            <a:avLst/>
          </a:prstGeom>
          <a:noFill/>
          <a:ln w="25400">
            <a:solidFill>
              <a:srgbClr val="00B0F0"/>
            </a:solidFill>
            <a:prstDash val="sysDash"/>
          </a:ln>
        </p:spPr>
        <p:txBody>
          <a:bodyPr wrap="square" rtlCol="0">
            <a:spAutoFit/>
          </a:bodyPr>
          <a:lstStyle/>
          <a:p>
            <a:pPr algn="ctr"/>
            <a:r>
              <a:rPr lang="en-US" sz="1800" dirty="0" smtClean="0"/>
              <a:t>(</a:t>
            </a:r>
            <a:r>
              <a:rPr lang="en-US" sz="1800" dirty="0" err="1" smtClean="0"/>
              <a:t>Levenshtein</a:t>
            </a:r>
            <a:r>
              <a:rPr lang="en-US" sz="1800" dirty="0" smtClean="0"/>
              <a:t> Distance)</a:t>
            </a:r>
          </a:p>
          <a:p>
            <a:pPr algn="ctr"/>
            <a:r>
              <a:rPr lang="en-US" sz="1800" dirty="0" smtClean="0"/>
              <a:t> the amount of difference</a:t>
            </a:r>
            <a:endParaRPr lang="en-US" sz="1800" dirty="0"/>
          </a:p>
        </p:txBody>
      </p:sp>
      <p:sp>
        <p:nvSpPr>
          <p:cNvPr id="13" name="Rectangle 12"/>
          <p:cNvSpPr/>
          <p:nvPr/>
        </p:nvSpPr>
        <p:spPr>
          <a:xfrm>
            <a:off x="381000" y="1124712"/>
            <a:ext cx="8343900" cy="457200"/>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1676400" y="2572512"/>
            <a:ext cx="1447800" cy="228600"/>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1676400" y="3258312"/>
            <a:ext cx="1447800" cy="2286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5105400" y="3258312"/>
            <a:ext cx="1447800" cy="2286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7162800" y="3258312"/>
            <a:ext cx="1447800" cy="2286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3352800" y="3273666"/>
            <a:ext cx="1447800" cy="228600"/>
          </a:xfrm>
          <a:prstGeom prst="rect">
            <a:avLst/>
          </a:prstGeom>
          <a:noFill/>
          <a:ln>
            <a:solidFill>
              <a:srgbClr val="FA706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20" name="Table 19"/>
          <p:cNvGraphicFramePr>
            <a:graphicFrameLocks noGrp="1"/>
          </p:cNvGraphicFramePr>
          <p:nvPr>
            <p:extLst>
              <p:ext uri="{D42A27DB-BD31-4B8C-83A1-F6EECF244321}">
                <p14:modId xmlns:p14="http://schemas.microsoft.com/office/powerpoint/2010/main" val="2594948587"/>
              </p:ext>
            </p:extLst>
          </p:nvPr>
        </p:nvGraphicFramePr>
        <p:xfrm>
          <a:off x="1561864" y="3627197"/>
          <a:ext cx="2568290" cy="2346960"/>
        </p:xfrm>
        <a:graphic>
          <a:graphicData uri="http://schemas.openxmlformats.org/drawingml/2006/table">
            <a:tbl>
              <a:tblPr firstRow="1" bandRow="1">
                <a:tableStyleId>{BC89EF96-8CEA-46FF-86C4-4CE0E7609802}</a:tableStyleId>
              </a:tblPr>
              <a:tblGrid>
                <a:gridCol w="289211"/>
                <a:gridCol w="289211"/>
                <a:gridCol w="289211"/>
                <a:gridCol w="289211"/>
                <a:gridCol w="289211"/>
                <a:gridCol w="289211"/>
                <a:gridCol w="289211"/>
                <a:gridCol w="289211"/>
                <a:gridCol w="254602"/>
              </a:tblGrid>
              <a:tr h="0">
                <a:tc>
                  <a:txBody>
                    <a:bodyPr/>
                    <a:lstStyle/>
                    <a:p>
                      <a:endParaRPr lang="en-US" sz="1600" dirty="0"/>
                    </a:p>
                  </a:txBody>
                  <a:tcPr/>
                </a:tc>
                <a:tc>
                  <a:txBody>
                    <a:bodyPr/>
                    <a:lstStyle/>
                    <a:p>
                      <a:r>
                        <a:rPr lang="en-US" sz="1600" b="1" dirty="0" smtClean="0"/>
                        <a:t>S</a:t>
                      </a:r>
                      <a:endParaRPr lang="en-US" sz="1600" b="1" dirty="0"/>
                    </a:p>
                  </a:txBody>
                  <a:tcPr/>
                </a:tc>
                <a:tc>
                  <a:txBody>
                    <a:bodyPr/>
                    <a:lstStyle/>
                    <a:p>
                      <a:r>
                        <a:rPr lang="en-US" sz="1600" b="1" dirty="0" smtClean="0"/>
                        <a:t>a</a:t>
                      </a:r>
                      <a:endParaRPr lang="en-US" sz="1600" b="1" dirty="0"/>
                    </a:p>
                  </a:txBody>
                  <a:tcPr/>
                </a:tc>
                <a:tc>
                  <a:txBody>
                    <a:bodyPr/>
                    <a:lstStyle/>
                    <a:p>
                      <a:r>
                        <a:rPr lang="en-US" sz="1600" b="1" dirty="0" smtClean="0"/>
                        <a:t>t</a:t>
                      </a:r>
                      <a:endParaRPr lang="en-US" sz="1600" b="1" dirty="0"/>
                    </a:p>
                  </a:txBody>
                  <a:tcPr/>
                </a:tc>
                <a:tc>
                  <a:txBody>
                    <a:bodyPr/>
                    <a:lstStyle/>
                    <a:p>
                      <a:r>
                        <a:rPr lang="en-US" sz="1600" b="1" dirty="0" smtClean="0"/>
                        <a:t>u</a:t>
                      </a:r>
                      <a:endParaRPr lang="en-US" sz="1600" b="1" dirty="0"/>
                    </a:p>
                  </a:txBody>
                  <a:tcPr/>
                </a:tc>
                <a:tc>
                  <a:txBody>
                    <a:bodyPr/>
                    <a:lstStyle/>
                    <a:p>
                      <a:r>
                        <a:rPr lang="en-US" sz="1600" b="1" dirty="0" smtClean="0"/>
                        <a:t>r</a:t>
                      </a:r>
                      <a:endParaRPr lang="en-US" sz="1600" b="1" dirty="0"/>
                    </a:p>
                  </a:txBody>
                  <a:tcPr/>
                </a:tc>
                <a:tc>
                  <a:txBody>
                    <a:bodyPr/>
                    <a:lstStyle/>
                    <a:p>
                      <a:r>
                        <a:rPr lang="en-US" sz="1600" b="1" dirty="0" smtClean="0"/>
                        <a:t>d</a:t>
                      </a:r>
                      <a:endParaRPr lang="en-US" sz="1600" b="1" dirty="0"/>
                    </a:p>
                  </a:txBody>
                  <a:tcPr/>
                </a:tc>
                <a:tc>
                  <a:txBody>
                    <a:bodyPr/>
                    <a:lstStyle/>
                    <a:p>
                      <a:r>
                        <a:rPr lang="en-US" sz="1600" b="1" dirty="0" smtClean="0"/>
                        <a:t>a</a:t>
                      </a:r>
                      <a:endParaRPr lang="en-US" sz="1600" b="1" dirty="0"/>
                    </a:p>
                  </a:txBody>
                  <a:tcPr/>
                </a:tc>
                <a:tc>
                  <a:txBody>
                    <a:bodyPr/>
                    <a:lstStyle/>
                    <a:p>
                      <a:r>
                        <a:rPr lang="en-US" sz="1600" b="1" dirty="0" smtClean="0"/>
                        <a:t>y</a:t>
                      </a:r>
                      <a:endParaRPr lang="en-US" sz="1600" b="1" dirty="0"/>
                    </a:p>
                  </a:txBody>
                  <a:tcPr/>
                </a:tc>
              </a:tr>
              <a:tr h="271850">
                <a:tc>
                  <a:txBody>
                    <a:bodyPr/>
                    <a:lstStyle/>
                    <a:p>
                      <a:r>
                        <a:rPr lang="en-US" sz="1600" b="1" dirty="0" smtClean="0"/>
                        <a:t>S</a:t>
                      </a:r>
                      <a:endParaRPr lang="en-US" sz="1600" b="1" dirty="0"/>
                    </a:p>
                  </a:txBody>
                  <a:tcPr/>
                </a:tc>
                <a:tc>
                  <a:txBody>
                    <a:bodyPr/>
                    <a:lstStyle/>
                    <a:p>
                      <a:r>
                        <a:rPr lang="en-US" sz="1600" dirty="0" smtClean="0">
                          <a:solidFill>
                            <a:srgbClr val="FF0000"/>
                          </a:solidFill>
                        </a:rPr>
                        <a:t>0</a:t>
                      </a:r>
                      <a:endParaRPr lang="en-US" sz="1600" dirty="0">
                        <a:solidFill>
                          <a:srgbClr val="FF0000"/>
                        </a:solidFill>
                      </a:endParaRPr>
                    </a:p>
                  </a:txBody>
                  <a:tcPr/>
                </a:tc>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c>
                  <a:txBody>
                    <a:bodyPr/>
                    <a:lstStyle/>
                    <a:p>
                      <a:r>
                        <a:rPr lang="en-US" sz="1600" dirty="0" smtClean="0"/>
                        <a:t>5</a:t>
                      </a:r>
                      <a:endParaRPr lang="en-US" sz="1600" dirty="0"/>
                    </a:p>
                  </a:txBody>
                  <a:tcPr/>
                </a:tc>
                <a:tc>
                  <a:txBody>
                    <a:bodyPr/>
                    <a:lstStyle/>
                    <a:p>
                      <a:r>
                        <a:rPr lang="en-US" sz="1600" dirty="0" smtClean="0"/>
                        <a:t>6</a:t>
                      </a:r>
                      <a:endParaRPr lang="en-US" sz="1600" dirty="0"/>
                    </a:p>
                  </a:txBody>
                  <a:tcPr/>
                </a:tc>
                <a:tc>
                  <a:txBody>
                    <a:bodyPr/>
                    <a:lstStyle/>
                    <a:p>
                      <a:r>
                        <a:rPr lang="en-US" sz="1600" dirty="0" smtClean="0"/>
                        <a:t>7</a:t>
                      </a:r>
                      <a:endParaRPr lang="en-US" sz="1600" dirty="0"/>
                    </a:p>
                  </a:txBody>
                  <a:tcPr/>
                </a:tc>
              </a:tr>
              <a:tr h="271850">
                <a:tc>
                  <a:txBody>
                    <a:bodyPr/>
                    <a:lstStyle/>
                    <a:p>
                      <a:r>
                        <a:rPr lang="en-US" sz="1600" b="1" dirty="0" smtClean="0"/>
                        <a:t>u</a:t>
                      </a:r>
                      <a:endParaRPr lang="en-US" sz="1600" b="1" dirty="0"/>
                    </a:p>
                  </a:txBody>
                  <a:tcPr/>
                </a:tc>
                <a:tc>
                  <a:txBody>
                    <a:bodyPr/>
                    <a:lstStyle/>
                    <a:p>
                      <a:r>
                        <a:rPr lang="en-US" sz="1600" dirty="0" smtClean="0"/>
                        <a:t>1</a:t>
                      </a:r>
                      <a:endParaRPr lang="en-US" sz="1600" dirty="0"/>
                    </a:p>
                  </a:txBody>
                  <a:tcPr/>
                </a:tc>
                <a:tc>
                  <a:txBody>
                    <a:bodyPr/>
                    <a:lstStyle/>
                    <a:p>
                      <a:r>
                        <a:rPr lang="en-US" sz="1600" dirty="0" smtClean="0">
                          <a:solidFill>
                            <a:srgbClr val="FF0000"/>
                          </a:solidFill>
                        </a:rPr>
                        <a:t>1</a:t>
                      </a:r>
                      <a:endParaRPr lang="en-US" sz="1600" dirty="0">
                        <a:solidFill>
                          <a:srgbClr val="FF0000"/>
                        </a:solidFill>
                      </a:endParaRPr>
                    </a:p>
                  </a:txBody>
                  <a:tcPr/>
                </a:tc>
                <a:tc>
                  <a:txBody>
                    <a:bodyPr/>
                    <a:lstStyle/>
                    <a:p>
                      <a:r>
                        <a:rPr lang="en-US" sz="1600" dirty="0" smtClean="0">
                          <a:solidFill>
                            <a:srgbClr val="FF0000"/>
                          </a:solidFill>
                        </a:rPr>
                        <a:t>2</a:t>
                      </a:r>
                      <a:endParaRPr lang="en-US" sz="1600" dirty="0">
                        <a:solidFill>
                          <a:srgbClr val="FF0000"/>
                        </a:solidFill>
                      </a:endParaRPr>
                    </a:p>
                  </a:txBody>
                  <a:tcPr/>
                </a:tc>
                <a:tc>
                  <a:txBody>
                    <a:bodyPr/>
                    <a:lstStyle/>
                    <a:p>
                      <a:r>
                        <a:rPr lang="en-US" sz="1600" dirty="0" smtClean="0">
                          <a:solidFill>
                            <a:srgbClr val="FF0000"/>
                          </a:solidFill>
                        </a:rPr>
                        <a:t>2</a:t>
                      </a:r>
                      <a:endParaRPr lang="en-US" sz="1600" dirty="0">
                        <a:solidFill>
                          <a:srgbClr val="FF0000"/>
                        </a:solidFill>
                      </a:endParaRPr>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c>
                  <a:txBody>
                    <a:bodyPr/>
                    <a:lstStyle/>
                    <a:p>
                      <a:r>
                        <a:rPr lang="en-US" sz="1600" dirty="0" smtClean="0"/>
                        <a:t>5</a:t>
                      </a:r>
                      <a:endParaRPr lang="en-US" sz="1600" dirty="0"/>
                    </a:p>
                  </a:txBody>
                  <a:tcPr/>
                </a:tc>
                <a:tc>
                  <a:txBody>
                    <a:bodyPr/>
                    <a:lstStyle/>
                    <a:p>
                      <a:r>
                        <a:rPr lang="en-US" sz="1600" dirty="0" smtClean="0"/>
                        <a:t>6</a:t>
                      </a:r>
                      <a:endParaRPr lang="en-US" sz="1600" dirty="0"/>
                    </a:p>
                  </a:txBody>
                  <a:tcPr/>
                </a:tc>
              </a:tr>
              <a:tr h="271850">
                <a:tc>
                  <a:txBody>
                    <a:bodyPr/>
                    <a:lstStyle/>
                    <a:p>
                      <a:r>
                        <a:rPr lang="en-US" sz="1600" b="1" dirty="0" smtClean="0"/>
                        <a:t>n</a:t>
                      </a:r>
                      <a:endParaRPr lang="en-US" sz="1600" b="1" dirty="0"/>
                    </a:p>
                  </a:txBody>
                  <a:tcPr/>
                </a:tc>
                <a:tc>
                  <a:txBody>
                    <a:bodyPr/>
                    <a:lstStyle/>
                    <a:p>
                      <a:r>
                        <a:rPr lang="en-US" sz="1600" dirty="0" smtClean="0"/>
                        <a:t>2</a:t>
                      </a:r>
                      <a:endParaRPr lang="en-US" sz="1600" dirty="0"/>
                    </a:p>
                  </a:txBody>
                  <a:tcPr/>
                </a:tc>
                <a:tc>
                  <a:txBody>
                    <a:bodyPr/>
                    <a:lstStyle/>
                    <a:p>
                      <a:r>
                        <a:rPr lang="en-US" sz="1600" dirty="0" smtClean="0"/>
                        <a:t>2</a:t>
                      </a:r>
                      <a:endParaRPr lang="en-US" sz="1600" dirty="0"/>
                    </a:p>
                  </a:txBody>
                  <a:tcPr/>
                </a:tc>
                <a:tc>
                  <a:txBody>
                    <a:bodyPr/>
                    <a:lstStyle/>
                    <a:p>
                      <a:r>
                        <a:rPr lang="en-US" sz="1600" dirty="0" smtClean="0">
                          <a:solidFill>
                            <a:schemeClr val="tx1"/>
                          </a:solidFill>
                        </a:rPr>
                        <a:t>2</a:t>
                      </a:r>
                      <a:endParaRPr lang="en-US" sz="1600" dirty="0">
                        <a:solidFill>
                          <a:schemeClr val="tx1"/>
                        </a:solidFill>
                      </a:endParaRPr>
                    </a:p>
                  </a:txBody>
                  <a:tcPr/>
                </a:tc>
                <a:tc>
                  <a:txBody>
                    <a:bodyPr/>
                    <a:lstStyle/>
                    <a:p>
                      <a:r>
                        <a:rPr lang="en-US" sz="1600" dirty="0" smtClean="0"/>
                        <a:t>3</a:t>
                      </a:r>
                      <a:endParaRPr lang="en-US" sz="1600" dirty="0"/>
                    </a:p>
                  </a:txBody>
                  <a:tcPr/>
                </a:tc>
                <a:tc>
                  <a:txBody>
                    <a:bodyPr/>
                    <a:lstStyle/>
                    <a:p>
                      <a:r>
                        <a:rPr lang="en-US" sz="1600" dirty="0" smtClean="0">
                          <a:solidFill>
                            <a:srgbClr val="FF0000"/>
                          </a:solidFill>
                        </a:rPr>
                        <a:t>3</a:t>
                      </a:r>
                      <a:endParaRPr lang="en-US" sz="1600" dirty="0">
                        <a:solidFill>
                          <a:srgbClr val="FF0000"/>
                        </a:solidFill>
                      </a:endParaRPr>
                    </a:p>
                  </a:txBody>
                  <a:tcPr/>
                </a:tc>
                <a:tc>
                  <a:txBody>
                    <a:bodyPr/>
                    <a:lstStyle/>
                    <a:p>
                      <a:r>
                        <a:rPr lang="en-US" sz="1600" dirty="0" smtClean="0"/>
                        <a:t>4</a:t>
                      </a:r>
                      <a:endParaRPr lang="en-US" sz="1600" dirty="0"/>
                    </a:p>
                  </a:txBody>
                  <a:tcPr/>
                </a:tc>
                <a:tc>
                  <a:txBody>
                    <a:bodyPr/>
                    <a:lstStyle/>
                    <a:p>
                      <a:r>
                        <a:rPr lang="en-US" sz="1600" dirty="0" smtClean="0"/>
                        <a:t>5</a:t>
                      </a:r>
                      <a:endParaRPr lang="en-US" sz="1600" dirty="0"/>
                    </a:p>
                  </a:txBody>
                  <a:tcPr/>
                </a:tc>
                <a:tc>
                  <a:txBody>
                    <a:bodyPr/>
                    <a:lstStyle/>
                    <a:p>
                      <a:r>
                        <a:rPr lang="en-US" sz="1600" dirty="0" smtClean="0"/>
                        <a:t>6</a:t>
                      </a:r>
                      <a:endParaRPr lang="en-US" sz="1600" dirty="0"/>
                    </a:p>
                  </a:txBody>
                  <a:tcPr/>
                </a:tc>
              </a:tr>
              <a:tr h="271850">
                <a:tc>
                  <a:txBody>
                    <a:bodyPr/>
                    <a:lstStyle/>
                    <a:p>
                      <a:r>
                        <a:rPr lang="en-US" sz="1600" b="1" dirty="0" smtClean="0"/>
                        <a:t>d</a:t>
                      </a:r>
                      <a:endParaRPr lang="en-US" sz="1600" b="1" dirty="0"/>
                    </a:p>
                  </a:txBody>
                  <a:tcPr/>
                </a:tc>
                <a:tc>
                  <a:txBody>
                    <a:bodyPr/>
                    <a:lstStyle/>
                    <a:p>
                      <a:r>
                        <a:rPr lang="en-US" sz="1600" dirty="0" smtClean="0"/>
                        <a:t>3</a:t>
                      </a:r>
                      <a:endParaRPr lang="en-US" sz="1600" dirty="0"/>
                    </a:p>
                  </a:txBody>
                  <a:tcPr/>
                </a:tc>
                <a:tc>
                  <a:txBody>
                    <a:bodyPr/>
                    <a:lstStyle/>
                    <a:p>
                      <a:r>
                        <a:rPr lang="en-US" sz="1600" dirty="0" smtClean="0"/>
                        <a:t>3</a:t>
                      </a:r>
                      <a:endParaRPr lang="en-US" sz="1600" dirty="0"/>
                    </a:p>
                  </a:txBody>
                  <a:tcPr/>
                </a:tc>
                <a:tc>
                  <a:txBody>
                    <a:bodyPr/>
                    <a:lstStyle/>
                    <a:p>
                      <a:r>
                        <a:rPr lang="en-US" sz="1600" dirty="0" smtClean="0"/>
                        <a:t>3</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c>
                  <a:txBody>
                    <a:bodyPr/>
                    <a:lstStyle/>
                    <a:p>
                      <a:r>
                        <a:rPr lang="en-US" sz="1600" dirty="0" smtClean="0">
                          <a:solidFill>
                            <a:srgbClr val="FF0000"/>
                          </a:solidFill>
                        </a:rPr>
                        <a:t>3</a:t>
                      </a:r>
                      <a:endParaRPr lang="en-US" sz="1600" dirty="0">
                        <a:solidFill>
                          <a:srgbClr val="FF0000"/>
                        </a:solidFill>
                      </a:endParaRPr>
                    </a:p>
                  </a:txBody>
                  <a:tcPr/>
                </a:tc>
                <a:tc>
                  <a:txBody>
                    <a:bodyPr/>
                    <a:lstStyle/>
                    <a:p>
                      <a:r>
                        <a:rPr lang="en-US" sz="1600" dirty="0" smtClean="0"/>
                        <a:t>4</a:t>
                      </a:r>
                      <a:endParaRPr lang="en-US" sz="1600" dirty="0"/>
                    </a:p>
                  </a:txBody>
                  <a:tcPr/>
                </a:tc>
                <a:tc>
                  <a:txBody>
                    <a:bodyPr/>
                    <a:lstStyle/>
                    <a:p>
                      <a:r>
                        <a:rPr lang="en-US" sz="1600" dirty="0" smtClean="0"/>
                        <a:t>5</a:t>
                      </a:r>
                      <a:endParaRPr lang="en-US" sz="1600" dirty="0"/>
                    </a:p>
                  </a:txBody>
                  <a:tcPr/>
                </a:tc>
              </a:tr>
              <a:tr h="271850">
                <a:tc>
                  <a:txBody>
                    <a:bodyPr/>
                    <a:lstStyle/>
                    <a:p>
                      <a:r>
                        <a:rPr lang="en-US" sz="1600" b="1" dirty="0" smtClean="0"/>
                        <a:t>a</a:t>
                      </a:r>
                      <a:endParaRPr lang="en-US" sz="1600" b="1" dirty="0"/>
                    </a:p>
                  </a:txBody>
                  <a:tcPr/>
                </a:tc>
                <a:tc>
                  <a:txBody>
                    <a:bodyPr/>
                    <a:lstStyle/>
                    <a:p>
                      <a:r>
                        <a:rPr lang="en-US" sz="1600" dirty="0" smtClean="0"/>
                        <a:t>4</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c>
                  <a:txBody>
                    <a:bodyPr/>
                    <a:lstStyle/>
                    <a:p>
                      <a:r>
                        <a:rPr lang="en-US" sz="1600" dirty="0" smtClean="0"/>
                        <a:t>4</a:t>
                      </a:r>
                      <a:endParaRPr lang="en-US" sz="1600" dirty="0"/>
                    </a:p>
                  </a:txBody>
                  <a:tcPr/>
                </a:tc>
                <a:tc>
                  <a:txBody>
                    <a:bodyPr/>
                    <a:lstStyle/>
                    <a:p>
                      <a:r>
                        <a:rPr lang="en-US" sz="1600" dirty="0" smtClean="0"/>
                        <a:t>4</a:t>
                      </a:r>
                      <a:endParaRPr lang="en-US" sz="1600" dirty="0"/>
                    </a:p>
                  </a:txBody>
                  <a:tcPr/>
                </a:tc>
                <a:tc>
                  <a:txBody>
                    <a:bodyPr/>
                    <a:lstStyle/>
                    <a:p>
                      <a:r>
                        <a:rPr lang="en-US" sz="1600" dirty="0" smtClean="0"/>
                        <a:t>4</a:t>
                      </a:r>
                      <a:endParaRPr lang="en-US" sz="1600" dirty="0"/>
                    </a:p>
                  </a:txBody>
                  <a:tcPr/>
                </a:tc>
                <a:tc>
                  <a:txBody>
                    <a:bodyPr/>
                    <a:lstStyle/>
                    <a:p>
                      <a:r>
                        <a:rPr lang="en-US" sz="1600" dirty="0" smtClean="0">
                          <a:solidFill>
                            <a:srgbClr val="FF0000"/>
                          </a:solidFill>
                        </a:rPr>
                        <a:t>3</a:t>
                      </a:r>
                      <a:endParaRPr lang="en-US" sz="1600" dirty="0">
                        <a:solidFill>
                          <a:srgbClr val="FF0000"/>
                        </a:solidFill>
                      </a:endParaRPr>
                    </a:p>
                  </a:txBody>
                  <a:tcPr/>
                </a:tc>
                <a:tc>
                  <a:txBody>
                    <a:bodyPr/>
                    <a:lstStyle/>
                    <a:p>
                      <a:r>
                        <a:rPr lang="en-US" sz="1600" dirty="0" smtClean="0"/>
                        <a:t>4</a:t>
                      </a:r>
                      <a:endParaRPr lang="en-US" sz="1600" dirty="0"/>
                    </a:p>
                  </a:txBody>
                  <a:tcPr/>
                </a:tc>
              </a:tr>
              <a:tr h="271850">
                <a:tc>
                  <a:txBody>
                    <a:bodyPr/>
                    <a:lstStyle/>
                    <a:p>
                      <a:r>
                        <a:rPr lang="en-US" sz="1600" b="1" dirty="0" smtClean="0"/>
                        <a:t>y</a:t>
                      </a:r>
                      <a:endParaRPr lang="en-US" sz="1600" b="1" dirty="0"/>
                    </a:p>
                  </a:txBody>
                  <a:tcPr/>
                </a:tc>
                <a:tc>
                  <a:txBody>
                    <a:bodyPr/>
                    <a:lstStyle/>
                    <a:p>
                      <a:r>
                        <a:rPr lang="en-US" sz="1600" dirty="0" smtClean="0"/>
                        <a:t>5</a:t>
                      </a:r>
                      <a:endParaRPr lang="en-US" sz="1600" dirty="0"/>
                    </a:p>
                  </a:txBody>
                  <a:tcPr/>
                </a:tc>
                <a:tc>
                  <a:txBody>
                    <a:bodyPr/>
                    <a:lstStyle/>
                    <a:p>
                      <a:r>
                        <a:rPr lang="en-US" sz="1600" dirty="0" smtClean="0"/>
                        <a:t>4</a:t>
                      </a:r>
                      <a:endParaRPr lang="en-US" sz="1600" dirty="0"/>
                    </a:p>
                  </a:txBody>
                  <a:tcPr/>
                </a:tc>
                <a:tc>
                  <a:txBody>
                    <a:bodyPr/>
                    <a:lstStyle/>
                    <a:p>
                      <a:r>
                        <a:rPr lang="en-US" sz="1600" dirty="0" smtClean="0"/>
                        <a:t>4</a:t>
                      </a:r>
                      <a:endParaRPr lang="en-US" sz="1600" dirty="0"/>
                    </a:p>
                  </a:txBody>
                  <a:tcPr/>
                </a:tc>
                <a:tc>
                  <a:txBody>
                    <a:bodyPr/>
                    <a:lstStyle/>
                    <a:p>
                      <a:r>
                        <a:rPr lang="en-US" sz="1600" dirty="0" smtClean="0"/>
                        <a:t>5</a:t>
                      </a:r>
                      <a:endParaRPr lang="en-US" sz="1600" dirty="0"/>
                    </a:p>
                  </a:txBody>
                  <a:tcPr/>
                </a:tc>
                <a:tc>
                  <a:txBody>
                    <a:bodyPr/>
                    <a:lstStyle/>
                    <a:p>
                      <a:r>
                        <a:rPr lang="en-US" sz="1600" dirty="0" smtClean="0"/>
                        <a:t>5</a:t>
                      </a:r>
                      <a:endParaRPr lang="en-US" sz="1600" dirty="0"/>
                    </a:p>
                  </a:txBody>
                  <a:tcPr/>
                </a:tc>
                <a:tc>
                  <a:txBody>
                    <a:bodyPr/>
                    <a:lstStyle/>
                    <a:p>
                      <a:r>
                        <a:rPr lang="en-US" sz="1600" dirty="0" smtClean="0"/>
                        <a:t>5</a:t>
                      </a:r>
                      <a:endParaRPr lang="en-US" sz="1600" dirty="0"/>
                    </a:p>
                  </a:txBody>
                  <a:tcPr/>
                </a:tc>
                <a:tc>
                  <a:txBody>
                    <a:bodyPr/>
                    <a:lstStyle/>
                    <a:p>
                      <a:r>
                        <a:rPr lang="en-US" sz="1600" dirty="0" smtClean="0"/>
                        <a:t>4</a:t>
                      </a:r>
                      <a:endParaRPr lang="en-US" sz="1600" dirty="0"/>
                    </a:p>
                  </a:txBody>
                  <a:tcPr/>
                </a:tc>
                <a:tc>
                  <a:txBody>
                    <a:bodyPr/>
                    <a:lstStyle/>
                    <a:p>
                      <a:r>
                        <a:rPr lang="en-US" sz="1600" dirty="0" smtClean="0">
                          <a:solidFill>
                            <a:srgbClr val="FF0000"/>
                          </a:solidFill>
                        </a:rPr>
                        <a:t>3</a:t>
                      </a:r>
                      <a:endParaRPr lang="en-US" sz="1600" dirty="0">
                        <a:solidFill>
                          <a:srgbClr val="FF0000"/>
                        </a:solidFill>
                      </a:endParaRPr>
                    </a:p>
                  </a:txBody>
                  <a:tcPr/>
                </a:tc>
              </a:tr>
            </a:tbl>
          </a:graphicData>
        </a:graphic>
      </p:graphicFrame>
      <p:sp>
        <p:nvSpPr>
          <p:cNvPr id="2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Experiment Results (2)</a:t>
            </a:r>
            <a:endParaRPr lang="en-US" dirty="0"/>
          </a:p>
        </p:txBody>
      </p:sp>
    </p:spTree>
    <p:extLst>
      <p:ext uri="{BB962C8B-B14F-4D97-AF65-F5344CB8AC3E}">
        <p14:creationId xmlns:p14="http://schemas.microsoft.com/office/powerpoint/2010/main" val="4104836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ignlanguageabc.jpg"/>
          <p:cNvPicPr>
            <a:picLocks noChangeAspect="1"/>
          </p:cNvPicPr>
          <p:nvPr/>
        </p:nvPicPr>
        <p:blipFill>
          <a:blip r:embed="rId2" cstate="print"/>
          <a:stretch>
            <a:fillRect/>
          </a:stretch>
        </p:blipFill>
        <p:spPr>
          <a:xfrm>
            <a:off x="343049" y="981349"/>
            <a:ext cx="3543151" cy="2834521"/>
          </a:xfrm>
          <a:prstGeom prst="rect">
            <a:avLst/>
          </a:prstGeom>
        </p:spPr>
      </p:pic>
      <p:sp>
        <p:nvSpPr>
          <p:cNvPr id="8" name="Rectangle 7"/>
          <p:cNvSpPr/>
          <p:nvPr/>
        </p:nvSpPr>
        <p:spPr>
          <a:xfrm>
            <a:off x="4038600" y="981349"/>
            <a:ext cx="4572000" cy="3816429"/>
          </a:xfrm>
          <a:prstGeom prst="rect">
            <a:avLst/>
          </a:prstGeom>
        </p:spPr>
        <p:txBody>
          <a:bodyPr wrap="square">
            <a:spAutoFit/>
          </a:bodyPr>
          <a:lstStyle/>
          <a:p>
            <a:pPr algn="just"/>
            <a:r>
              <a:rPr lang="en-US" sz="2400" dirty="0" smtClean="0">
                <a:solidFill>
                  <a:srgbClr val="4773FF"/>
                </a:solidFill>
              </a:rPr>
              <a:t>Who use ASL?</a:t>
            </a:r>
          </a:p>
          <a:p>
            <a:pPr algn="just"/>
            <a:endParaRPr lang="en-US" sz="2000" dirty="0" smtClean="0"/>
          </a:p>
          <a:p>
            <a:pPr algn="just"/>
            <a:r>
              <a:rPr lang="en-US" sz="2000" dirty="0" smtClean="0"/>
              <a:t>ASL is used in the United States, Canada, Malaysia, Germany, Austria, Norway, and Finland.</a:t>
            </a:r>
          </a:p>
          <a:p>
            <a:pPr algn="just"/>
            <a:r>
              <a:rPr lang="en-US" sz="2000" dirty="0" smtClean="0"/>
              <a:t>Sign language is becoming a popular teaching style for young children. Since the muscles in babies' hands grow and develop quicker than their mouths, sign language is a beneficial option for better communication. </a:t>
            </a:r>
          </a:p>
          <a:p>
            <a:endParaRPr lang="en-US" dirty="0"/>
          </a:p>
        </p:txBody>
      </p:sp>
      <p:sp>
        <p:nvSpPr>
          <p:cNvPr id="9" name="Rectangle 8"/>
          <p:cNvSpPr/>
          <p:nvPr/>
        </p:nvSpPr>
        <p:spPr>
          <a:xfrm>
            <a:off x="4038600" y="5035070"/>
            <a:ext cx="1931939" cy="461665"/>
          </a:xfrm>
          <a:prstGeom prst="rect">
            <a:avLst/>
          </a:prstGeom>
        </p:spPr>
        <p:txBody>
          <a:bodyPr wrap="none">
            <a:spAutoFit/>
          </a:bodyPr>
          <a:lstStyle/>
          <a:p>
            <a:r>
              <a:rPr lang="en-US" sz="2400" dirty="0" smtClean="0">
                <a:solidFill>
                  <a:srgbClr val="4773FF"/>
                </a:solidFill>
                <a:latin typeface="+mj-lt"/>
              </a:rPr>
              <a:t>10,000 signs</a:t>
            </a:r>
            <a:endParaRPr lang="en-US" sz="2400" dirty="0">
              <a:solidFill>
                <a:srgbClr val="4773FF"/>
              </a:solidFill>
              <a:latin typeface="+mj-lt"/>
            </a:endParaRPr>
          </a:p>
        </p:txBody>
      </p:sp>
      <p:pic>
        <p:nvPicPr>
          <p:cNvPr id="10" name="Picture 9" descr="number-chart-1-10.jpg"/>
          <p:cNvPicPr>
            <a:picLocks noChangeAspect="1"/>
          </p:cNvPicPr>
          <p:nvPr/>
        </p:nvPicPr>
        <p:blipFill>
          <a:blip r:embed="rId3" cstate="print"/>
          <a:stretch>
            <a:fillRect/>
          </a:stretch>
        </p:blipFill>
        <p:spPr>
          <a:xfrm>
            <a:off x="838200" y="3892070"/>
            <a:ext cx="2286000" cy="1717184"/>
          </a:xfrm>
          <a:prstGeom prst="rect">
            <a:avLst/>
          </a:prstGeom>
        </p:spPr>
      </p:pic>
      <p:sp>
        <p:nvSpPr>
          <p:cNvPr id="11" name="TextBox 10"/>
          <p:cNvSpPr txBox="1"/>
          <p:nvPr/>
        </p:nvSpPr>
        <p:spPr>
          <a:xfrm>
            <a:off x="4038600" y="4573405"/>
            <a:ext cx="2162772" cy="461665"/>
          </a:xfrm>
          <a:prstGeom prst="rect">
            <a:avLst/>
          </a:prstGeom>
          <a:noFill/>
        </p:spPr>
        <p:txBody>
          <a:bodyPr wrap="none" rtlCol="0">
            <a:spAutoFit/>
          </a:bodyPr>
          <a:lstStyle/>
          <a:p>
            <a:r>
              <a:rPr lang="en-US" sz="2400" dirty="0" smtClean="0">
                <a:solidFill>
                  <a:srgbClr val="4773FF"/>
                </a:solidFill>
                <a:latin typeface="+mj-lt"/>
              </a:rPr>
              <a:t>Finger</a:t>
            </a:r>
            <a:r>
              <a:rPr lang="en-US" dirty="0" smtClean="0"/>
              <a:t> </a:t>
            </a:r>
            <a:r>
              <a:rPr lang="en-US" sz="2400" dirty="0" smtClean="0">
                <a:solidFill>
                  <a:srgbClr val="4773FF"/>
                </a:solidFill>
                <a:latin typeface="+mj-lt"/>
              </a:rPr>
              <a:t>spelling</a:t>
            </a:r>
          </a:p>
        </p:txBody>
      </p:sp>
      <p:sp>
        <p:nvSpPr>
          <p:cNvPr id="12" name="Text Box 3"/>
          <p:cNvSpPr txBox="1">
            <a:spLocks noChangeArrowheads="1"/>
          </p:cNvSpPr>
          <p:nvPr/>
        </p:nvSpPr>
        <p:spPr bwMode="auto">
          <a:xfrm>
            <a:off x="227013" y="57150"/>
            <a:ext cx="8672512" cy="1477328"/>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American </a:t>
            </a:r>
            <a:r>
              <a:rPr lang="en-US" dirty="0"/>
              <a:t>Sign Language</a:t>
            </a:r>
          </a:p>
          <a:p>
            <a:endParaRPr lang="en-US" dirty="0"/>
          </a:p>
          <a:p>
            <a:endParaRPr lang="en-US" dirty="0"/>
          </a:p>
        </p:txBody>
      </p:sp>
    </p:spTree>
    <p:extLst>
      <p:ext uri="{BB962C8B-B14F-4D97-AF65-F5344CB8AC3E}">
        <p14:creationId xmlns:p14="http://schemas.microsoft.com/office/powerpoint/2010/main" val="3149637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66686" y="956845"/>
            <a:ext cx="8412480" cy="5169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Text Placeholder 2"/>
          <p:cNvSpPr>
            <a:spLocks noGrp="1"/>
          </p:cNvSpPr>
          <p:nvPr>
            <p:ph type="body" idx="1"/>
          </p:nvPr>
        </p:nvSpPr>
        <p:spPr>
          <a:xfrm>
            <a:off x="519086" y="1337845"/>
            <a:ext cx="8077200" cy="4724400"/>
          </a:xfrm>
          <a:noFill/>
        </p:spPr>
        <p: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p:txBody>
      </p:sp>
      <p:grpSp>
        <p:nvGrpSpPr>
          <p:cNvPr id="30" name="Group 29"/>
          <p:cNvGrpSpPr/>
          <p:nvPr/>
        </p:nvGrpSpPr>
        <p:grpSpPr>
          <a:xfrm>
            <a:off x="227013" y="585216"/>
            <a:ext cx="9014523" cy="2981771"/>
            <a:chOff x="635810" y="1371598"/>
            <a:chExt cx="8074177" cy="2759496"/>
          </a:xfrm>
          <a:noFill/>
        </p:grpSpPr>
        <p:grpSp>
          <p:nvGrpSpPr>
            <p:cNvPr id="4" name="Group 3"/>
            <p:cNvGrpSpPr/>
            <p:nvPr/>
          </p:nvGrpSpPr>
          <p:grpSpPr>
            <a:xfrm>
              <a:off x="635810" y="1371598"/>
              <a:ext cx="7877618" cy="2678669"/>
              <a:chOff x="635810" y="1523998"/>
              <a:chExt cx="7877618" cy="2678669"/>
            </a:xfrm>
            <a:grpFill/>
          </p:grpSpPr>
          <p:grpSp>
            <p:nvGrpSpPr>
              <p:cNvPr id="7" name="Group 6"/>
              <p:cNvGrpSpPr/>
              <p:nvPr/>
            </p:nvGrpSpPr>
            <p:grpSpPr>
              <a:xfrm>
                <a:off x="635810" y="1523998"/>
                <a:ext cx="3631392" cy="2482497"/>
                <a:chOff x="27754096" y="8981641"/>
                <a:chExt cx="3681644" cy="2394463"/>
              </a:xfrm>
              <a:grpFill/>
            </p:grpSpPr>
            <p:graphicFrame>
              <p:nvGraphicFramePr>
                <p:cNvPr id="8" name="Chart 7"/>
                <p:cNvGraphicFramePr/>
                <p:nvPr>
                  <p:extLst>
                    <p:ext uri="{D42A27DB-BD31-4B8C-83A1-F6EECF244321}">
                      <p14:modId xmlns:p14="http://schemas.microsoft.com/office/powerpoint/2010/main" val="4132185656"/>
                    </p:ext>
                  </p:extLst>
                </p:nvPr>
              </p:nvGraphicFramePr>
              <p:xfrm>
                <a:off x="28122643" y="8981641"/>
                <a:ext cx="3313097" cy="23944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0800000">
                  <a:off x="27754096" y="9281711"/>
                  <a:ext cx="405647" cy="1638779"/>
                </a:xfrm>
                <a:prstGeom prst="rect">
                  <a:avLst/>
                </a:prstGeom>
                <a:grpFill/>
              </p:spPr>
              <p:txBody>
                <a:bodyPr vert="eaVert" wrap="square" rtlCol="0">
                  <a:spAutoFit/>
                </a:bodyPr>
                <a:lstStyle/>
                <a:p>
                  <a:r>
                    <a:rPr lang="en-US" sz="1400" b="1" dirty="0" smtClean="0"/>
                    <a:t>      Error   rate</a:t>
                  </a:r>
                  <a:endParaRPr lang="en-US" sz="1400" b="1" dirty="0"/>
                </a:p>
              </p:txBody>
            </p:sp>
            <p:sp>
              <p:nvSpPr>
                <p:cNvPr id="10" name="TextBox 9"/>
                <p:cNvSpPr txBox="1"/>
                <p:nvPr/>
              </p:nvSpPr>
              <p:spPr>
                <a:xfrm>
                  <a:off x="29084985" y="9092869"/>
                  <a:ext cx="1659640" cy="296863"/>
                </a:xfrm>
                <a:prstGeom prst="rect">
                  <a:avLst/>
                </a:prstGeom>
                <a:grpFill/>
              </p:spPr>
              <p:txBody>
                <a:bodyPr wrap="none" rtlCol="0">
                  <a:spAutoFit/>
                </a:bodyPr>
                <a:lstStyle/>
                <a:p>
                  <a:r>
                    <a:rPr lang="en-US" sz="1400" dirty="0" smtClean="0"/>
                    <a:t>20 test sequences</a:t>
                  </a:r>
                  <a:endParaRPr lang="en-US" sz="1400" dirty="0"/>
                </a:p>
              </p:txBody>
            </p:sp>
          </p:grpSp>
          <p:grpSp>
            <p:nvGrpSpPr>
              <p:cNvPr id="11" name="Group 10"/>
              <p:cNvGrpSpPr/>
              <p:nvPr/>
            </p:nvGrpSpPr>
            <p:grpSpPr>
              <a:xfrm>
                <a:off x="4393924" y="1639315"/>
                <a:ext cx="4119504" cy="2246887"/>
                <a:chOff x="32580159" y="9578814"/>
                <a:chExt cx="3541968" cy="1883529"/>
              </a:xfrm>
              <a:grpFill/>
            </p:grpSpPr>
            <p:sp>
              <p:nvSpPr>
                <p:cNvPr id="12" name="TextBox 11"/>
                <p:cNvSpPr txBox="1"/>
                <p:nvPr/>
              </p:nvSpPr>
              <p:spPr>
                <a:xfrm>
                  <a:off x="33280349" y="9629775"/>
                  <a:ext cx="2724151" cy="438607"/>
                </a:xfrm>
                <a:prstGeom prst="rect">
                  <a:avLst/>
                </a:prstGeom>
                <a:grpFill/>
              </p:spPr>
              <p:txBody>
                <a:bodyPr wrap="square" rtlCol="0">
                  <a:spAutoFit/>
                </a:bodyPr>
                <a:lstStyle/>
                <a:p>
                  <a:r>
                    <a:rPr lang="en-US" sz="1400" dirty="0" smtClean="0">
                      <a:latin typeface="+mj-lt"/>
                    </a:rPr>
                    <a:t>    5 test sequences     10 test sequences</a:t>
                  </a:r>
                  <a:endParaRPr lang="en-US" sz="1400" dirty="0">
                    <a:latin typeface="+mj-lt"/>
                  </a:endParaRPr>
                </a:p>
              </p:txBody>
            </p:sp>
            <p:grpSp>
              <p:nvGrpSpPr>
                <p:cNvPr id="13" name="Group 12"/>
                <p:cNvGrpSpPr/>
                <p:nvPr/>
              </p:nvGrpSpPr>
              <p:grpSpPr>
                <a:xfrm>
                  <a:off x="32580159" y="9578814"/>
                  <a:ext cx="3541968" cy="1883529"/>
                  <a:chOff x="32152087" y="8935390"/>
                  <a:chExt cx="4010823" cy="2120108"/>
                </a:xfrm>
                <a:grpFill/>
              </p:grpSpPr>
              <p:graphicFrame>
                <p:nvGraphicFramePr>
                  <p:cNvPr id="14" name="Chart 13"/>
                  <p:cNvGraphicFramePr/>
                  <p:nvPr>
                    <p:extLst>
                      <p:ext uri="{D42A27DB-BD31-4B8C-83A1-F6EECF244321}">
                        <p14:modId xmlns:p14="http://schemas.microsoft.com/office/powerpoint/2010/main" val="1452690369"/>
                      </p:ext>
                    </p:extLst>
                  </p:nvPr>
                </p:nvGraphicFramePr>
                <p:xfrm>
                  <a:off x="32603413" y="8935390"/>
                  <a:ext cx="3559497" cy="212010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rot="10800000">
                    <a:off x="32152087" y="9290272"/>
                    <a:ext cx="389554" cy="1390650"/>
                  </a:xfrm>
                  <a:prstGeom prst="rect">
                    <a:avLst/>
                  </a:prstGeom>
                  <a:grpFill/>
                </p:spPr>
                <p:txBody>
                  <a:bodyPr vert="eaVert" wrap="square" rtlCol="0">
                    <a:spAutoFit/>
                  </a:bodyPr>
                  <a:lstStyle/>
                  <a:p>
                    <a:r>
                      <a:rPr lang="en-US" sz="1400" dirty="0" smtClean="0"/>
                      <a:t>    </a:t>
                    </a:r>
                    <a:r>
                      <a:rPr lang="en-US" sz="1400" b="1" dirty="0" smtClean="0"/>
                      <a:t>Error</a:t>
                    </a:r>
                    <a:r>
                      <a:rPr lang="en-US" sz="1400" dirty="0" smtClean="0"/>
                      <a:t>   </a:t>
                    </a:r>
                    <a:r>
                      <a:rPr lang="en-US" sz="1400" b="1" dirty="0" smtClean="0"/>
                      <a:t>rate</a:t>
                    </a:r>
                    <a:endParaRPr lang="en-US" sz="1400" b="1" dirty="0"/>
                  </a:p>
                </p:txBody>
              </p:sp>
              <p:sp>
                <p:nvSpPr>
                  <p:cNvPr id="16" name="Rectangle 15"/>
                  <p:cNvSpPr/>
                  <p:nvPr/>
                </p:nvSpPr>
                <p:spPr>
                  <a:xfrm>
                    <a:off x="32994600" y="9067800"/>
                    <a:ext cx="161925" cy="161925"/>
                  </a:xfrm>
                  <a:prstGeom prst="rect">
                    <a:avLst/>
                  </a:prstGeom>
                  <a:solidFill>
                    <a:srgbClr val="F474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7" name="Rectangle 16"/>
                  <p:cNvSpPr/>
                  <p:nvPr/>
                </p:nvSpPr>
                <p:spPr>
                  <a:xfrm>
                    <a:off x="34434502" y="9044792"/>
                    <a:ext cx="161925" cy="1619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sp>
            <p:nvSpPr>
              <p:cNvPr id="18" name="TextBox 17"/>
              <p:cNvSpPr txBox="1"/>
              <p:nvPr/>
            </p:nvSpPr>
            <p:spPr>
              <a:xfrm>
                <a:off x="1124509" y="3852606"/>
                <a:ext cx="3507692" cy="307777"/>
              </a:xfrm>
              <a:prstGeom prst="rect">
                <a:avLst/>
              </a:prstGeom>
              <a:grpFill/>
            </p:spPr>
            <p:txBody>
              <a:bodyPr wrap="none" rtlCol="0">
                <a:spAutoFit/>
              </a:bodyPr>
              <a:lstStyle/>
              <a:p>
                <a:r>
                  <a:rPr lang="en-US" sz="1400" b="1" dirty="0" smtClean="0"/>
                  <a:t>Error rate for complex background test</a:t>
                </a:r>
                <a:endParaRPr lang="en-US" sz="1400" b="1" dirty="0"/>
              </a:p>
            </p:txBody>
          </p:sp>
          <p:sp>
            <p:nvSpPr>
              <p:cNvPr id="19" name="TextBox 18"/>
              <p:cNvSpPr txBox="1"/>
              <p:nvPr/>
            </p:nvSpPr>
            <p:spPr>
              <a:xfrm>
                <a:off x="5333320" y="3894890"/>
                <a:ext cx="2773516" cy="307777"/>
              </a:xfrm>
              <a:prstGeom prst="rect">
                <a:avLst/>
              </a:prstGeom>
              <a:grpFill/>
            </p:spPr>
            <p:txBody>
              <a:bodyPr wrap="none" rtlCol="0">
                <a:spAutoFit/>
              </a:bodyPr>
              <a:lstStyle/>
              <a:p>
                <a:r>
                  <a:rPr lang="en-US" sz="1400" b="1" dirty="0" smtClean="0"/>
                  <a:t>Error rate for cross signer test</a:t>
                </a:r>
                <a:endParaRPr lang="en-US" sz="1400" b="1" dirty="0"/>
              </a:p>
            </p:txBody>
          </p:sp>
        </p:grpSp>
        <p:sp>
          <p:nvSpPr>
            <p:cNvPr id="21" name="TextBox 20"/>
            <p:cNvSpPr txBox="1"/>
            <p:nvPr/>
          </p:nvSpPr>
          <p:spPr>
            <a:xfrm>
              <a:off x="8043246" y="3823317"/>
              <a:ext cx="666741" cy="307777"/>
            </a:xfrm>
            <a:prstGeom prst="rect">
              <a:avLst/>
            </a:prstGeom>
            <a:grpFill/>
            <a:ln w="19050">
              <a:solidFill>
                <a:srgbClr val="00B0F0"/>
              </a:solidFill>
              <a:prstDash val="sysDash"/>
            </a:ln>
          </p:spPr>
          <p:txBody>
            <a:bodyPr wrap="square" rtlCol="0">
              <a:spAutoFit/>
            </a:bodyPr>
            <a:lstStyle/>
            <a:p>
              <a:r>
                <a:rPr lang="en-US" sz="1400" dirty="0" smtClean="0"/>
                <a:t>train</a:t>
              </a:r>
              <a:endParaRPr lang="en-US" sz="1400" dirty="0"/>
            </a:p>
          </p:txBody>
        </p:sp>
        <p:sp>
          <p:nvSpPr>
            <p:cNvPr id="22" name="Right Brace 21"/>
            <p:cNvSpPr/>
            <p:nvPr/>
          </p:nvSpPr>
          <p:spPr>
            <a:xfrm rot="5400000">
              <a:off x="7094450" y="3228978"/>
              <a:ext cx="304800" cy="1491933"/>
            </a:xfrm>
            <a:prstGeom prst="rightBrace">
              <a:avLst/>
            </a:prstGeom>
            <a:grpFill/>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3" name="TextBox 22"/>
            <p:cNvSpPr txBox="1"/>
            <p:nvPr/>
          </p:nvSpPr>
          <p:spPr>
            <a:xfrm>
              <a:off x="4419600" y="3563805"/>
              <a:ext cx="666741" cy="307777"/>
            </a:xfrm>
            <a:prstGeom prst="rect">
              <a:avLst/>
            </a:prstGeom>
            <a:grpFill/>
            <a:ln w="19050">
              <a:solidFill>
                <a:srgbClr val="00B0F0"/>
              </a:solidFill>
              <a:prstDash val="sysDash"/>
            </a:ln>
          </p:spPr>
          <p:txBody>
            <a:bodyPr wrap="square" rtlCol="0">
              <a:spAutoFit/>
            </a:bodyPr>
            <a:lstStyle/>
            <a:p>
              <a:r>
                <a:rPr lang="en-US" sz="1400" dirty="0"/>
                <a:t>T</a:t>
              </a:r>
              <a:r>
                <a:rPr lang="en-US" sz="1400" dirty="0" smtClean="0"/>
                <a:t>est</a:t>
              </a:r>
              <a:endParaRPr lang="en-US" sz="1400" dirty="0"/>
            </a:p>
          </p:txBody>
        </p:sp>
        <p:cxnSp>
          <p:nvCxnSpPr>
            <p:cNvPr id="25" name="Straight Arrow Connector 24"/>
            <p:cNvCxnSpPr>
              <a:stCxn id="23" idx="3"/>
            </p:cNvCxnSpPr>
            <p:nvPr/>
          </p:nvCxnSpPr>
          <p:spPr>
            <a:xfrm flipV="1">
              <a:off x="5086341" y="3638357"/>
              <a:ext cx="353707" cy="79337"/>
            </a:xfrm>
            <a:prstGeom prst="straightConnector1">
              <a:avLst/>
            </a:prstGeom>
            <a:grpFill/>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56958" y="3552801"/>
            <a:ext cx="5105399" cy="2921151"/>
            <a:chOff x="573180" y="4107807"/>
            <a:chExt cx="4864902" cy="2570671"/>
          </a:xfrm>
          <a:noFill/>
        </p:grpSpPr>
        <p:graphicFrame>
          <p:nvGraphicFramePr>
            <p:cNvPr id="31" name="Chart 30"/>
            <p:cNvGraphicFramePr>
              <a:graphicFrameLocks/>
            </p:cNvGraphicFramePr>
            <p:nvPr>
              <p:extLst>
                <p:ext uri="{D42A27DB-BD31-4B8C-83A1-F6EECF244321}">
                  <p14:modId xmlns:p14="http://schemas.microsoft.com/office/powerpoint/2010/main" val="389264401"/>
                </p:ext>
              </p:extLst>
            </p:nvPr>
          </p:nvGraphicFramePr>
          <p:xfrm>
            <a:off x="914400" y="4107807"/>
            <a:ext cx="4523682" cy="25706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rot="10800000">
              <a:off x="573180" y="4320770"/>
              <a:ext cx="400110" cy="1699030"/>
            </a:xfrm>
            <a:prstGeom prst="rect">
              <a:avLst/>
            </a:prstGeom>
            <a:grpFill/>
          </p:spPr>
          <p:txBody>
            <a:bodyPr vert="eaVert" wrap="square" rtlCol="0">
              <a:spAutoFit/>
            </a:bodyPr>
            <a:lstStyle/>
            <a:p>
              <a:r>
                <a:rPr lang="en-US" sz="1400" b="1" dirty="0" smtClean="0"/>
                <a:t>      Error   rate</a:t>
              </a:r>
              <a:endParaRPr lang="en-US" sz="1400" b="1" dirty="0"/>
            </a:p>
          </p:txBody>
        </p:sp>
      </p:grpSp>
      <p:graphicFrame>
        <p:nvGraphicFramePr>
          <p:cNvPr id="33" name="Chart 32"/>
          <p:cNvGraphicFramePr>
            <a:graphicFrameLocks/>
          </p:cNvGraphicFramePr>
          <p:nvPr>
            <p:extLst>
              <p:ext uri="{D42A27DB-BD31-4B8C-83A1-F6EECF244321}">
                <p14:modId xmlns:p14="http://schemas.microsoft.com/office/powerpoint/2010/main" val="1537694711"/>
              </p:ext>
            </p:extLst>
          </p:nvPr>
        </p:nvGraphicFramePr>
        <p:xfrm>
          <a:off x="4823672" y="3552801"/>
          <a:ext cx="4932190" cy="3003993"/>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p:cNvSpPr txBox="1"/>
          <p:nvPr/>
        </p:nvSpPr>
        <p:spPr>
          <a:xfrm rot="10800000">
            <a:off x="4361709" y="3772540"/>
            <a:ext cx="400110" cy="1674745"/>
          </a:xfrm>
          <a:prstGeom prst="rect">
            <a:avLst/>
          </a:prstGeom>
          <a:noFill/>
        </p:spPr>
        <p:txBody>
          <a:bodyPr vert="eaVert" wrap="square" rtlCol="0">
            <a:spAutoFit/>
          </a:bodyPr>
          <a:lstStyle/>
          <a:p>
            <a:r>
              <a:rPr lang="en-US" sz="1400" dirty="0" smtClean="0"/>
              <a:t>    </a:t>
            </a:r>
            <a:r>
              <a:rPr lang="en-US" sz="1400" b="1" dirty="0" smtClean="0"/>
              <a:t>Error</a:t>
            </a:r>
            <a:r>
              <a:rPr lang="en-US" sz="1400" dirty="0" smtClean="0"/>
              <a:t>   </a:t>
            </a:r>
            <a:r>
              <a:rPr lang="en-US" sz="1400" b="1" dirty="0" smtClean="0"/>
              <a:t>rate</a:t>
            </a:r>
            <a:endParaRPr lang="en-US" sz="1400" b="1" dirty="0"/>
          </a:p>
        </p:txBody>
      </p:sp>
      <p:sp>
        <p:nvSpPr>
          <p:cNvPr id="3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Experiment Results (3)</a:t>
            </a:r>
            <a:endParaRPr lang="en-US" dirty="0"/>
          </a:p>
        </p:txBody>
      </p:sp>
    </p:spTree>
    <p:extLst>
      <p:ext uri="{BB962C8B-B14F-4D97-AF65-F5344CB8AC3E}">
        <p14:creationId xmlns:p14="http://schemas.microsoft.com/office/powerpoint/2010/main" val="704696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669" y="1018032"/>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171" name="Object 3"/>
          <p:cNvGraphicFramePr>
            <a:graphicFrameLocks noChangeAspect="1"/>
          </p:cNvGraphicFramePr>
          <p:nvPr>
            <p:extLst>
              <p:ext uri="{D42A27DB-BD31-4B8C-83A1-F6EECF244321}">
                <p14:modId xmlns:p14="http://schemas.microsoft.com/office/powerpoint/2010/main" val="144700718"/>
              </p:ext>
            </p:extLst>
          </p:nvPr>
        </p:nvGraphicFramePr>
        <p:xfrm>
          <a:off x="372269" y="941832"/>
          <a:ext cx="8382000" cy="4114800"/>
        </p:xfrm>
        <a:graphic>
          <a:graphicData uri="http://schemas.openxmlformats.org/presentationml/2006/ole">
            <mc:AlternateContent xmlns:mc="http://schemas.openxmlformats.org/markup-compatibility/2006">
              <mc:Choice xmlns:v="urn:schemas-microsoft-com:vml" Requires="v">
                <p:oleObj spid="_x0000_s3077" name="Visio" r:id="rId3" imgW="7426883" imgH="3328821" progId="Visio.Drawing.11">
                  <p:embed/>
                </p:oleObj>
              </mc:Choice>
              <mc:Fallback>
                <p:oleObj name="Visio" r:id="rId3" imgW="7426883" imgH="332882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9" y="941832"/>
                        <a:ext cx="83820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Hand shape based model matching</a:t>
            </a:r>
            <a:endParaRPr lang="en-US" dirty="0"/>
          </a:p>
        </p:txBody>
      </p:sp>
    </p:spTree>
    <p:extLst>
      <p:ext uri="{BB962C8B-B14F-4D97-AF65-F5344CB8AC3E}">
        <p14:creationId xmlns:p14="http://schemas.microsoft.com/office/powerpoint/2010/main" val="310545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609600" y="1014984"/>
            <a:ext cx="3410226" cy="3657600"/>
            <a:chOff x="609600" y="1295400"/>
            <a:chExt cx="3410226" cy="3657600"/>
          </a:xfrm>
        </p:grpSpPr>
        <p:pic>
          <p:nvPicPr>
            <p:cNvPr id="50178" name="Picture 2"/>
            <p:cNvPicPr>
              <a:picLocks noChangeAspect="1" noChangeArrowheads="1"/>
            </p:cNvPicPr>
            <p:nvPr/>
          </p:nvPicPr>
          <p:blipFill>
            <a:blip r:embed="rId2" cstate="print"/>
            <a:srcRect/>
            <a:stretch>
              <a:fillRect/>
            </a:stretch>
          </p:blipFill>
          <p:spPr bwMode="auto">
            <a:xfrm>
              <a:off x="609600" y="1295400"/>
              <a:ext cx="3410226" cy="3657600"/>
            </a:xfrm>
            <a:prstGeom prst="rect">
              <a:avLst/>
            </a:prstGeom>
            <a:noFill/>
            <a:ln w="9525">
              <a:noFill/>
              <a:miter lim="800000"/>
              <a:headEnd/>
              <a:tailEnd/>
            </a:ln>
          </p:spPr>
        </p:pic>
        <p:grpSp>
          <p:nvGrpSpPr>
            <p:cNvPr id="52" name="Group 51"/>
            <p:cNvGrpSpPr/>
            <p:nvPr/>
          </p:nvGrpSpPr>
          <p:grpSpPr>
            <a:xfrm>
              <a:off x="1752600" y="1905000"/>
              <a:ext cx="2112264" cy="2999232"/>
              <a:chOff x="1752600" y="1905000"/>
              <a:chExt cx="2112264" cy="2999232"/>
            </a:xfrm>
          </p:grpSpPr>
          <p:sp>
            <p:nvSpPr>
              <p:cNvPr id="30" name="Oval 29"/>
              <p:cNvSpPr/>
              <p:nvPr/>
            </p:nvSpPr>
            <p:spPr>
              <a:xfrm>
                <a:off x="1752600" y="1905000"/>
                <a:ext cx="457200" cy="521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Oval 32"/>
              <p:cNvSpPr/>
              <p:nvPr/>
            </p:nvSpPr>
            <p:spPr>
              <a:xfrm>
                <a:off x="1752600" y="3154680"/>
                <a:ext cx="475488"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Oval 33"/>
              <p:cNvSpPr/>
              <p:nvPr/>
            </p:nvSpPr>
            <p:spPr>
              <a:xfrm>
                <a:off x="1752600" y="4373880"/>
                <a:ext cx="457200" cy="50292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34"/>
              <p:cNvSpPr/>
              <p:nvPr/>
            </p:nvSpPr>
            <p:spPr>
              <a:xfrm>
                <a:off x="3352800" y="1905000"/>
                <a:ext cx="512064" cy="521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Oval 35"/>
              <p:cNvSpPr/>
              <p:nvPr/>
            </p:nvSpPr>
            <p:spPr>
              <a:xfrm>
                <a:off x="3352800" y="3124200"/>
                <a:ext cx="49377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3374136" y="4419600"/>
                <a:ext cx="475488" cy="4846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9" name="Straight Arrow Connector 38"/>
              <p:cNvCxnSpPr>
                <a:stCxn id="30" idx="6"/>
                <a:endCxn id="35" idx="2"/>
              </p:cNvCxnSpPr>
              <p:nvPr/>
            </p:nvCxnSpPr>
            <p:spPr>
              <a:xfrm>
                <a:off x="2209800" y="2165604"/>
                <a:ext cx="1143000" cy="0"/>
              </a:xfrm>
              <a:prstGeom prst="straightConnector1">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4"/>
                <a:endCxn id="33" idx="0"/>
              </p:cNvCxnSpPr>
              <p:nvPr/>
            </p:nvCxnSpPr>
            <p:spPr>
              <a:xfrm>
                <a:off x="1981200" y="2426208"/>
                <a:ext cx="9144" cy="72847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4"/>
                <a:endCxn id="36" idx="0"/>
              </p:cNvCxnSpPr>
              <p:nvPr/>
            </p:nvCxnSpPr>
            <p:spPr>
              <a:xfrm flipH="1">
                <a:off x="3599688" y="2426208"/>
                <a:ext cx="9144" cy="6979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4"/>
              </p:cNvCxnSpPr>
              <p:nvPr/>
            </p:nvCxnSpPr>
            <p:spPr>
              <a:xfrm flipH="1">
                <a:off x="1981200" y="3657600"/>
                <a:ext cx="9144"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6" idx="4"/>
                <a:endCxn id="37" idx="0"/>
              </p:cNvCxnSpPr>
              <p:nvPr/>
            </p:nvCxnSpPr>
            <p:spPr>
              <a:xfrm>
                <a:off x="3599688" y="3627120"/>
                <a:ext cx="12192" cy="7924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
        <p:nvSpPr>
          <p:cNvPr id="3" name="Text Placeholder 2"/>
          <p:cNvSpPr>
            <a:spLocks noGrp="1"/>
          </p:cNvSpPr>
          <p:nvPr>
            <p:ph type="body" idx="1"/>
          </p:nvPr>
        </p:nvSpPr>
        <p:spPr>
          <a:xfrm>
            <a:off x="533400" y="1395984"/>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grpSp>
        <p:nvGrpSpPr>
          <p:cNvPr id="15" name="Group 14"/>
          <p:cNvGrpSpPr/>
          <p:nvPr/>
        </p:nvGrpSpPr>
        <p:grpSpPr>
          <a:xfrm>
            <a:off x="457200" y="4672584"/>
            <a:ext cx="6324600" cy="1452177"/>
            <a:chOff x="457200" y="4953000"/>
            <a:chExt cx="6324600" cy="1452177"/>
          </a:xfrm>
        </p:grpSpPr>
        <p:grpSp>
          <p:nvGrpSpPr>
            <p:cNvPr id="13" name="Group 12"/>
            <p:cNvGrpSpPr/>
            <p:nvPr/>
          </p:nvGrpSpPr>
          <p:grpSpPr>
            <a:xfrm>
              <a:off x="457200" y="4953000"/>
              <a:ext cx="6324600" cy="1452177"/>
              <a:chOff x="457200" y="4953000"/>
              <a:chExt cx="6324600" cy="1452177"/>
            </a:xfrm>
          </p:grpSpPr>
          <p:pic>
            <p:nvPicPr>
              <p:cNvPr id="50180" name="Picture 4"/>
              <p:cNvPicPr>
                <a:picLocks noChangeAspect="1" noChangeArrowheads="1"/>
              </p:cNvPicPr>
              <p:nvPr/>
            </p:nvPicPr>
            <p:blipFill>
              <a:blip r:embed="rId3" cstate="print"/>
              <a:srcRect/>
              <a:stretch>
                <a:fillRect/>
              </a:stretch>
            </p:blipFill>
            <p:spPr bwMode="auto">
              <a:xfrm>
                <a:off x="457200" y="4953000"/>
                <a:ext cx="4038600" cy="1452177"/>
              </a:xfrm>
              <a:prstGeom prst="rect">
                <a:avLst/>
              </a:prstGeom>
              <a:noFill/>
              <a:ln w="9525">
                <a:noFill/>
                <a:miter lim="800000"/>
                <a:headEnd/>
                <a:tailEnd/>
              </a:ln>
            </p:spPr>
          </p:pic>
          <p:pic>
            <p:nvPicPr>
              <p:cNvPr id="50181" name="Picture 5"/>
              <p:cNvPicPr>
                <a:picLocks noChangeAspect="1" noChangeArrowheads="1"/>
              </p:cNvPicPr>
              <p:nvPr/>
            </p:nvPicPr>
            <p:blipFill>
              <a:blip r:embed="rId4" cstate="print"/>
              <a:srcRect/>
              <a:stretch>
                <a:fillRect/>
              </a:stretch>
            </p:blipFill>
            <p:spPr bwMode="auto">
              <a:xfrm>
                <a:off x="4495800" y="5368412"/>
                <a:ext cx="2286000" cy="1032387"/>
              </a:xfrm>
              <a:prstGeom prst="rect">
                <a:avLst/>
              </a:prstGeom>
              <a:noFill/>
              <a:ln w="9525">
                <a:noFill/>
                <a:miter lim="800000"/>
                <a:headEnd/>
                <a:tailEnd/>
              </a:ln>
            </p:spPr>
          </p:pic>
          <p:sp>
            <p:nvSpPr>
              <p:cNvPr id="10" name="Rectangle 9"/>
              <p:cNvSpPr/>
              <p:nvPr/>
            </p:nvSpPr>
            <p:spPr>
              <a:xfrm>
                <a:off x="4495800" y="4953000"/>
                <a:ext cx="2286000" cy="457200"/>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800" y="5410200"/>
                <a:ext cx="228600" cy="838200"/>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4953000"/>
                <a:ext cx="228600" cy="1295400"/>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182" name="Picture 6"/>
            <p:cNvPicPr>
              <a:picLocks noChangeAspect="1" noChangeArrowheads="1"/>
            </p:cNvPicPr>
            <p:nvPr/>
          </p:nvPicPr>
          <p:blipFill>
            <a:blip r:embed="rId5" cstate="print"/>
            <a:srcRect/>
            <a:stretch>
              <a:fillRect/>
            </a:stretch>
          </p:blipFill>
          <p:spPr bwMode="auto">
            <a:xfrm>
              <a:off x="4495800" y="4953000"/>
              <a:ext cx="771525" cy="419100"/>
            </a:xfrm>
            <a:prstGeom prst="rect">
              <a:avLst/>
            </a:prstGeom>
            <a:noFill/>
            <a:ln w="9525">
              <a:noFill/>
              <a:miter lim="800000"/>
              <a:headEnd/>
              <a:tailEnd/>
            </a:ln>
          </p:spPr>
        </p:pic>
      </p:grpSp>
      <p:sp>
        <p:nvSpPr>
          <p:cNvPr id="16" name="Rectangle 15"/>
          <p:cNvSpPr/>
          <p:nvPr/>
        </p:nvSpPr>
        <p:spPr>
          <a:xfrm>
            <a:off x="1295400" y="5053584"/>
            <a:ext cx="32004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10200" y="5053584"/>
            <a:ext cx="1371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7" idx="0"/>
          </p:cNvCxnSpPr>
          <p:nvPr/>
        </p:nvCxnSpPr>
        <p:spPr>
          <a:xfrm flipH="1" flipV="1">
            <a:off x="3962400" y="3377184"/>
            <a:ext cx="2133600" cy="1676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0"/>
          </p:cNvCxnSpPr>
          <p:nvPr/>
        </p:nvCxnSpPr>
        <p:spPr>
          <a:xfrm flipH="1" flipV="1">
            <a:off x="2286000" y="3300984"/>
            <a:ext cx="609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66800" y="2081784"/>
            <a:ext cx="685800" cy="29718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733800" y="2157984"/>
            <a:ext cx="1066800" cy="28194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18974" y="1548384"/>
            <a:ext cx="2343426" cy="1949196"/>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 name="TextBox 6"/>
              <p:cNvSpPr txBox="1"/>
              <p:nvPr/>
            </p:nvSpPr>
            <p:spPr>
              <a:xfrm>
                <a:off x="3962400" y="1167384"/>
                <a:ext cx="4953000" cy="1734899"/>
              </a:xfrm>
              <a:prstGeom prst="rect">
                <a:avLst/>
              </a:prstGeom>
              <a:noFill/>
            </p:spPr>
            <p:txBody>
              <a:bodyPr wrap="square" rtlCol="0">
                <a:spAutoFit/>
              </a:bodyPr>
              <a:lstStyle/>
              <a:p>
                <a:pPr hangingPunct="0"/>
                <a14:m>
                  <m:oMath xmlns:m="http://schemas.openxmlformats.org/officeDocument/2006/math">
                    <m:sSub>
                      <m:sSubPr>
                        <m:ctrlPr>
                          <a:rPr lang="en-US" sz="1600" i="1" smtClean="0">
                            <a:latin typeface="Cambria Math"/>
                          </a:rPr>
                        </m:ctrlPr>
                      </m:sSubPr>
                      <m:e>
                        <m:r>
                          <a:rPr lang="en-US" sz="1600" i="1">
                            <a:latin typeface="Cambria Math"/>
                          </a:rPr>
                          <m:t>𝑃</m:t>
                        </m:r>
                        <m:r>
                          <a:rPr lang="en-US" sz="1600" i="1">
                            <a:latin typeface="Cambria Math"/>
                          </a:rPr>
                          <m:t>(</m:t>
                        </m:r>
                        <m:r>
                          <a:rPr lang="en-US" sz="1600" i="1">
                            <a:latin typeface="Cambria Math"/>
                          </a:rPr>
                          <m:t>𝑥</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d>
                      <m:dPr>
                        <m:begChr m:val="|"/>
                        <m:ctrlPr>
                          <a:rPr lang="en-US" sz="1600" i="1">
                            <a:latin typeface="Cambria Math"/>
                          </a:rPr>
                        </m:ctrlPr>
                      </m:dPr>
                      <m:e>
                        <m:sSub>
                          <m:sSubPr>
                            <m:ctrlPr>
                              <a:rPr lang="en-US" sz="1600" i="1">
                                <a:latin typeface="Cambria Math"/>
                              </a:rPr>
                            </m:ctrlPr>
                          </m:sSubPr>
                          <m:e>
                            <m:r>
                              <a:rPr lang="en-US" sz="1600" i="1">
                                <a:latin typeface="Cambria Math"/>
                              </a:rPr>
                              <m:t>𝑖</m:t>
                            </m:r>
                          </m:e>
                          <m:sub>
                            <m:r>
                              <a:rPr lang="en-US" sz="1600" i="1">
                                <a:latin typeface="Cambria Math"/>
                              </a:rPr>
                              <m:t>𝑠</m:t>
                            </m:r>
                          </m:sub>
                        </m:sSub>
                        <m:r>
                          <a:rPr lang="en-US" sz="1600" i="1">
                            <a:latin typeface="Cambria Math"/>
                          </a:rPr>
                          <m:t>, </m:t>
                        </m:r>
                        <m:sSub>
                          <m:sSubPr>
                            <m:ctrlPr>
                              <a:rPr lang="en-US" sz="1600" i="1">
                                <a:latin typeface="Cambria Math"/>
                              </a:rPr>
                            </m:ctrlPr>
                          </m:sSubPr>
                          <m:e>
                            <m:r>
                              <a:rPr lang="en-US" sz="1600" i="1">
                                <a:latin typeface="Cambria Math"/>
                              </a:rPr>
                              <m:t>𝑖</m:t>
                            </m:r>
                          </m:e>
                          <m:sub>
                            <m:r>
                              <a:rPr lang="en-US" sz="1600" i="1">
                                <a:latin typeface="Cambria Math"/>
                              </a:rPr>
                              <m:t>𝑒</m:t>
                            </m:r>
                          </m:sub>
                        </m:sSub>
                      </m:e>
                    </m:d>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𝑖</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𝑖</m:t>
                                </m:r>
                              </m:e>
                              <m:sub>
                                <m:r>
                                  <a:rPr lang="en-US" sz="1600" i="1">
                                    <a:latin typeface="Cambria Math"/>
                                  </a:rPr>
                                  <m:t>𝑒</m:t>
                                </m:r>
                              </m:sub>
                            </m:sSub>
                          </m:e>
                        </m:d>
                      </m:den>
                    </m:f>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r>
                          <a:rPr lang="en-US" sz="1600" i="1">
                            <a:latin typeface="Cambria Math"/>
                          </a:rPr>
                          <m:t>,</m:t>
                        </m:r>
                        <m:sSub>
                          <m:sSubPr>
                            <m:ctrlPr>
                              <a:rPr lang="en-US" sz="1600" i="1">
                                <a:latin typeface="Cambria Math"/>
                              </a:rPr>
                            </m:ctrlPr>
                          </m:sSubPr>
                          <m:e>
                            <m:r>
                              <a:rPr lang="en-US" sz="1600" i="1">
                                <a:latin typeface="Cambria Math"/>
                              </a:rPr>
                              <m:t>𝑖</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𝑖</m:t>
                            </m:r>
                          </m:e>
                          <m:sub>
                            <m:r>
                              <a:rPr lang="en-US" sz="1600" i="1">
                                <a:latin typeface="Cambria Math"/>
                              </a:rPr>
                              <m:t>𝑒</m:t>
                            </m:r>
                          </m:sub>
                        </m:sSub>
                      </m:e>
                    </m:d>
                  </m:oMath>
                </a14:m>
                <a:r>
                  <a:rPr lang="en-US" sz="1600" dirty="0" smtClean="0"/>
                  <a:t> </a:t>
                </a:r>
                <a14:m>
                  <m:oMath xmlns:m="http://schemas.openxmlformats.org/officeDocument/2006/math">
                    <m:r>
                      <a:rPr lang="en-US" sz="1600" b="0" i="0" smtClean="0">
                        <a:latin typeface="Cambria Math"/>
                      </a:rPr>
                      <m:t>      </m:t>
                    </m:r>
                  </m:oMath>
                </a14:m>
                <a:endParaRPr lang="en-US" sz="1600" b="0" i="0" dirty="0" smtClean="0">
                  <a:latin typeface="Cambria Math"/>
                </a:endParaRPr>
              </a:p>
              <a:p>
                <a:pPr hangingPunct="0"/>
                <a14:m>
                  <m:oMathPara xmlns:m="http://schemas.openxmlformats.org/officeDocument/2006/math">
                    <m:oMathParaPr>
                      <m:jc m:val="centerGroup"/>
                    </m:oMathParaPr>
                    <m:oMath xmlns:m="http://schemas.openxmlformats.org/officeDocument/2006/math">
                      <m:r>
                        <a:rPr lang="en-US" sz="1600" b="0" i="0" smtClean="0">
                          <a:latin typeface="Cambria Math"/>
                        </a:rPr>
                        <m:t>                    </m:t>
                      </m:r>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𝑖</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𝑖</m:t>
                                  </m:r>
                                </m:e>
                                <m:sub>
                                  <m:r>
                                    <a:rPr lang="en-US" sz="1600" i="1">
                                      <a:latin typeface="Cambria Math"/>
                                    </a:rPr>
                                    <m:t>𝑒</m:t>
                                  </m:r>
                                </m:sub>
                              </m:sSub>
                            </m:e>
                          </m:d>
                        </m:den>
                      </m:f>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𝑖</m:t>
                              </m:r>
                            </m:e>
                            <m:sub>
                              <m:r>
                                <a:rPr lang="en-US" sz="1600" i="1">
                                  <a:latin typeface="Cambria Math"/>
                                </a:rPr>
                                <m:t>𝑠</m:t>
                              </m:r>
                            </m:sub>
                          </m:sSub>
                        </m:e>
                        <m:e>
                          <m:sSub>
                            <m:sSubPr>
                              <m:ctrlPr>
                                <a:rPr lang="en-US" sz="1600" i="1">
                                  <a:latin typeface="Cambria Math"/>
                                </a:rPr>
                              </m:ctrlPr>
                            </m:sSubPr>
                            <m:e>
                              <m:r>
                                <a:rPr lang="en-US" sz="1600" i="1">
                                  <a:latin typeface="Cambria Math"/>
                                </a:rPr>
                                <m:t>𝑥</m:t>
                              </m:r>
                            </m:e>
                            <m:sub>
                              <m:r>
                                <a:rPr lang="en-US" sz="1600" i="1">
                                  <a:latin typeface="Cambria Math"/>
                                </a:rPr>
                                <m:t>𝑠</m:t>
                              </m:r>
                            </m:sub>
                          </m:sSub>
                        </m:e>
                      </m:d>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𝑖</m:t>
                              </m:r>
                            </m:e>
                            <m:sub>
                              <m:r>
                                <a:rPr lang="en-US" sz="1600" i="1">
                                  <a:latin typeface="Cambria Math"/>
                                </a:rPr>
                                <m:t>𝑒</m:t>
                              </m:r>
                            </m:sub>
                          </m:sSub>
                        </m:e>
                        <m:e>
                          <m:sSub>
                            <m:sSubPr>
                              <m:ctrlPr>
                                <a:rPr lang="en-US" sz="1600" i="1">
                                  <a:latin typeface="Cambria Math"/>
                                </a:rPr>
                              </m:ctrlPr>
                            </m:sSubPr>
                            <m:e>
                              <m:r>
                                <a:rPr lang="en-US" sz="1600" i="1">
                                  <a:latin typeface="Cambria Math"/>
                                </a:rPr>
                                <m:t>𝑥</m:t>
                              </m:r>
                            </m:e>
                            <m:sub>
                              <m:r>
                                <a:rPr lang="en-US" sz="1600" i="1">
                                  <a:latin typeface="Cambria Math"/>
                                </a:rPr>
                                <m:t>𝑒</m:t>
                              </m:r>
                            </m:sub>
                          </m:sSub>
                        </m:e>
                      </m:d>
                      <m:r>
                        <a:rPr lang="en-US" sz="1600" i="1">
                          <a:latin typeface="Cambria Math"/>
                        </a:rPr>
                        <m:t>𝑃</m:t>
                      </m:r>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r>
                        <a:rPr lang="en-US" sz="1600" i="1">
                          <a:latin typeface="Cambria Math"/>
                        </a:rPr>
                        <m:t>)</m:t>
                      </m:r>
                    </m:oMath>
                  </m:oMathPara>
                </a14:m>
                <a:endParaRPr lang="en-US" sz="1600" dirty="0"/>
              </a:p>
              <a:p>
                <a:pPr hangingPunct="0"/>
                <a14:m>
                  <m:oMathPara xmlns:m="http://schemas.openxmlformats.org/officeDocument/2006/math">
                    <m:oMathParaPr>
                      <m:jc m:val="centerGroup"/>
                    </m:oMathParaPr>
                    <m:oMath xmlns:m="http://schemas.openxmlformats.org/officeDocument/2006/math">
                      <m:r>
                        <a:rPr lang="en-US" sz="1600" i="1">
                          <a:latin typeface="Cambria Math"/>
                        </a:rPr>
                        <m:t>      ∝</m:t>
                      </m:r>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e>
                        <m:e>
                          <m:sSub>
                            <m:sSubPr>
                              <m:ctrlPr>
                                <a:rPr lang="en-US" sz="1600" i="1">
                                  <a:latin typeface="Cambria Math"/>
                                </a:rPr>
                              </m:ctrlPr>
                            </m:sSubPr>
                            <m:e>
                              <m:r>
                                <a:rPr lang="en-US" sz="1600" i="1">
                                  <a:latin typeface="Cambria Math"/>
                                </a:rPr>
                                <m:t>𝑖</m:t>
                              </m:r>
                            </m:e>
                            <m:sub>
                              <m:r>
                                <a:rPr lang="en-US" sz="1600" i="1">
                                  <a:latin typeface="Cambria Math"/>
                                </a:rPr>
                                <m:t>𝑠</m:t>
                              </m:r>
                            </m:sub>
                          </m:sSub>
                        </m:e>
                      </m:d>
                      <m:r>
                        <a:rPr lang="en-US" sz="1600" i="1">
                          <a:latin typeface="Cambria Math"/>
                        </a:rPr>
                        <m:t>𝑃</m:t>
                      </m:r>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r>
                        <a:rPr lang="en-US" sz="1600" i="1">
                          <a:latin typeface="Cambria Math"/>
                        </a:rPr>
                        <m:t>|</m:t>
                      </m:r>
                      <m:sSub>
                        <m:sSubPr>
                          <m:ctrlPr>
                            <a:rPr lang="en-US" sz="1600" i="1">
                              <a:latin typeface="Cambria Math"/>
                            </a:rPr>
                          </m:ctrlPr>
                        </m:sSubPr>
                        <m:e>
                          <m:r>
                            <m:rPr>
                              <m:sty m:val="p"/>
                            </m:rPr>
                            <a:rPr lang="en-US" sz="1600">
                              <a:latin typeface="Cambria Math"/>
                            </a:rPr>
                            <m:t>i</m:t>
                          </m:r>
                        </m:e>
                        <m:sub>
                          <m:r>
                            <m:rPr>
                              <m:sty m:val="p"/>
                            </m:rPr>
                            <a:rPr lang="en-US" sz="1600">
                              <a:latin typeface="Cambria Math"/>
                            </a:rPr>
                            <m:t>e</m:t>
                          </m:r>
                        </m:sub>
                      </m:sSub>
                      <m:r>
                        <a:rPr lang="en-US" sz="1600">
                          <a:latin typeface="Cambria Math"/>
                        </a:rPr>
                        <m:t>)</m:t>
                      </m:r>
                      <m:f>
                        <m:fPr>
                          <m:ctrlPr>
                            <a:rPr lang="en-US" sz="1600" i="1">
                              <a:latin typeface="Cambria Math"/>
                            </a:rPr>
                          </m:ctrlPr>
                        </m:fPr>
                        <m:num>
                          <m:r>
                            <a:rPr lang="en-US" sz="1600" i="1">
                              <a:latin typeface="Cambria Math"/>
                            </a:rPr>
                            <m:t>𝑃</m:t>
                          </m:r>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r>
                            <a:rPr lang="en-US" sz="1600" i="1">
                              <a:latin typeface="Cambria Math"/>
                            </a:rPr>
                            <m:t>)</m:t>
                          </m:r>
                        </m:num>
                        <m:den>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e>
                          </m:d>
                          <m:r>
                            <a:rPr lang="en-US" sz="1600" i="1">
                              <a:latin typeface="Cambria Math"/>
                            </a:rPr>
                            <m:t>𝑃</m:t>
                          </m:r>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𝑒</m:t>
                              </m:r>
                            </m:sub>
                          </m:sSub>
                          <m:r>
                            <a:rPr lang="en-US" sz="1600" i="1">
                              <a:latin typeface="Cambria Math"/>
                            </a:rPr>
                            <m:t>)</m:t>
                          </m:r>
                        </m:den>
                      </m:f>
                    </m:oMath>
                  </m:oMathPara>
                </a14:m>
                <a:endParaRPr lang="en-US" sz="1600" dirty="0"/>
              </a:p>
              <a:p>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962400" y="1167384"/>
                <a:ext cx="4953000" cy="17348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734488" y="2691384"/>
                <a:ext cx="3418912" cy="789640"/>
              </a:xfrm>
              <a:prstGeom prst="rect">
                <a:avLst/>
              </a:prstGeom>
            </p:spPr>
            <p:txBody>
              <a:bodyPr wrap="square">
                <a:spAutoFit/>
              </a:bodyPr>
              <a:lstStyle/>
              <a:p>
                <a:pPr hangingPunct="0"/>
                <a14:m>
                  <m:oMathPara xmlns:m="http://schemas.openxmlformats.org/officeDocument/2006/math">
                    <m:oMathParaPr>
                      <m:jc m:val="centerGroup"/>
                    </m:oMathParaPr>
                    <m:oMath xmlns:m="http://schemas.openxmlformats.org/officeDocument/2006/math">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e>
                        <m:e>
                          <m:sSub>
                            <m:sSubPr>
                              <m:ctrlPr>
                                <a:rPr lang="en-US" sz="1600" i="1">
                                  <a:latin typeface="Cambria Math"/>
                                </a:rPr>
                              </m:ctrlPr>
                            </m:sSubPr>
                            <m:e>
                              <m:r>
                                <a:rPr lang="en-US" sz="1600" i="1">
                                  <a:latin typeface="Cambria Math"/>
                                </a:rPr>
                                <m:t>𝑖</m:t>
                              </m:r>
                            </m:e>
                            <m:sub>
                              <m:r>
                                <a:rPr lang="en-US" sz="1600" i="1">
                                  <a:latin typeface="Cambria Math"/>
                                </a:rPr>
                                <m:t>𝑠</m:t>
                              </m:r>
                            </m:sub>
                          </m:sSub>
                        </m:e>
                      </m:d>
                      <m:r>
                        <a:rPr lang="en-US" sz="1600" i="1">
                          <a:latin typeface="Cambria Math"/>
                        </a:rPr>
                        <m:t> </m:t>
                      </m:r>
                      <m:m>
                        <m:mPr>
                          <m:mcs>
                            <m:mc>
                              <m:mcPr>
                                <m:count m:val="1"/>
                                <m:mcJc m:val="center"/>
                              </m:mcPr>
                            </m:mc>
                          </m:mcs>
                          <m:ctrlPr>
                            <a:rPr lang="en-US" sz="1600" i="1">
                              <a:latin typeface="Cambria Math"/>
                            </a:rPr>
                          </m:ctrlPr>
                        </m:mPr>
                        <m:mr>
                          <m:e>
                            <m:r>
                              <a:rPr lang="en-US" sz="1600" i="1">
                                <a:latin typeface="Cambria Math"/>
                              </a:rPr>
                              <m:t>𝑑𝑒𝑓𝑖𝑛𝑒</m:t>
                            </m:r>
                          </m:e>
                        </m:mr>
                        <m:mr>
                          <m:e>
                            <m:r>
                              <a:rPr lang="en-US" sz="1600" i="1">
                                <a:latin typeface="Cambria Math"/>
                              </a:rPr>
                              <m:t>∝</m:t>
                            </m:r>
                          </m:e>
                        </m:mr>
                      </m:m>
                      <m:r>
                        <a:rPr lang="en-US" sz="1600" i="1">
                          <a:latin typeface="Cambria Math"/>
                        </a:rPr>
                        <m:t> </m:t>
                      </m:r>
                      <m:nary>
                        <m:naryPr>
                          <m:chr m:val="∑"/>
                          <m:limLoc m:val="undOvr"/>
                          <m:ctrlPr>
                            <a:rPr lang="en-US" sz="1600" i="1">
                              <a:latin typeface="Cambria Math"/>
                            </a:rPr>
                          </m:ctrlPr>
                        </m:naryPr>
                        <m:sub>
                          <m:r>
                            <a:rPr lang="en-US" sz="1600" i="1">
                              <a:latin typeface="Cambria Math"/>
                            </a:rPr>
                            <m:t>𝑖</m:t>
                          </m:r>
                          <m:r>
                            <a:rPr lang="en-US" sz="1600" i="1">
                              <a:latin typeface="Cambria Math"/>
                            </a:rPr>
                            <m:t>=1</m:t>
                          </m:r>
                        </m:sub>
                        <m:sup>
                          <m:r>
                            <a:rPr lang="en-US" sz="1600" i="1">
                              <a:latin typeface="Cambria Math"/>
                            </a:rPr>
                            <m:t>𝑘</m:t>
                          </m:r>
                        </m:sup>
                        <m:e>
                          <m:sSup>
                            <m:sSupPr>
                              <m:ctrlPr>
                                <a:rPr lang="en-US" sz="1600" i="1">
                                  <a:latin typeface="Cambria Math"/>
                                </a:rPr>
                              </m:ctrlPr>
                            </m:sSupPr>
                            <m:e>
                              <m:r>
                                <a:rPr lang="en-US" sz="1600" i="1">
                                  <a:latin typeface="Cambria Math"/>
                                </a:rPr>
                                <m:t>𝑒</m:t>
                              </m:r>
                            </m:e>
                            <m:sup>
                              <m:r>
                                <a:rPr lang="en-US" sz="1600" i="1">
                                  <a:latin typeface="Cambria Math"/>
                                </a:rPr>
                                <m:t>−</m:t>
                              </m:r>
                              <m:r>
                                <a:rPr lang="en-US" sz="1600" i="1">
                                  <a:latin typeface="Cambria Math"/>
                                </a:rPr>
                                <m:t>𝛽</m:t>
                              </m:r>
                              <m:r>
                                <a:rPr lang="en-US" sz="1600" i="1">
                                  <a:latin typeface="Cambria Math"/>
                                </a:rPr>
                                <m:t>𝑖</m:t>
                              </m:r>
                            </m:sup>
                          </m:sSup>
                        </m:e>
                      </m:nary>
                      <m:r>
                        <a:rPr lang="en-US" sz="1600" i="1">
                          <a:latin typeface="Cambria Math"/>
                        </a:rPr>
                        <m:t>𝛿</m:t>
                      </m:r>
                      <m:r>
                        <a:rPr lang="en-US" sz="1600" i="1">
                          <a:latin typeface="Cambria Math"/>
                        </a:rPr>
                        <m:t>(</m:t>
                      </m:r>
                      <m:sSubSup>
                        <m:sSubSupPr>
                          <m:ctrlPr>
                            <a:rPr lang="en-US" sz="1600" i="1">
                              <a:latin typeface="Cambria Math"/>
                            </a:rPr>
                          </m:ctrlPr>
                        </m:sSubSupPr>
                        <m:e>
                          <m:r>
                            <a:rPr lang="en-US" sz="1600" i="1">
                              <a:latin typeface="Cambria Math"/>
                            </a:rPr>
                            <m:t>𝑥</m:t>
                          </m:r>
                        </m:e>
                        <m:sub>
                          <m:r>
                            <a:rPr lang="en-US" sz="1600" i="1">
                              <a:latin typeface="Cambria Math"/>
                            </a:rPr>
                            <m:t>𝐷𝐵</m:t>
                          </m:r>
                        </m:sub>
                        <m:sup>
                          <m:r>
                            <a:rPr lang="en-US" sz="1600" i="1">
                              <a:latin typeface="Cambria Math"/>
                            </a:rPr>
                            <m:t>𝑖</m:t>
                          </m:r>
                        </m:sup>
                      </m:sSubSup>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𝑠</m:t>
                          </m:r>
                        </m:sub>
                      </m:sSub>
                      <m:r>
                        <a:rPr lang="en-US" sz="1600" i="1">
                          <a:latin typeface="Cambria Math"/>
                        </a:rPr>
                        <m:t>)  </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4734488" y="2691384"/>
                <a:ext cx="3418912" cy="78964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15596" y="3573357"/>
                <a:ext cx="3912801"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r>
                            <a:rPr lang="en-US" sz="1600" i="1">
                              <a:latin typeface="Cambria Math"/>
                            </a:rPr>
                            <m:t>, </m:t>
                          </m:r>
                          <m:sSub>
                            <m:sSubPr>
                              <m:ctrlPr>
                                <a:rPr lang="en-US" sz="1600" i="1">
                                  <a:latin typeface="Cambria Math"/>
                                </a:rPr>
                              </m:ctrlPr>
                            </m:sSubPr>
                            <m:e>
                              <m:r>
                                <a:rPr lang="en-US" sz="1600" i="1">
                                  <a:latin typeface="Cambria Math"/>
                                </a:rPr>
                                <m:t>𝑥</m:t>
                              </m:r>
                            </m:e>
                            <m:sub>
                              <m:r>
                                <a:rPr lang="en-US" sz="1600" i="1">
                                  <a:latin typeface="Cambria Math"/>
                                </a:rPr>
                                <m:t>𝑒</m:t>
                              </m:r>
                            </m:sub>
                          </m:sSub>
                        </m:e>
                      </m:d>
                      <m:r>
                        <a:rPr lang="en-US" sz="1600" i="1">
                          <a:latin typeface="Cambria Math"/>
                        </a:rPr>
                        <m:t>=</m:t>
                      </m:r>
                      <m:nary>
                        <m:naryPr>
                          <m:chr m:val="∑"/>
                          <m:limLoc m:val="undOvr"/>
                          <m:supHide m:val="on"/>
                          <m:ctrlPr>
                            <a:rPr lang="en-US" sz="1600" i="1">
                              <a:latin typeface="Cambria Math"/>
                            </a:rPr>
                          </m:ctrlPr>
                        </m:naryPr>
                        <m:sub>
                          <m:sSub>
                            <m:sSubPr>
                              <m:ctrlPr>
                                <a:rPr lang="en-US" sz="1600" i="1">
                                  <a:latin typeface="Cambria Math"/>
                                </a:rPr>
                              </m:ctrlPr>
                            </m:sSubPr>
                            <m:e>
                              <m:r>
                                <a:rPr lang="en-US" sz="1600" i="1">
                                  <a:latin typeface="Cambria Math"/>
                                </a:rPr>
                                <m:t>𝜑</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𝜑</m:t>
                              </m:r>
                            </m:e>
                            <m:sub>
                              <m:r>
                                <a:rPr lang="en-US" sz="1600" i="1">
                                  <a:latin typeface="Cambria Math"/>
                                </a:rPr>
                                <m:t>𝑒</m:t>
                              </m:r>
                            </m:sub>
                          </m:sSub>
                        </m:sub>
                        <m:sup/>
                        <m:e>
                          <m:sSub>
                            <m:sSubPr>
                              <m:ctrlPr>
                                <a:rPr lang="en-US" sz="1600" i="1">
                                  <a:latin typeface="Cambria Math"/>
                                </a:rPr>
                              </m:ctrlPr>
                            </m:sSubPr>
                            <m:e>
                              <m:r>
                                <a:rPr lang="en-US" sz="1600" i="1">
                                  <a:latin typeface="Cambria Math"/>
                                </a:rPr>
                                <m:t>𝜋</m:t>
                              </m:r>
                            </m:e>
                            <m:sub>
                              <m:sSub>
                                <m:sSubPr>
                                  <m:ctrlPr>
                                    <a:rPr lang="en-US" sz="1600" i="1">
                                      <a:latin typeface="Cambria Math"/>
                                    </a:rPr>
                                  </m:ctrlPr>
                                </m:sSubPr>
                                <m:e>
                                  <m:r>
                                    <a:rPr lang="en-US" sz="1600" i="1">
                                      <a:latin typeface="Cambria Math"/>
                                    </a:rPr>
                                    <m:t>𝜑</m:t>
                                  </m:r>
                                </m:e>
                                <m:sub>
                                  <m:r>
                                    <a:rPr lang="en-US" sz="1600" i="1">
                                      <a:latin typeface="Cambria Math"/>
                                    </a:rPr>
                                    <m:t>𝑠</m:t>
                                  </m:r>
                                </m:sub>
                              </m:sSub>
                            </m:sub>
                          </m:sSub>
                          <m:sSub>
                            <m:sSubPr>
                              <m:ctrlPr>
                                <a:rPr lang="en-US" sz="1600" i="1">
                                  <a:latin typeface="Cambria Math"/>
                                </a:rPr>
                              </m:ctrlPr>
                            </m:sSubPr>
                            <m:e>
                              <m:r>
                                <m:rPr>
                                  <m:sty m:val="p"/>
                                </m:rPr>
                                <a:rPr lang="en-US" sz="1600">
                                  <a:latin typeface="Cambria Math"/>
                                </a:rPr>
                                <m:t>a</m:t>
                              </m:r>
                            </m:e>
                            <m:sub>
                              <m:sSub>
                                <m:sSubPr>
                                  <m:ctrlPr>
                                    <a:rPr lang="en-US" sz="1600" i="1">
                                      <a:latin typeface="Cambria Math"/>
                                    </a:rPr>
                                  </m:ctrlPr>
                                </m:sSubPr>
                                <m:e>
                                  <m:r>
                                    <a:rPr lang="en-US" sz="1600" i="1">
                                      <a:latin typeface="Cambria Math"/>
                                    </a:rPr>
                                    <m:t>𝜑</m:t>
                                  </m:r>
                                </m:e>
                                <m:sub>
                                  <m:r>
                                    <a:rPr lang="en-US" sz="1600" i="1">
                                      <a:latin typeface="Cambria Math"/>
                                    </a:rPr>
                                    <m:t>𝑠</m:t>
                                  </m:r>
                                </m:sub>
                              </m:sSub>
                              <m:r>
                                <a:rPr lang="en-US" sz="1600" i="1">
                                  <a:latin typeface="Cambria Math"/>
                                </a:rPr>
                                <m:t>,</m:t>
                              </m:r>
                              <m:sSub>
                                <m:sSubPr>
                                  <m:ctrlPr>
                                    <a:rPr lang="en-US" sz="1600" i="1">
                                      <a:latin typeface="Cambria Math"/>
                                    </a:rPr>
                                  </m:ctrlPr>
                                </m:sSubPr>
                                <m:e>
                                  <m:r>
                                    <a:rPr lang="en-US" sz="1600" i="1">
                                      <a:latin typeface="Cambria Math"/>
                                    </a:rPr>
                                    <m:t>𝜑</m:t>
                                  </m:r>
                                </m:e>
                                <m:sub>
                                  <m:r>
                                    <a:rPr lang="en-US" sz="1600" i="1">
                                      <a:latin typeface="Cambria Math"/>
                                    </a:rPr>
                                    <m:t>𝑒</m:t>
                                  </m:r>
                                </m:sub>
                              </m:sSub>
                            </m:sub>
                          </m:sSub>
                        </m:e>
                      </m:nary>
                      <m:sSubSup>
                        <m:sSubSupPr>
                          <m:ctrlPr>
                            <a:rPr lang="en-US" sz="1600" i="1">
                              <a:latin typeface="Cambria Math"/>
                            </a:rPr>
                          </m:ctrlPr>
                        </m:sSubSupPr>
                        <m:e>
                          <m:r>
                            <m:rPr>
                              <m:sty m:val="p"/>
                            </m:rPr>
                            <a:rPr lang="en-US" sz="1600">
                              <a:latin typeface="Cambria Math"/>
                            </a:rPr>
                            <m:t>b</m:t>
                          </m:r>
                        </m:e>
                        <m:sub>
                          <m:sSub>
                            <m:sSubPr>
                              <m:ctrlPr>
                                <a:rPr lang="en-US" sz="1600" i="1">
                                  <a:latin typeface="Cambria Math"/>
                                </a:rPr>
                              </m:ctrlPr>
                            </m:sSubPr>
                            <m:e>
                              <m:r>
                                <a:rPr lang="en-US" sz="1600" i="1">
                                  <a:latin typeface="Cambria Math"/>
                                </a:rPr>
                                <m:t>𝜑</m:t>
                              </m:r>
                            </m:e>
                            <m:sub>
                              <m:r>
                                <a:rPr lang="en-US" sz="1600" i="1">
                                  <a:latin typeface="Cambria Math"/>
                                </a:rPr>
                                <m:t>𝑠</m:t>
                              </m:r>
                            </m:sub>
                          </m:sSub>
                        </m:sub>
                        <m:sup>
                          <m:r>
                            <a:rPr lang="en-US" sz="1600" i="1">
                              <a:latin typeface="Cambria Math"/>
                            </a:rPr>
                            <m:t>𝑠</m:t>
                          </m:r>
                        </m:sup>
                      </m:sSubSup>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𝑠</m:t>
                              </m:r>
                            </m:sub>
                          </m:sSub>
                        </m:e>
                      </m:d>
                      <m:sSubSup>
                        <m:sSubSupPr>
                          <m:ctrlPr>
                            <a:rPr lang="en-US" sz="1600" i="1">
                              <a:latin typeface="Cambria Math"/>
                            </a:rPr>
                          </m:ctrlPr>
                        </m:sSubSupPr>
                        <m:e>
                          <m:r>
                            <m:rPr>
                              <m:sty m:val="p"/>
                            </m:rPr>
                            <a:rPr lang="en-US" sz="1600">
                              <a:latin typeface="Cambria Math"/>
                            </a:rPr>
                            <m:t>b</m:t>
                          </m:r>
                        </m:e>
                        <m:sub>
                          <m:sSub>
                            <m:sSubPr>
                              <m:ctrlPr>
                                <a:rPr lang="en-US" sz="1600" i="1">
                                  <a:latin typeface="Cambria Math"/>
                                </a:rPr>
                              </m:ctrlPr>
                            </m:sSubPr>
                            <m:e>
                              <m:r>
                                <a:rPr lang="en-US" sz="1600" i="1">
                                  <a:latin typeface="Cambria Math"/>
                                </a:rPr>
                                <m:t>𝜑</m:t>
                              </m:r>
                            </m:e>
                            <m:sub>
                              <m:r>
                                <a:rPr lang="en-US" sz="1600" i="1">
                                  <a:latin typeface="Cambria Math"/>
                                </a:rPr>
                                <m:t>𝑒</m:t>
                              </m:r>
                            </m:sub>
                          </m:sSub>
                        </m:sub>
                        <m:sup>
                          <m:r>
                            <a:rPr lang="en-US" sz="1600" i="1">
                              <a:latin typeface="Cambria Math"/>
                            </a:rPr>
                            <m:t>𝑒</m:t>
                          </m:r>
                        </m:sup>
                      </m:sSubSup>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𝑒</m:t>
                              </m:r>
                            </m:sub>
                          </m:sSub>
                        </m:e>
                      </m:d>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4715596" y="3573357"/>
                <a:ext cx="3912801" cy="720325"/>
              </a:xfrm>
              <a:prstGeom prst="rect">
                <a:avLst/>
              </a:prstGeom>
              <a:blipFill rotWithShape="1">
                <a:blip r:embed="rId8"/>
                <a:stretch>
                  <a:fillRect/>
                </a:stretch>
              </a:blipFill>
            </p:spPr>
            <p:txBody>
              <a:bodyPr/>
              <a:lstStyle/>
              <a:p>
                <a:r>
                  <a:rPr lang="en-US">
                    <a:noFill/>
                  </a:rPr>
                  <a:t> </a:t>
                </a:r>
              </a:p>
            </p:txBody>
          </p:sp>
        </mc:Fallback>
      </mc:AlternateContent>
      <p:sp>
        <p:nvSpPr>
          <p:cNvPr id="14" name="Rectangle 13"/>
          <p:cNvSpPr/>
          <p:nvPr/>
        </p:nvSpPr>
        <p:spPr>
          <a:xfrm>
            <a:off x="6240780" y="1702181"/>
            <a:ext cx="1440180" cy="347892"/>
          </a:xfrm>
          <a:prstGeom prst="rect">
            <a:avLst/>
          </a:prstGeom>
          <a:noFill/>
          <a:ln>
            <a:solidFill>
              <a:srgbClr val="EE7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Arrow Connector 18"/>
          <p:cNvCxnSpPr>
            <a:stCxn id="20" idx="2"/>
          </p:cNvCxnSpPr>
          <p:nvPr/>
        </p:nvCxnSpPr>
        <p:spPr>
          <a:xfrm flipH="1">
            <a:off x="7696200" y="1353538"/>
            <a:ext cx="76200" cy="347246"/>
          </a:xfrm>
          <a:prstGeom prst="straightConnector1">
            <a:avLst/>
          </a:prstGeom>
          <a:ln w="25400">
            <a:solidFill>
              <a:srgbClr val="EE7284"/>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86600" y="1014984"/>
            <a:ext cx="1371600" cy="338554"/>
          </a:xfrm>
          <a:prstGeom prst="rect">
            <a:avLst/>
          </a:prstGeom>
          <a:noFill/>
          <a:ln w="25400">
            <a:solidFill>
              <a:srgbClr val="EE7284"/>
            </a:solidFill>
            <a:prstDash val="sysDash"/>
          </a:ln>
        </p:spPr>
        <p:txBody>
          <a:bodyPr wrap="square" rtlCol="0">
            <a:spAutoFit/>
          </a:bodyPr>
          <a:lstStyle/>
          <a:p>
            <a:r>
              <a:rPr lang="en-US" sz="1600" dirty="0" smtClean="0"/>
              <a:t>Independent</a:t>
            </a:r>
            <a:endParaRPr lang="en-US" sz="1600" dirty="0"/>
          </a:p>
        </p:txBody>
      </p:sp>
      <p:sp>
        <p:nvSpPr>
          <p:cNvPr id="44" name="Rectangle 43"/>
          <p:cNvSpPr/>
          <p:nvPr/>
        </p:nvSpPr>
        <p:spPr>
          <a:xfrm>
            <a:off x="5129994" y="2193560"/>
            <a:ext cx="356406" cy="341114"/>
          </a:xfrm>
          <a:prstGeom prst="rect">
            <a:avLst/>
          </a:prstGeom>
          <a:noFill/>
          <a:ln>
            <a:solidFill>
              <a:srgbClr val="EE7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p:cNvSpPr txBox="1"/>
          <p:nvPr/>
        </p:nvSpPr>
        <p:spPr>
          <a:xfrm>
            <a:off x="4343400" y="2597840"/>
            <a:ext cx="1752600" cy="338554"/>
          </a:xfrm>
          <a:prstGeom prst="rect">
            <a:avLst/>
          </a:prstGeom>
          <a:noFill/>
          <a:ln w="25400">
            <a:solidFill>
              <a:srgbClr val="EE7284"/>
            </a:solidFill>
            <a:prstDash val="sysDash"/>
          </a:ln>
        </p:spPr>
        <p:txBody>
          <a:bodyPr wrap="square" rtlCol="0">
            <a:spAutoFit/>
          </a:bodyPr>
          <a:lstStyle/>
          <a:p>
            <a:r>
              <a:rPr lang="en-US" sz="1600" dirty="0" smtClean="0"/>
              <a:t>Not independent</a:t>
            </a:r>
            <a:endParaRPr lang="en-US" sz="1600" dirty="0"/>
          </a:p>
        </p:txBody>
      </p:sp>
      <p:sp>
        <p:nvSpPr>
          <p:cNvPr id="47"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Hand shape Bayesian Network (HSBN)</a:t>
            </a:r>
            <a:endParaRPr lang="en-US" dirty="0"/>
          </a:p>
        </p:txBody>
      </p:sp>
    </p:spTree>
    <p:extLst>
      <p:ext uri="{BB962C8B-B14F-4D97-AF65-F5344CB8AC3E}">
        <p14:creationId xmlns:p14="http://schemas.microsoft.com/office/powerpoint/2010/main" val="366425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8106"/>
            <a:ext cx="4648200" cy="9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130361"/>
            <a:ext cx="24003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43244"/>
            <a:ext cx="5088126" cy="108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78224"/>
            <a:ext cx="336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604042" y="4687824"/>
                <a:ext cx="6871753" cy="920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800" b="0" i="1" smtClean="0">
                              <a:latin typeface="Cambria Math"/>
                            </a:rPr>
                          </m:ctrlPr>
                        </m:funcPr>
                        <m:fName>
                          <m:r>
                            <m:rPr>
                              <m:sty m:val="p"/>
                            </m:rPr>
                            <a:rPr lang="en-US" sz="1800" b="0" i="0" smtClean="0">
                              <a:latin typeface="Cambria Math"/>
                            </a:rPr>
                            <m:t>ln</m:t>
                          </m:r>
                        </m:fName>
                        <m:e>
                          <m:r>
                            <a:rPr lang="en-US" sz="1800" b="0" i="1" smtClean="0">
                              <a:latin typeface="Cambria Math"/>
                            </a:rPr>
                            <m:t>𝑃</m:t>
                          </m:r>
                          <m:d>
                            <m:dPr>
                              <m:ctrlPr>
                                <a:rPr lang="en-US" sz="1800" i="1">
                                  <a:latin typeface="Cambria Math"/>
                                </a:rPr>
                              </m:ctrlPr>
                            </m:dPr>
                            <m:e>
                              <m:sSub>
                                <m:sSubPr>
                                  <m:ctrlPr>
                                    <a:rPr lang="en-US" sz="1800" i="1">
                                      <a:latin typeface="Cambria Math"/>
                                    </a:rPr>
                                  </m:ctrlPr>
                                </m:sSubPr>
                                <m:e>
                                  <m:r>
                                    <a:rPr lang="en-US" sz="1800" i="1">
                                      <a:latin typeface="Cambria Math"/>
                                    </a:rPr>
                                    <m:t>𝑥</m:t>
                                  </m:r>
                                </m:e>
                                <m:sub>
                                  <m:r>
                                    <a:rPr lang="en-US" sz="1800" i="1">
                                      <a:latin typeface="Cambria Math"/>
                                    </a:rPr>
                                    <m:t>𝑖</m:t>
                                  </m:r>
                                </m:sub>
                              </m:sSub>
                              <m:r>
                                <a:rPr lang="en-US" sz="1800" i="1">
                                  <a:latin typeface="Cambria Math"/>
                                </a:rPr>
                                <m:t>,</m:t>
                              </m:r>
                              <m:sSub>
                                <m:sSubPr>
                                  <m:ctrlPr>
                                    <a:rPr lang="en-US" sz="1800" i="1">
                                      <a:latin typeface="Cambria Math"/>
                                    </a:rPr>
                                  </m:ctrlPr>
                                </m:sSubPr>
                                <m:e>
                                  <m:r>
                                    <a:rPr lang="en-US" sz="1800" i="1">
                                      <a:latin typeface="Cambria Math"/>
                                    </a:rPr>
                                    <m:t>𝜑</m:t>
                                  </m:r>
                                </m:e>
                                <m:sub>
                                  <m:r>
                                    <a:rPr lang="en-US" sz="1800" i="1">
                                      <a:latin typeface="Cambria Math"/>
                                    </a:rPr>
                                    <m:t>𝑖</m:t>
                                  </m:r>
                                </m:sub>
                              </m:sSub>
                            </m:e>
                            <m:e>
                              <m:r>
                                <a:rPr lang="en-US" sz="1800" i="1">
                                  <a:latin typeface="Cambria Math"/>
                                </a:rPr>
                                <m:t>𝜆</m:t>
                              </m:r>
                            </m:e>
                          </m:d>
                        </m:e>
                      </m:func>
                      <m:r>
                        <a:rPr lang="en-US" sz="1800" b="0" i="1" smtClean="0">
                          <a:latin typeface="Cambria Math"/>
                        </a:rPr>
                        <m:t>=</m:t>
                      </m:r>
                      <m:func>
                        <m:funcPr>
                          <m:ctrlPr>
                            <a:rPr lang="en-US" sz="1800" i="1">
                              <a:latin typeface="Cambria Math"/>
                            </a:rPr>
                          </m:ctrlPr>
                        </m:funcPr>
                        <m:fName>
                          <m:r>
                            <m:rPr>
                              <m:sty m:val="p"/>
                            </m:rPr>
                            <a:rPr lang="en-US" sz="1800">
                              <a:latin typeface="Cambria Math"/>
                            </a:rPr>
                            <m:t>ln</m:t>
                          </m:r>
                        </m:fName>
                        <m:e>
                          <m:sSub>
                            <m:sSubPr>
                              <m:ctrlPr>
                                <a:rPr lang="en-US" sz="1800" i="1">
                                  <a:latin typeface="Cambria Math"/>
                                </a:rPr>
                              </m:ctrlPr>
                            </m:sSubPr>
                            <m:e>
                              <m:r>
                                <a:rPr lang="en-US" sz="1800" i="1">
                                  <a:latin typeface="Cambria Math"/>
                                </a:rPr>
                                <m:t>𝜋</m:t>
                              </m:r>
                            </m:e>
                            <m:sub>
                              <m:sSubSup>
                                <m:sSubSupPr>
                                  <m:ctrlPr>
                                    <a:rPr lang="en-US" sz="1800" i="1">
                                      <a:latin typeface="Cambria Math"/>
                                    </a:rPr>
                                  </m:ctrlPr>
                                </m:sSubSupPr>
                                <m:e>
                                  <m:r>
                                    <a:rPr lang="en-US" sz="1800" i="1">
                                      <a:latin typeface="Cambria Math"/>
                                    </a:rPr>
                                    <m:t>𝜑</m:t>
                                  </m:r>
                                </m:e>
                                <m:sub>
                                  <m:r>
                                    <a:rPr lang="en-US" sz="1800" i="1">
                                      <a:latin typeface="Cambria Math"/>
                                    </a:rPr>
                                    <m:t>𝑠</m:t>
                                  </m:r>
                                </m:sub>
                                <m:sup>
                                  <m:r>
                                    <a:rPr lang="en-US" sz="1800" i="1">
                                      <a:latin typeface="Cambria Math"/>
                                    </a:rPr>
                                    <m:t>𝑖</m:t>
                                  </m:r>
                                </m:sup>
                              </m:sSubSup>
                            </m:sub>
                          </m:sSub>
                        </m:e>
                      </m:func>
                      <m:r>
                        <a:rPr lang="en-US" sz="1800" i="1">
                          <a:latin typeface="Cambria Math"/>
                        </a:rPr>
                        <m:t>+</m:t>
                      </m:r>
                      <m:func>
                        <m:funcPr>
                          <m:ctrlPr>
                            <a:rPr lang="en-US" sz="1800" i="1">
                              <a:latin typeface="Cambria Math"/>
                            </a:rPr>
                          </m:ctrlPr>
                        </m:funcPr>
                        <m:fName>
                          <m:r>
                            <m:rPr>
                              <m:sty m:val="p"/>
                            </m:rPr>
                            <a:rPr lang="en-US" sz="1800">
                              <a:latin typeface="Cambria Math"/>
                            </a:rPr>
                            <m:t>ln</m:t>
                          </m:r>
                        </m:fName>
                        <m:e>
                          <m:sSub>
                            <m:sSubPr>
                              <m:ctrlPr>
                                <a:rPr lang="en-US" sz="1800" i="1">
                                  <a:latin typeface="Cambria Math"/>
                                </a:rPr>
                              </m:ctrlPr>
                            </m:sSubPr>
                            <m:e>
                              <m:r>
                                <m:rPr>
                                  <m:sty m:val="p"/>
                                </m:rPr>
                                <a:rPr lang="en-US" sz="1800">
                                  <a:latin typeface="Cambria Math"/>
                                </a:rPr>
                                <m:t>a</m:t>
                              </m:r>
                            </m:e>
                            <m:sub>
                              <m:sSubSup>
                                <m:sSubSupPr>
                                  <m:ctrlPr>
                                    <a:rPr lang="en-US" sz="1800" i="1">
                                      <a:latin typeface="Cambria Math"/>
                                    </a:rPr>
                                  </m:ctrlPr>
                                </m:sSubSupPr>
                                <m:e>
                                  <m:r>
                                    <a:rPr lang="en-US" sz="1800" i="1">
                                      <a:latin typeface="Cambria Math"/>
                                    </a:rPr>
                                    <m:t>𝜑</m:t>
                                  </m:r>
                                </m:e>
                                <m:sub>
                                  <m:r>
                                    <a:rPr lang="en-US" sz="1800" i="1">
                                      <a:latin typeface="Cambria Math"/>
                                    </a:rPr>
                                    <m:t>𝑠</m:t>
                                  </m:r>
                                </m:sub>
                                <m:sup>
                                  <m:r>
                                    <a:rPr lang="en-US" sz="1800" i="1">
                                      <a:latin typeface="Cambria Math"/>
                                    </a:rPr>
                                    <m:t>𝑖</m:t>
                                  </m:r>
                                </m:sup>
                              </m:sSubSup>
                              <m:r>
                                <a:rPr lang="en-US" sz="1800" i="1">
                                  <a:latin typeface="Cambria Math"/>
                                </a:rPr>
                                <m:t>,</m:t>
                              </m:r>
                              <m:sSubSup>
                                <m:sSubSupPr>
                                  <m:ctrlPr>
                                    <a:rPr lang="en-US" sz="1800" i="1">
                                      <a:latin typeface="Cambria Math"/>
                                    </a:rPr>
                                  </m:ctrlPr>
                                </m:sSubSupPr>
                                <m:e>
                                  <m:r>
                                    <a:rPr lang="en-US" sz="1800" i="1">
                                      <a:latin typeface="Cambria Math"/>
                                    </a:rPr>
                                    <m:t>𝜑</m:t>
                                  </m:r>
                                </m:e>
                                <m:sub>
                                  <m:r>
                                    <a:rPr lang="en-US" sz="1800" i="1">
                                      <a:latin typeface="Cambria Math"/>
                                    </a:rPr>
                                    <m:t>𝑒</m:t>
                                  </m:r>
                                </m:sub>
                                <m:sup>
                                  <m:r>
                                    <a:rPr lang="en-US" sz="1800" i="1">
                                      <a:latin typeface="Cambria Math"/>
                                    </a:rPr>
                                    <m:t>𝑖</m:t>
                                  </m:r>
                                </m:sup>
                              </m:sSubSup>
                            </m:sub>
                          </m:sSub>
                        </m:e>
                      </m:func>
                      <m:r>
                        <a:rPr lang="en-US" sz="1800" i="1">
                          <a:latin typeface="Cambria Math"/>
                        </a:rPr>
                        <m:t>+</m:t>
                      </m:r>
                      <m:nary>
                        <m:naryPr>
                          <m:chr m:val="∑"/>
                          <m:limLoc m:val="undOvr"/>
                          <m:ctrlPr>
                            <a:rPr lang="en-US" sz="1800" i="1">
                              <a:latin typeface="Cambria Math"/>
                            </a:rPr>
                          </m:ctrlPr>
                        </m:naryPr>
                        <m:sub>
                          <m:r>
                            <a:rPr lang="en-US" sz="1800" i="1">
                              <a:latin typeface="Cambria Math"/>
                            </a:rPr>
                            <m:t>𝑗</m:t>
                          </m:r>
                          <m:r>
                            <a:rPr lang="en-US" sz="1800" i="1">
                              <a:latin typeface="Cambria Math"/>
                            </a:rPr>
                            <m:t>=1</m:t>
                          </m:r>
                        </m:sub>
                        <m:sup>
                          <m:d>
                            <m:dPr>
                              <m:begChr m:val="|"/>
                              <m:endChr m:val="|"/>
                              <m:ctrlPr>
                                <a:rPr lang="en-US" sz="1800" i="1">
                                  <a:latin typeface="Cambria Math"/>
                                </a:rPr>
                              </m:ctrlPr>
                            </m:dPr>
                            <m:e>
                              <m:sSub>
                                <m:sSubPr>
                                  <m:ctrlPr>
                                    <a:rPr lang="en-US" sz="1800" i="1">
                                      <a:latin typeface="Cambria Math"/>
                                    </a:rPr>
                                  </m:ctrlPr>
                                </m:sSubPr>
                                <m:e>
                                  <m:r>
                                    <a:rPr lang="en-US" sz="1800" i="1">
                                      <a:latin typeface="Cambria Math"/>
                                    </a:rPr>
                                    <m:t>𝑥</m:t>
                                  </m:r>
                                </m:e>
                                <m:sub>
                                  <m:r>
                                    <a:rPr lang="en-US" sz="1800" i="1">
                                      <a:latin typeface="Cambria Math"/>
                                    </a:rPr>
                                    <m:t>𝑖</m:t>
                                  </m:r>
                                </m:sub>
                              </m:sSub>
                            </m:e>
                          </m:d>
                        </m:sup>
                        <m:e>
                          <m:func>
                            <m:funcPr>
                              <m:ctrlPr>
                                <a:rPr lang="en-US" sz="1800" i="1">
                                  <a:latin typeface="Cambria Math"/>
                                </a:rPr>
                              </m:ctrlPr>
                            </m:funcPr>
                            <m:fName>
                              <m:r>
                                <m:rPr>
                                  <m:sty m:val="p"/>
                                </m:rPr>
                                <a:rPr lang="en-US" sz="1800">
                                  <a:latin typeface="Cambria Math"/>
                                </a:rPr>
                                <m:t>ln</m:t>
                              </m:r>
                            </m:fName>
                            <m:e>
                              <m:sSubSup>
                                <m:sSubSupPr>
                                  <m:ctrlPr>
                                    <a:rPr lang="en-US" sz="1800" i="1">
                                      <a:latin typeface="Cambria Math"/>
                                    </a:rPr>
                                  </m:ctrlPr>
                                </m:sSubSupPr>
                                <m:e>
                                  <m:r>
                                    <m:rPr>
                                      <m:sty m:val="p"/>
                                    </m:rPr>
                                    <a:rPr lang="en-US" sz="1800">
                                      <a:latin typeface="Cambria Math"/>
                                    </a:rPr>
                                    <m:t>b</m:t>
                                  </m:r>
                                </m:e>
                                <m:sub>
                                  <m:sSubSup>
                                    <m:sSubSupPr>
                                      <m:ctrlPr>
                                        <a:rPr lang="en-US" sz="1800" i="1">
                                          <a:latin typeface="Cambria Math"/>
                                        </a:rPr>
                                      </m:ctrlPr>
                                    </m:sSubSupPr>
                                    <m:e>
                                      <m:r>
                                        <a:rPr lang="en-US" sz="1800" i="1">
                                          <a:latin typeface="Cambria Math"/>
                                        </a:rPr>
                                        <m:t>𝜑</m:t>
                                      </m:r>
                                    </m:e>
                                    <m:sub>
                                      <m:r>
                                        <a:rPr lang="en-US" sz="1800" i="1">
                                          <a:latin typeface="Cambria Math"/>
                                        </a:rPr>
                                        <m:t>𝑠</m:t>
                                      </m:r>
                                    </m:sub>
                                    <m:sup>
                                      <m:r>
                                        <a:rPr lang="en-US" sz="1800" i="1">
                                          <a:latin typeface="Cambria Math"/>
                                        </a:rPr>
                                        <m:t>𝑖</m:t>
                                      </m:r>
                                    </m:sup>
                                  </m:sSubSup>
                                </m:sub>
                                <m:sup>
                                  <m:r>
                                    <a:rPr lang="en-US" sz="1800" i="1">
                                      <a:latin typeface="Cambria Math"/>
                                    </a:rPr>
                                    <m:t>𝑠</m:t>
                                  </m:r>
                                </m:sup>
                              </m:sSubSup>
                              <m:d>
                                <m:dPr>
                                  <m:ctrlPr>
                                    <a:rPr lang="en-US" sz="1800" i="1">
                                      <a:latin typeface="Cambria Math"/>
                                    </a:rPr>
                                  </m:ctrlPr>
                                </m:dPr>
                                <m:e>
                                  <m:sSubSup>
                                    <m:sSubSupPr>
                                      <m:ctrlPr>
                                        <a:rPr lang="en-US" sz="1800" i="1">
                                          <a:latin typeface="Cambria Math"/>
                                        </a:rPr>
                                      </m:ctrlPr>
                                    </m:sSubSupPr>
                                    <m:e>
                                      <m:r>
                                        <a:rPr lang="en-US" sz="1800" i="1">
                                          <a:latin typeface="Cambria Math"/>
                                        </a:rPr>
                                        <m:t>𝑥</m:t>
                                      </m:r>
                                    </m:e>
                                    <m:sub>
                                      <m:r>
                                        <a:rPr lang="en-US" sz="1800" i="1">
                                          <a:latin typeface="Cambria Math"/>
                                        </a:rPr>
                                        <m:t>𝑠</m:t>
                                      </m:r>
                                    </m:sub>
                                    <m:sup>
                                      <m:r>
                                        <a:rPr lang="en-US" sz="1800" i="1">
                                          <a:latin typeface="Cambria Math"/>
                                        </a:rPr>
                                        <m:t>𝑖𝑗</m:t>
                                      </m:r>
                                    </m:sup>
                                  </m:sSubSup>
                                </m:e>
                              </m:d>
                            </m:e>
                          </m:func>
                        </m:e>
                      </m:nary>
                      <m:r>
                        <a:rPr lang="en-US" sz="1800" i="1">
                          <a:latin typeface="Cambria Math"/>
                        </a:rPr>
                        <m:t>+</m:t>
                      </m:r>
                      <m:nary>
                        <m:naryPr>
                          <m:chr m:val="∑"/>
                          <m:limLoc m:val="undOvr"/>
                          <m:ctrlPr>
                            <a:rPr lang="en-US" sz="1800" i="1">
                              <a:latin typeface="Cambria Math"/>
                            </a:rPr>
                          </m:ctrlPr>
                        </m:naryPr>
                        <m:sub>
                          <m:r>
                            <a:rPr lang="en-US" sz="1800" i="1">
                              <a:latin typeface="Cambria Math"/>
                            </a:rPr>
                            <m:t>𝑗</m:t>
                          </m:r>
                          <m:r>
                            <a:rPr lang="en-US" sz="1800" i="1">
                              <a:latin typeface="Cambria Math"/>
                            </a:rPr>
                            <m:t>=1</m:t>
                          </m:r>
                        </m:sub>
                        <m:sup>
                          <m:d>
                            <m:dPr>
                              <m:begChr m:val="|"/>
                              <m:endChr m:val="|"/>
                              <m:ctrlPr>
                                <a:rPr lang="en-US" sz="1800" i="1">
                                  <a:latin typeface="Cambria Math"/>
                                </a:rPr>
                              </m:ctrlPr>
                            </m:dPr>
                            <m:e>
                              <m:sSub>
                                <m:sSubPr>
                                  <m:ctrlPr>
                                    <a:rPr lang="en-US" sz="1800" i="1">
                                      <a:latin typeface="Cambria Math"/>
                                    </a:rPr>
                                  </m:ctrlPr>
                                </m:sSubPr>
                                <m:e>
                                  <m:r>
                                    <a:rPr lang="en-US" sz="1800" i="1">
                                      <a:latin typeface="Cambria Math"/>
                                    </a:rPr>
                                    <m:t>𝑥</m:t>
                                  </m:r>
                                </m:e>
                                <m:sub>
                                  <m:r>
                                    <a:rPr lang="en-US" sz="1800" i="1">
                                      <a:latin typeface="Cambria Math"/>
                                    </a:rPr>
                                    <m:t>𝑖</m:t>
                                  </m:r>
                                </m:sub>
                              </m:sSub>
                            </m:e>
                          </m:d>
                        </m:sup>
                        <m:e>
                          <m:func>
                            <m:funcPr>
                              <m:ctrlPr>
                                <a:rPr lang="en-US" sz="1800" i="1">
                                  <a:latin typeface="Cambria Math"/>
                                </a:rPr>
                              </m:ctrlPr>
                            </m:funcPr>
                            <m:fName>
                              <m:r>
                                <m:rPr>
                                  <m:sty m:val="p"/>
                                </m:rPr>
                                <a:rPr lang="en-US" sz="1800">
                                  <a:latin typeface="Cambria Math"/>
                                </a:rPr>
                                <m:t>ln</m:t>
                              </m:r>
                            </m:fName>
                            <m:e>
                              <m:sSubSup>
                                <m:sSubSupPr>
                                  <m:ctrlPr>
                                    <a:rPr lang="en-US" sz="1800" i="1">
                                      <a:latin typeface="Cambria Math"/>
                                    </a:rPr>
                                  </m:ctrlPr>
                                </m:sSubSupPr>
                                <m:e>
                                  <m:r>
                                    <m:rPr>
                                      <m:sty m:val="p"/>
                                    </m:rPr>
                                    <a:rPr lang="en-US" sz="1800">
                                      <a:latin typeface="Cambria Math"/>
                                    </a:rPr>
                                    <m:t>b</m:t>
                                  </m:r>
                                </m:e>
                                <m:sub>
                                  <m:sSubSup>
                                    <m:sSubSupPr>
                                      <m:ctrlPr>
                                        <a:rPr lang="en-US" sz="1800" i="1">
                                          <a:latin typeface="Cambria Math"/>
                                        </a:rPr>
                                      </m:ctrlPr>
                                    </m:sSubSupPr>
                                    <m:e>
                                      <m:r>
                                        <a:rPr lang="en-US" sz="1800" i="1">
                                          <a:latin typeface="Cambria Math"/>
                                        </a:rPr>
                                        <m:t>𝜑</m:t>
                                      </m:r>
                                    </m:e>
                                    <m:sub>
                                      <m:r>
                                        <a:rPr lang="en-US" sz="1800" i="1">
                                          <a:latin typeface="Cambria Math"/>
                                        </a:rPr>
                                        <m:t>𝑒</m:t>
                                      </m:r>
                                    </m:sub>
                                    <m:sup>
                                      <m:r>
                                        <a:rPr lang="en-US" sz="1800" i="1">
                                          <a:latin typeface="Cambria Math"/>
                                        </a:rPr>
                                        <m:t>𝑖</m:t>
                                      </m:r>
                                    </m:sup>
                                  </m:sSubSup>
                                </m:sub>
                                <m:sup>
                                  <m:r>
                                    <a:rPr lang="en-US" sz="1800" i="1">
                                      <a:latin typeface="Cambria Math"/>
                                    </a:rPr>
                                    <m:t>𝑒</m:t>
                                  </m:r>
                                </m:sup>
                              </m:sSubSup>
                              <m:d>
                                <m:dPr>
                                  <m:ctrlPr>
                                    <a:rPr lang="en-US" sz="1800" i="1">
                                      <a:latin typeface="Cambria Math"/>
                                    </a:rPr>
                                  </m:ctrlPr>
                                </m:dPr>
                                <m:e>
                                  <m:sSubSup>
                                    <m:sSubSupPr>
                                      <m:ctrlPr>
                                        <a:rPr lang="en-US" sz="1800" i="1">
                                          <a:latin typeface="Cambria Math"/>
                                        </a:rPr>
                                      </m:ctrlPr>
                                    </m:sSubSupPr>
                                    <m:e>
                                      <m:r>
                                        <a:rPr lang="en-US" sz="1800" i="1">
                                          <a:latin typeface="Cambria Math"/>
                                        </a:rPr>
                                        <m:t>𝑥</m:t>
                                      </m:r>
                                    </m:e>
                                    <m:sub>
                                      <m:r>
                                        <a:rPr lang="en-US" sz="1800" i="1">
                                          <a:latin typeface="Cambria Math"/>
                                        </a:rPr>
                                        <m:t>𝑒</m:t>
                                      </m:r>
                                    </m:sub>
                                    <m:sup>
                                      <m:r>
                                        <a:rPr lang="en-US" sz="1800" i="1">
                                          <a:latin typeface="Cambria Math"/>
                                        </a:rPr>
                                        <m:t>𝑖𝑗</m:t>
                                      </m:r>
                                    </m:sup>
                                  </m:sSubSup>
                                </m:e>
                              </m:d>
                            </m:e>
                          </m:func>
                        </m:e>
                      </m:nary>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604042" y="4687824"/>
                <a:ext cx="6871753" cy="92038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9600" y="954024"/>
                <a:ext cx="1376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𝑃</m:t>
                      </m:r>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𝑠</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𝑒</m:t>
                          </m:r>
                        </m:sub>
                      </m:sSub>
                      <m:r>
                        <a:rPr lang="en-US" sz="1800" b="0" i="1" smtClean="0">
                          <a:latin typeface="Cambria Math"/>
                        </a:rPr>
                        <m:t>|</m:t>
                      </m:r>
                      <m:r>
                        <a:rPr lang="en-US" sz="1800" b="0" i="1" smtClean="0">
                          <a:latin typeface="Cambria Math"/>
                          <a:ea typeface="Cambria Math"/>
                        </a:rPr>
                        <m:t>𝜆</m:t>
                      </m:r>
                      <m:r>
                        <a:rPr lang="en-US" sz="1800" b="0" i="1" smtClean="0">
                          <a:latin typeface="Cambria Math"/>
                        </a:rPr>
                        <m:t>)</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9600" y="954024"/>
                <a:ext cx="1376362" cy="369332"/>
              </a:xfrm>
              <a:prstGeom prst="rect">
                <a:avLst/>
              </a:prstGeom>
              <a:blipFill rotWithShape="1">
                <a:blip r:embed="rId7"/>
                <a:stretch>
                  <a:fillRect b="-13333"/>
                </a:stretch>
              </a:blipFill>
            </p:spPr>
            <p:txBody>
              <a:bodyPr/>
              <a:lstStyle/>
              <a:p>
                <a:r>
                  <a:rPr lang="en-US">
                    <a:noFill/>
                  </a:rPr>
                  <a:t> </a:t>
                </a:r>
              </a:p>
            </p:txBody>
          </p:sp>
        </mc:Fallback>
      </mc:AlternateContent>
      <p:sp>
        <p:nvSpPr>
          <p:cNvPr id="18" name="Rectangle 17"/>
          <p:cNvSpPr/>
          <p:nvPr/>
        </p:nvSpPr>
        <p:spPr>
          <a:xfrm>
            <a:off x="609600" y="954024"/>
            <a:ext cx="1376362" cy="38100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8" name="Elbow Connector 27"/>
          <p:cNvCxnSpPr/>
          <p:nvPr/>
        </p:nvCxnSpPr>
        <p:spPr>
          <a:xfrm rot="10800000" flipV="1">
            <a:off x="609600" y="1182624"/>
            <a:ext cx="12700" cy="511859"/>
          </a:xfrm>
          <a:prstGeom prst="bentConnector3">
            <a:avLst>
              <a:gd name="adj1" fmla="val 180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362" name="Group 14361"/>
          <p:cNvGrpSpPr/>
          <p:nvPr/>
        </p:nvGrpSpPr>
        <p:grpSpPr>
          <a:xfrm>
            <a:off x="5430666" y="1487424"/>
            <a:ext cx="3179934" cy="2910221"/>
            <a:chOff x="5430666" y="1828800"/>
            <a:chExt cx="3179934" cy="2910221"/>
          </a:xfrm>
        </p:grpSpPr>
        <p:pic>
          <p:nvPicPr>
            <p:cNvPr id="1435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0666" y="1828800"/>
              <a:ext cx="3179934" cy="241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36" name="Straight Arrow Connector 14335"/>
            <p:cNvCxnSpPr/>
            <p:nvPr/>
          </p:nvCxnSpPr>
          <p:spPr>
            <a:xfrm flipV="1">
              <a:off x="6553200" y="3108420"/>
              <a:ext cx="228600" cy="320580"/>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p:cxnSp>
          <p:nvCxnSpPr>
            <p:cNvPr id="14343" name="Straight Arrow Connector 14342"/>
            <p:cNvCxnSpPr/>
            <p:nvPr/>
          </p:nvCxnSpPr>
          <p:spPr>
            <a:xfrm flipH="1" flipV="1">
              <a:off x="7279011" y="3108420"/>
              <a:ext cx="188589" cy="320580"/>
            </a:xfrm>
            <a:prstGeom prst="straightConnector1">
              <a:avLst/>
            </a:prstGeom>
            <a:ln w="25400">
              <a:solidFill>
                <a:srgbClr val="FA706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44" name="TextBox 14343"/>
                <p:cNvSpPr txBox="1"/>
                <p:nvPr/>
              </p:nvSpPr>
              <p:spPr>
                <a:xfrm>
                  <a:off x="6830133" y="2866784"/>
                  <a:ext cx="381000" cy="369332"/>
                </a:xfrm>
                <a:prstGeom prst="rect">
                  <a:avLst/>
                </a:prstGeom>
                <a:noFill/>
                <a:ln w="25400">
                  <a:solidFill>
                    <a:srgbClr val="FA706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a:rPr>
                            </m:ctrlPr>
                          </m:sSubPr>
                          <m:e>
                            <m:r>
                              <a:rPr lang="en-US" sz="1800" b="1" i="1" smtClean="0">
                                <a:latin typeface="Cambria Math"/>
                              </a:rPr>
                              <m:t>𝒙</m:t>
                            </m:r>
                          </m:e>
                          <m:sub>
                            <m:r>
                              <a:rPr lang="en-US" sz="1800" b="1" i="1" smtClean="0">
                                <a:latin typeface="Cambria Math"/>
                              </a:rPr>
                              <m:t>𝒊</m:t>
                            </m:r>
                          </m:sub>
                        </m:sSub>
                      </m:oMath>
                    </m:oMathPara>
                  </a14:m>
                  <a:endParaRPr lang="en-US" sz="1800" b="1" dirty="0"/>
                </a:p>
              </p:txBody>
            </p:sp>
          </mc:Choice>
          <mc:Fallback xmlns="">
            <p:sp>
              <p:nvSpPr>
                <p:cNvPr id="14344" name="TextBox 14343"/>
                <p:cNvSpPr txBox="1">
                  <a:spLocks noRot="1" noChangeAspect="1" noMove="1" noResize="1" noEditPoints="1" noAdjustHandles="1" noChangeArrowheads="1" noChangeShapeType="1" noTextEdit="1"/>
                </p:cNvSpPr>
                <p:nvPr/>
              </p:nvSpPr>
              <p:spPr>
                <a:xfrm>
                  <a:off x="6830133" y="2866784"/>
                  <a:ext cx="381000" cy="338554"/>
                </a:xfrm>
                <a:prstGeom prst="rect">
                  <a:avLst/>
                </a:prstGeom>
                <a:blipFill rotWithShape="1">
                  <a:blip r:embed="rId9"/>
                  <a:stretch>
                    <a:fillRect/>
                  </a:stretch>
                </a:blipFill>
                <a:ln w="25400">
                  <a:solidFill>
                    <a:srgbClr val="FA7062"/>
                  </a:solidFill>
                </a:ln>
              </p:spPr>
              <p:txBody>
                <a:bodyPr/>
                <a:lstStyle/>
                <a:p>
                  <a:r>
                    <a:rPr lang="en-US">
                      <a:noFill/>
                    </a:rPr>
                    <a:t> </a:t>
                  </a:r>
                </a:p>
              </p:txBody>
            </p:sp>
          </mc:Fallback>
        </mc:AlternateContent>
        <p:cxnSp>
          <p:nvCxnSpPr>
            <p:cNvPr id="14348" name="Straight Arrow Connector 14347"/>
            <p:cNvCxnSpPr/>
            <p:nvPr/>
          </p:nvCxnSpPr>
          <p:spPr>
            <a:xfrm>
              <a:off x="6553200" y="4038600"/>
              <a:ext cx="228600" cy="3048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352" name="Straight Arrow Connector 14351"/>
            <p:cNvCxnSpPr/>
            <p:nvPr/>
          </p:nvCxnSpPr>
          <p:spPr>
            <a:xfrm flipH="1">
              <a:off x="7373305" y="4038600"/>
              <a:ext cx="170496" cy="3048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54" name="TextBox 14353"/>
                <p:cNvSpPr txBox="1"/>
                <p:nvPr/>
              </p:nvSpPr>
              <p:spPr>
                <a:xfrm>
                  <a:off x="6830133" y="4343400"/>
                  <a:ext cx="448878" cy="395621"/>
                </a:xfrm>
                <a:prstGeom prst="rect">
                  <a:avLst/>
                </a:prstGeom>
                <a:noFill/>
                <a:ln w="25400">
                  <a:solidFill>
                    <a:srgbClr val="00B0F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a:rPr>
                            </m:ctrlPr>
                          </m:sSubPr>
                          <m:e>
                            <m:r>
                              <a:rPr lang="en-US" sz="1800" b="1" i="1" smtClean="0">
                                <a:latin typeface="Cambria Math"/>
                              </a:rPr>
                              <m:t>𝒙</m:t>
                            </m:r>
                          </m:e>
                          <m:sub>
                            <m:r>
                              <a:rPr lang="en-US" sz="1800" b="1" i="1" smtClean="0">
                                <a:latin typeface="Cambria Math"/>
                              </a:rPr>
                              <m:t>𝒊𝒋</m:t>
                            </m:r>
                          </m:sub>
                        </m:sSub>
                      </m:oMath>
                    </m:oMathPara>
                  </a14:m>
                  <a:endParaRPr lang="en-US" sz="1800" b="1" dirty="0"/>
                </a:p>
              </p:txBody>
            </p:sp>
          </mc:Choice>
          <mc:Fallback xmlns="">
            <p:sp>
              <p:nvSpPr>
                <p:cNvPr id="14354" name="TextBox 14353"/>
                <p:cNvSpPr txBox="1">
                  <a:spLocks noRot="1" noChangeAspect="1" noMove="1" noResize="1" noEditPoints="1" noAdjustHandles="1" noChangeArrowheads="1" noChangeShapeType="1" noTextEdit="1"/>
                </p:cNvSpPr>
                <p:nvPr/>
              </p:nvSpPr>
              <p:spPr>
                <a:xfrm>
                  <a:off x="6830133" y="4343400"/>
                  <a:ext cx="448878" cy="358368"/>
                </a:xfrm>
                <a:prstGeom prst="rect">
                  <a:avLst/>
                </a:prstGeom>
                <a:blipFill rotWithShape="1">
                  <a:blip r:embed="rId10"/>
                  <a:stretch>
                    <a:fillRect b="-1613"/>
                  </a:stretch>
                </a:blipFill>
                <a:ln w="25400">
                  <a:solidFill>
                    <a:srgbClr val="00B0F0"/>
                  </a:solidFill>
                </a:ln>
              </p:spPr>
              <p:txBody>
                <a:bodyPr/>
                <a:lstStyle/>
                <a:p>
                  <a:r>
                    <a:rPr lang="en-US">
                      <a:noFill/>
                    </a:rPr>
                    <a:t> </a:t>
                  </a:r>
                </a:p>
              </p:txBody>
            </p:sp>
          </mc:Fallback>
        </mc:AlternateContent>
        <p:cxnSp>
          <p:nvCxnSpPr>
            <p:cNvPr id="14356" name="Straight Connector 14355"/>
            <p:cNvCxnSpPr/>
            <p:nvPr/>
          </p:nvCxnSpPr>
          <p:spPr>
            <a:xfrm>
              <a:off x="6019800" y="4038600"/>
              <a:ext cx="762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315200" y="4038600"/>
              <a:ext cx="6096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48400" y="3581400"/>
              <a:ext cx="381000" cy="0"/>
            </a:xfrm>
            <a:prstGeom prst="line">
              <a:avLst/>
            </a:prstGeom>
            <a:ln w="25400">
              <a:solidFill>
                <a:srgbClr val="FA706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391400" y="3581400"/>
              <a:ext cx="381000" cy="0"/>
            </a:xfrm>
            <a:prstGeom prst="line">
              <a:avLst/>
            </a:prstGeom>
            <a:ln w="25400">
              <a:solidFill>
                <a:srgbClr val="FA7062"/>
              </a:solidFill>
            </a:ln>
          </p:spPr>
          <p:style>
            <a:lnRef idx="1">
              <a:schemeClr val="accent1"/>
            </a:lnRef>
            <a:fillRef idx="0">
              <a:schemeClr val="accent1"/>
            </a:fillRef>
            <a:effectRef idx="0">
              <a:schemeClr val="accent1"/>
            </a:effectRef>
            <a:fontRef idx="minor">
              <a:schemeClr val="tx1"/>
            </a:fontRef>
          </p:style>
        </p:cxnSp>
      </p:grpSp>
      <p:sp>
        <p:nvSpPr>
          <p:cNvPr id="26"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Hand Shape Bayesian Network (HSBN)</a:t>
            </a:r>
            <a:endParaRPr lang="en-US" dirty="0"/>
          </a:p>
        </p:txBody>
      </p:sp>
    </p:spTree>
    <p:extLst>
      <p:ext uri="{BB962C8B-B14F-4D97-AF65-F5344CB8AC3E}">
        <p14:creationId xmlns:p14="http://schemas.microsoft.com/office/powerpoint/2010/main" val="1977553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479" y="845375"/>
            <a:ext cx="3262432" cy="369332"/>
          </a:xfrm>
          <a:prstGeom prst="rect">
            <a:avLst/>
          </a:prstGeom>
        </p:spPr>
        <p:txBody>
          <a:bodyPr wrap="none">
            <a:spAutoFit/>
          </a:bodyPr>
          <a:lstStyle/>
          <a:p>
            <a:r>
              <a:rPr lang="en-US" sz="1800" dirty="0"/>
              <a:t>Exact </a:t>
            </a:r>
            <a:r>
              <a:rPr lang="en-US" sz="1800" dirty="0" smtClean="0"/>
              <a:t>inference </a:t>
            </a:r>
            <a:r>
              <a:rPr lang="en-US" sz="1800" dirty="0"/>
              <a:t>is </a:t>
            </a:r>
            <a:r>
              <a:rPr lang="en-US" sz="1800" dirty="0" smtClean="0"/>
              <a:t>intractable?</a:t>
            </a:r>
            <a:endParaRPr lang="en-US" sz="1800" dirty="0"/>
          </a:p>
        </p:txBody>
      </p:sp>
      <p:grpSp>
        <p:nvGrpSpPr>
          <p:cNvPr id="13" name="Group 12"/>
          <p:cNvGrpSpPr/>
          <p:nvPr/>
        </p:nvGrpSpPr>
        <p:grpSpPr>
          <a:xfrm>
            <a:off x="208879" y="3434083"/>
            <a:ext cx="3564153" cy="1949668"/>
            <a:chOff x="1066800" y="2193925"/>
            <a:chExt cx="4038600" cy="2073275"/>
          </a:xfrm>
        </p:grpSpPr>
        <p:sp>
          <p:nvSpPr>
            <p:cNvPr id="9" name="Rectangle 8"/>
            <p:cNvSpPr>
              <a:spLocks noChangeArrowheads="1"/>
            </p:cNvSpPr>
            <p:nvPr/>
          </p:nvSpPr>
          <p:spPr bwMode="auto">
            <a:xfrm>
              <a:off x="1997074" y="2193925"/>
              <a:ext cx="2727325" cy="701675"/>
            </a:xfrm>
            <a:prstGeom prst="rect">
              <a:avLst/>
            </a:prstGeom>
            <a:solidFill>
              <a:srgbClr val="00FFFF">
                <a:alpha val="3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Text Box 4"/>
            <p:cNvSpPr txBox="1">
              <a:spLocks noChangeArrowheads="1"/>
            </p:cNvSpPr>
            <p:nvPr/>
          </p:nvSpPr>
          <p:spPr bwMode="auto">
            <a:xfrm>
              <a:off x="2051050" y="2270126"/>
              <a:ext cx="2673350" cy="39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0" dirty="0" err="1">
                  <a:solidFill>
                    <a:srgbClr val="FA7062"/>
                  </a:solidFill>
                </a:rPr>
                <a:t>Variational</a:t>
              </a:r>
              <a:r>
                <a:rPr lang="en-US" sz="1800" b="0" dirty="0">
                  <a:solidFill>
                    <a:srgbClr val="FA7062"/>
                  </a:solidFill>
                </a:rPr>
                <a:t> Methods</a:t>
              </a:r>
            </a:p>
          </p:txBody>
        </p:sp>
        <p:sp>
          <p:nvSpPr>
            <p:cNvPr id="11" name="AutoShape 19"/>
            <p:cNvSpPr>
              <a:spLocks noChangeArrowheads="1"/>
            </p:cNvSpPr>
            <p:nvPr/>
          </p:nvSpPr>
          <p:spPr bwMode="auto">
            <a:xfrm>
              <a:off x="1066800" y="3200400"/>
              <a:ext cx="2054614" cy="1066800"/>
            </a:xfrm>
            <a:prstGeom prst="wedgeRoundRectCallout">
              <a:avLst>
                <a:gd name="adj1" fmla="val 38765"/>
                <a:gd name="adj2" fmla="val -76787"/>
                <a:gd name="adj3" fmla="val 16667"/>
              </a:avLst>
            </a:prstGeom>
            <a:solidFill>
              <a:srgbClr val="D3D3F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dirty="0">
                  <a:solidFill>
                    <a:schemeClr val="accent2"/>
                  </a:solidFill>
                </a:rPr>
                <a:t>Approximate the probability distribution</a:t>
              </a:r>
            </a:p>
            <a:p>
              <a:endParaRPr lang="en-US" sz="1800" dirty="0">
                <a:solidFill>
                  <a:schemeClr val="accent2"/>
                </a:solidFill>
              </a:endParaRPr>
            </a:p>
          </p:txBody>
        </p:sp>
        <p:sp>
          <p:nvSpPr>
            <p:cNvPr id="12" name="AutoShape 20"/>
            <p:cNvSpPr>
              <a:spLocks noChangeArrowheads="1"/>
            </p:cNvSpPr>
            <p:nvPr/>
          </p:nvSpPr>
          <p:spPr bwMode="auto">
            <a:xfrm>
              <a:off x="3352800" y="3200400"/>
              <a:ext cx="1752600" cy="762000"/>
            </a:xfrm>
            <a:prstGeom prst="wedgeRoundRectCallout">
              <a:avLst>
                <a:gd name="adj1" fmla="val -31916"/>
                <a:gd name="adj2" fmla="val -93831"/>
                <a:gd name="adj3" fmla="val 16667"/>
              </a:avLst>
            </a:prstGeom>
            <a:solidFill>
              <a:srgbClr val="D3D3F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dirty="0">
                  <a:solidFill>
                    <a:schemeClr val="accent2"/>
                  </a:solidFill>
                </a:rPr>
                <a:t>Use the role of convexity</a:t>
              </a:r>
            </a:p>
          </p:txBody>
        </p:sp>
      </p:grpSp>
      <p:grpSp>
        <p:nvGrpSpPr>
          <p:cNvPr id="32" name="Group 31"/>
          <p:cNvGrpSpPr/>
          <p:nvPr/>
        </p:nvGrpSpPr>
        <p:grpSpPr>
          <a:xfrm>
            <a:off x="513679" y="1704133"/>
            <a:ext cx="2878210" cy="1306520"/>
            <a:chOff x="914400" y="2743200"/>
            <a:chExt cx="4572000" cy="2057400"/>
          </a:xfrm>
        </p:grpSpPr>
        <p:sp>
          <p:nvSpPr>
            <p:cNvPr id="14" name="Oval 4"/>
            <p:cNvSpPr>
              <a:spLocks noChangeArrowheads="1"/>
            </p:cNvSpPr>
            <p:nvPr/>
          </p:nvSpPr>
          <p:spPr bwMode="auto">
            <a:xfrm>
              <a:off x="1981200" y="2743200"/>
              <a:ext cx="457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 name="Oval 5"/>
            <p:cNvSpPr>
              <a:spLocks noChangeArrowheads="1"/>
            </p:cNvSpPr>
            <p:nvPr/>
          </p:nvSpPr>
          <p:spPr bwMode="auto">
            <a:xfrm>
              <a:off x="2971800" y="2743200"/>
              <a:ext cx="457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6" name="Oval 6"/>
            <p:cNvSpPr>
              <a:spLocks noChangeArrowheads="1"/>
            </p:cNvSpPr>
            <p:nvPr/>
          </p:nvSpPr>
          <p:spPr bwMode="auto">
            <a:xfrm>
              <a:off x="3962400" y="2743200"/>
              <a:ext cx="457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7" name="Oval 7"/>
            <p:cNvSpPr>
              <a:spLocks noChangeArrowheads="1"/>
            </p:cNvSpPr>
            <p:nvPr/>
          </p:nvSpPr>
          <p:spPr bwMode="auto">
            <a:xfrm>
              <a:off x="5029200" y="4343400"/>
              <a:ext cx="457200" cy="457200"/>
            </a:xfrm>
            <a:prstGeom prst="ellipse">
              <a:avLst/>
            </a:prstGeom>
            <a:solidFill>
              <a:srgbClr val="B5BA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8" name="Oval 8"/>
            <p:cNvSpPr>
              <a:spLocks noChangeArrowheads="1"/>
            </p:cNvSpPr>
            <p:nvPr/>
          </p:nvSpPr>
          <p:spPr bwMode="auto">
            <a:xfrm>
              <a:off x="3962400" y="4343400"/>
              <a:ext cx="457200" cy="457200"/>
            </a:xfrm>
            <a:prstGeom prst="ellipse">
              <a:avLst/>
            </a:prstGeom>
            <a:solidFill>
              <a:srgbClr val="B5BA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 name="Oval 9"/>
            <p:cNvSpPr>
              <a:spLocks noChangeArrowheads="1"/>
            </p:cNvSpPr>
            <p:nvPr/>
          </p:nvSpPr>
          <p:spPr bwMode="auto">
            <a:xfrm>
              <a:off x="2971800" y="4343400"/>
              <a:ext cx="457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0" name="Oval 10"/>
            <p:cNvSpPr>
              <a:spLocks noChangeArrowheads="1"/>
            </p:cNvSpPr>
            <p:nvPr/>
          </p:nvSpPr>
          <p:spPr bwMode="auto">
            <a:xfrm>
              <a:off x="1981200" y="4343400"/>
              <a:ext cx="457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 name="Oval 11"/>
            <p:cNvSpPr>
              <a:spLocks noChangeArrowheads="1"/>
            </p:cNvSpPr>
            <p:nvPr/>
          </p:nvSpPr>
          <p:spPr bwMode="auto">
            <a:xfrm>
              <a:off x="914400" y="4343400"/>
              <a:ext cx="457200" cy="457200"/>
            </a:xfrm>
            <a:prstGeom prst="ellipse">
              <a:avLst/>
            </a:prstGeom>
            <a:solidFill>
              <a:srgbClr val="B5BA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cxnSp>
          <p:nvCxnSpPr>
            <p:cNvPr id="22" name="AutoShape 12"/>
            <p:cNvCxnSpPr>
              <a:cxnSpLocks noChangeShapeType="1"/>
              <a:stCxn id="14" idx="3"/>
              <a:endCxn id="21" idx="0"/>
            </p:cNvCxnSpPr>
            <p:nvPr/>
          </p:nvCxnSpPr>
          <p:spPr bwMode="auto">
            <a:xfrm flipH="1">
              <a:off x="1143000" y="3133725"/>
              <a:ext cx="904875" cy="12096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5" idx="3"/>
              <a:endCxn id="21" idx="7"/>
            </p:cNvCxnSpPr>
            <p:nvPr/>
          </p:nvCxnSpPr>
          <p:spPr bwMode="auto">
            <a:xfrm flipH="1">
              <a:off x="1304925" y="3133725"/>
              <a:ext cx="1733550" cy="127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5" idx="4"/>
              <a:endCxn id="20" idx="0"/>
            </p:cNvCxnSpPr>
            <p:nvPr/>
          </p:nvCxnSpPr>
          <p:spPr bwMode="auto">
            <a:xfrm flipH="1">
              <a:off x="2209800" y="3200400"/>
              <a:ext cx="990600" cy="1143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15"/>
            <p:cNvCxnSpPr>
              <a:cxnSpLocks noChangeShapeType="1"/>
              <a:stCxn id="16" idx="3"/>
              <a:endCxn id="20" idx="7"/>
            </p:cNvCxnSpPr>
            <p:nvPr/>
          </p:nvCxnSpPr>
          <p:spPr bwMode="auto">
            <a:xfrm flipH="1">
              <a:off x="2371725" y="3133725"/>
              <a:ext cx="1657350" cy="127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6"/>
            <p:cNvCxnSpPr>
              <a:cxnSpLocks noChangeShapeType="1"/>
              <a:stCxn id="16" idx="4"/>
              <a:endCxn id="18" idx="0"/>
            </p:cNvCxnSpPr>
            <p:nvPr/>
          </p:nvCxnSpPr>
          <p:spPr bwMode="auto">
            <a:xfrm>
              <a:off x="4191000" y="3200400"/>
              <a:ext cx="0" cy="1143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7"/>
            <p:cNvCxnSpPr>
              <a:cxnSpLocks noChangeShapeType="1"/>
              <a:stCxn id="16" idx="5"/>
              <a:endCxn id="17" idx="0"/>
            </p:cNvCxnSpPr>
            <p:nvPr/>
          </p:nvCxnSpPr>
          <p:spPr bwMode="auto">
            <a:xfrm>
              <a:off x="4352925" y="3133725"/>
              <a:ext cx="904875" cy="12096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8"/>
            <p:cNvCxnSpPr>
              <a:cxnSpLocks noChangeShapeType="1"/>
              <a:stCxn id="15" idx="4"/>
              <a:endCxn id="19" idx="0"/>
            </p:cNvCxnSpPr>
            <p:nvPr/>
          </p:nvCxnSpPr>
          <p:spPr bwMode="auto">
            <a:xfrm>
              <a:off x="3200400" y="3200400"/>
              <a:ext cx="0" cy="1143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5" idx="5"/>
              <a:endCxn id="17" idx="1"/>
            </p:cNvCxnSpPr>
            <p:nvPr/>
          </p:nvCxnSpPr>
          <p:spPr bwMode="auto">
            <a:xfrm>
              <a:off x="3362325" y="3133725"/>
              <a:ext cx="1733550" cy="127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4" idx="5"/>
              <a:endCxn id="18" idx="1"/>
            </p:cNvCxnSpPr>
            <p:nvPr/>
          </p:nvCxnSpPr>
          <p:spPr bwMode="auto">
            <a:xfrm>
              <a:off x="2371725" y="3133725"/>
              <a:ext cx="1657350" cy="127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21"/>
            <p:cNvSpPr>
              <a:spLocks noChangeShapeType="1"/>
            </p:cNvSpPr>
            <p:nvPr/>
          </p:nvSpPr>
          <p:spPr bwMode="auto">
            <a:xfrm>
              <a:off x="3200400" y="320040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33" name="Group 32"/>
          <p:cNvGrpSpPr/>
          <p:nvPr/>
        </p:nvGrpSpPr>
        <p:grpSpPr>
          <a:xfrm>
            <a:off x="2875879" y="1105934"/>
            <a:ext cx="6324600" cy="4277068"/>
            <a:chOff x="-2471191" y="1205122"/>
            <a:chExt cx="6629399" cy="4277068"/>
          </a:xfrm>
        </p:grpSpPr>
        <mc:AlternateContent xmlns:mc="http://schemas.openxmlformats.org/markup-compatibility/2006" xmlns:a14="http://schemas.microsoft.com/office/drawing/2010/main">
          <mc:Choice Requires="a14">
            <p:sp>
              <p:nvSpPr>
                <p:cNvPr id="34" name="TextBox 33"/>
                <p:cNvSpPr txBox="1"/>
                <p:nvPr/>
              </p:nvSpPr>
              <p:spPr>
                <a:xfrm>
                  <a:off x="-2471191" y="1205122"/>
                  <a:ext cx="6629399" cy="4277068"/>
                </a:xfrm>
                <a:prstGeom prst="rect">
                  <a:avLst/>
                </a:prstGeom>
                <a:noFill/>
              </p:spPr>
              <p:txBody>
                <a:bodyPr wrap="square" rtlCol="0">
                  <a:spAutoFit/>
                </a:bodyPr>
                <a:lstStyle/>
                <a:p>
                  <a:pPr hangingPunct="0"/>
                  <a14:m>
                    <m:oMathPara xmlns:m="http://schemas.openxmlformats.org/officeDocument/2006/math">
                      <m:oMathParaPr>
                        <m:jc m:val="left"/>
                      </m:oMathParaPr>
                      <m:oMath xmlns:m="http://schemas.openxmlformats.org/officeDocument/2006/math">
                        <m:r>
                          <a:rPr lang="en-US" sz="1800" b="0" i="1" smtClean="0">
                            <a:latin typeface="Cambria Math"/>
                          </a:rPr>
                          <m:t>              </m:t>
                        </m:r>
                        <m:r>
                          <a:rPr lang="en-US" sz="1800" i="1" smtClean="0">
                            <a:latin typeface="Cambria Math"/>
                          </a:rPr>
                          <m:t>𝑙𝑛𝑃</m:t>
                        </m:r>
                        <m:d>
                          <m:dPr>
                            <m:ctrlPr>
                              <a:rPr lang="en-US" sz="1800" i="1">
                                <a:latin typeface="Cambria Math"/>
                              </a:rPr>
                            </m:ctrlPr>
                          </m:dPr>
                          <m:e>
                            <m:r>
                              <a:rPr lang="en-US" sz="1800" i="1">
                                <a:latin typeface="Cambria Math"/>
                              </a:rPr>
                              <m:t>𝑥</m:t>
                            </m:r>
                          </m:e>
                        </m:d>
                        <m:r>
                          <a:rPr lang="en-US" sz="1800" i="1">
                            <a:latin typeface="Cambria Math"/>
                          </a:rPr>
                          <m:t>=</m:t>
                        </m:r>
                        <m:func>
                          <m:funcPr>
                            <m:ctrlPr>
                              <a:rPr lang="en-US" sz="1800" i="1">
                                <a:latin typeface="Cambria Math"/>
                              </a:rPr>
                            </m:ctrlPr>
                          </m:funcPr>
                          <m:fName>
                            <m:r>
                              <m:rPr>
                                <m:sty m:val="p"/>
                              </m:rPr>
                              <a:rPr lang="en-US" sz="1800">
                                <a:latin typeface="Cambria Math"/>
                              </a:rPr>
                              <m:t>ln</m:t>
                            </m:r>
                          </m:fName>
                          <m:e>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e>
                            </m:nary>
                            <m:r>
                              <a:rPr lang="en-US" sz="1800" i="1">
                                <a:latin typeface="Cambria Math"/>
                              </a:rPr>
                              <m:t>𝑃</m:t>
                            </m:r>
                            <m:d>
                              <m:dPr>
                                <m:ctrlPr>
                                  <a:rPr lang="en-US" sz="1800" i="1">
                                    <a:latin typeface="Cambria Math"/>
                                  </a:rPr>
                                </m:ctrlPr>
                              </m:dPr>
                              <m:e>
                                <m:r>
                                  <a:rPr lang="en-US" sz="1800" i="1">
                                    <a:latin typeface="Cambria Math"/>
                                  </a:rPr>
                                  <m:t>𝑥</m:t>
                                </m:r>
                              </m:e>
                              <m:e>
                                <m:r>
                                  <a:rPr lang="en-US" sz="1800" i="1">
                                    <a:latin typeface="Cambria Math"/>
                                  </a:rPr>
                                  <m:t>𝜆</m:t>
                                </m:r>
                              </m:e>
                            </m:d>
                            <m:r>
                              <a:rPr lang="en-US" sz="1800" i="1">
                                <a:latin typeface="Cambria Math"/>
                              </a:rPr>
                              <m:t>𝑃</m:t>
                            </m:r>
                            <m:d>
                              <m:dPr>
                                <m:ctrlPr>
                                  <a:rPr lang="en-US" sz="1800" i="1">
                                    <a:latin typeface="Cambria Math"/>
                                  </a:rPr>
                                </m:ctrlPr>
                              </m:dPr>
                              <m:e>
                                <m:r>
                                  <a:rPr lang="en-US" sz="1800" i="1">
                                    <a:latin typeface="Cambria Math"/>
                                  </a:rPr>
                                  <m:t>𝜆</m:t>
                                </m:r>
                              </m:e>
                            </m:d>
                          </m:e>
                        </m:func>
                        <m:r>
                          <m:rPr>
                            <m:nor/>
                          </m:rPr>
                          <a:rPr lang="en-US" sz="1800"/>
                          <m:t> </m:t>
                        </m:r>
                      </m:oMath>
                    </m:oMathPara>
                  </a14:m>
                  <a:endParaRPr lang="en-US" sz="1800" dirty="0"/>
                </a:p>
                <a:p>
                  <a:pPr hangingPunct="0"/>
                  <a14:m>
                    <m:oMathPara xmlns:m="http://schemas.openxmlformats.org/officeDocument/2006/math">
                      <m:oMathParaPr>
                        <m:jc m:val="left"/>
                      </m:oMathParaPr>
                      <m:oMath xmlns:m="http://schemas.openxmlformats.org/officeDocument/2006/math">
                        <m:r>
                          <a:rPr lang="en-US" sz="1800" i="1">
                            <a:latin typeface="Cambria Math"/>
                          </a:rPr>
                          <m:t>               =</m:t>
                        </m:r>
                        <m:func>
                          <m:funcPr>
                            <m:ctrlPr>
                              <a:rPr lang="en-US" sz="1800" i="1">
                                <a:latin typeface="Cambria Math"/>
                              </a:rPr>
                            </m:ctrlPr>
                          </m:funcPr>
                          <m:fName>
                            <m:r>
                              <m:rPr>
                                <m:sty m:val="p"/>
                              </m:rPr>
                              <a:rPr lang="en-US" sz="1800">
                                <a:latin typeface="Cambria Math"/>
                              </a:rPr>
                              <m:t>ln</m:t>
                            </m:r>
                          </m:fName>
                          <m:e>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r>
                                  <a:rPr lang="en-US" sz="1800" i="1">
                                    <a:latin typeface="Cambria Math"/>
                                  </a:rPr>
                                  <m:t>𝑃</m:t>
                                </m:r>
                                <m:d>
                                  <m:dPr>
                                    <m:ctrlPr>
                                      <a:rPr lang="en-US" sz="1800" i="1">
                                        <a:latin typeface="Cambria Math"/>
                                      </a:rPr>
                                    </m:ctrlPr>
                                  </m:dPr>
                                  <m:e>
                                    <m:r>
                                      <a:rPr lang="en-US" sz="1800" i="1">
                                        <a:latin typeface="Cambria Math"/>
                                      </a:rPr>
                                      <m:t>𝑥</m:t>
                                    </m:r>
                                  </m:e>
                                  <m:e>
                                    <m:r>
                                      <a:rPr lang="en-US" sz="1800" i="1">
                                        <a:latin typeface="Cambria Math"/>
                                      </a:rPr>
                                      <m:t>𝜆</m:t>
                                    </m:r>
                                  </m:e>
                                </m:d>
                                <m:f>
                                  <m:fPr>
                                    <m:ctrlPr>
                                      <a:rPr lang="en-US" sz="1800" i="1">
                                        <a:latin typeface="Cambria Math"/>
                                      </a:rPr>
                                    </m:ctrlPr>
                                  </m:fPr>
                                  <m:num>
                                    <m:r>
                                      <a:rPr lang="en-US" sz="1800" i="1">
                                        <a:latin typeface="Cambria Math"/>
                                      </a:rPr>
                                      <m:t>𝑃</m:t>
                                    </m:r>
                                    <m:d>
                                      <m:dPr>
                                        <m:ctrlPr>
                                          <a:rPr lang="en-US" sz="1800" i="1">
                                            <a:latin typeface="Cambria Math"/>
                                          </a:rPr>
                                        </m:ctrlPr>
                                      </m:dPr>
                                      <m:e>
                                        <m:r>
                                          <a:rPr lang="en-US" sz="1800" i="1">
                                            <a:latin typeface="Cambria Math"/>
                                          </a:rPr>
                                          <m:t>𝜆</m:t>
                                        </m:r>
                                      </m:e>
                                    </m:d>
                                  </m:num>
                                  <m:den>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en>
                                </m:f>
                              </m:e>
                            </m:nary>
                          </m:e>
                        </m:func>
                        <m:r>
                          <m:rPr>
                            <m:nor/>
                          </m:rPr>
                          <a:rPr lang="en-US" sz="1800"/>
                          <m:t> </m:t>
                        </m:r>
                      </m:oMath>
                    </m:oMathPara>
                  </a14:m>
                  <a:endParaRPr lang="en-US" sz="1800" dirty="0"/>
                </a:p>
                <a:p>
                  <a:pPr hangingPunct="0"/>
                  <a14:m>
                    <m:oMathPara xmlns:m="http://schemas.openxmlformats.org/officeDocument/2006/math">
                      <m:oMathParaPr>
                        <m:jc m:val="left"/>
                      </m:oMathParaPr>
                      <m:oMath xmlns:m="http://schemas.openxmlformats.org/officeDocument/2006/math">
                        <m:r>
                          <a:rPr lang="en-US" sz="1800" i="1">
                            <a:latin typeface="Cambria Math"/>
                          </a:rPr>
                          <m:t>                ≥</m:t>
                        </m:r>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func>
                              <m:funcPr>
                                <m:ctrlPr>
                                  <a:rPr lang="en-US" sz="1800" i="1">
                                    <a:latin typeface="Cambria Math"/>
                                  </a:rPr>
                                </m:ctrlPr>
                              </m:funcPr>
                              <m:fName>
                                <m:r>
                                  <m:rPr>
                                    <m:sty m:val="p"/>
                                  </m:rPr>
                                  <a:rPr lang="en-US" sz="1800">
                                    <a:latin typeface="Cambria Math"/>
                                  </a:rPr>
                                  <m:t>ln</m:t>
                                </m:r>
                              </m:fName>
                              <m:e>
                                <m:r>
                                  <a:rPr lang="en-US" sz="1800" i="1">
                                    <a:latin typeface="Cambria Math"/>
                                  </a:rPr>
                                  <m:t>𝑃</m:t>
                                </m:r>
                                <m:r>
                                  <a:rPr lang="en-US" sz="1800" i="1">
                                    <a:latin typeface="Cambria Math"/>
                                  </a:rPr>
                                  <m:t>(</m:t>
                                </m:r>
                                <m:r>
                                  <a:rPr lang="en-US" sz="1800" i="1">
                                    <a:latin typeface="Cambria Math"/>
                                  </a:rPr>
                                  <m:t>𝑥</m:t>
                                </m:r>
                                <m:r>
                                  <a:rPr lang="en-US" sz="1800" i="1">
                                    <a:latin typeface="Cambria Math"/>
                                  </a:rPr>
                                  <m:t>|</m:t>
                                </m:r>
                                <m:r>
                                  <a:rPr lang="en-US" sz="1800" i="1">
                                    <a:latin typeface="Cambria Math"/>
                                  </a:rPr>
                                  <m:t>𝜆</m:t>
                                </m:r>
                                <m:r>
                                  <a:rPr lang="en-US" sz="1800" i="1">
                                    <a:latin typeface="Cambria Math"/>
                                  </a:rPr>
                                  <m:t>)</m:t>
                                </m:r>
                              </m:e>
                            </m:func>
                            <m:f>
                              <m:fPr>
                                <m:ctrlPr>
                                  <a:rPr lang="en-US" sz="1800" i="1">
                                    <a:latin typeface="Cambria Math"/>
                                  </a:rPr>
                                </m:ctrlPr>
                              </m:fPr>
                              <m:num>
                                <m:r>
                                  <a:rPr lang="en-US" sz="1800" i="1">
                                    <a:latin typeface="Cambria Math"/>
                                  </a:rPr>
                                  <m:t>𝑃</m:t>
                                </m:r>
                                <m:r>
                                  <a:rPr lang="en-US" sz="1800" i="1">
                                    <a:latin typeface="Cambria Math"/>
                                  </a:rPr>
                                  <m:t>(</m:t>
                                </m:r>
                                <m:r>
                                  <a:rPr lang="en-US" sz="1800" i="1">
                                    <a:latin typeface="Cambria Math"/>
                                  </a:rPr>
                                  <m:t>𝜆</m:t>
                                </m:r>
                                <m:r>
                                  <a:rPr lang="en-US" sz="1800" i="1">
                                    <a:latin typeface="Cambria Math"/>
                                  </a:rPr>
                                  <m:t>)</m:t>
                                </m:r>
                              </m:num>
                              <m:den>
                                <m:sSub>
                                  <m:sSubPr>
                                    <m:ctrlPr>
                                      <a:rPr lang="en-US" sz="1800" i="1">
                                        <a:latin typeface="Cambria Math"/>
                                      </a:rPr>
                                    </m:ctrlPr>
                                  </m:sSubPr>
                                  <m:e>
                                    <m:r>
                                      <a:rPr lang="en-US" sz="1800" i="1">
                                        <a:latin typeface="Cambria Math"/>
                                      </a:rPr>
                                      <m:t>𝑄</m:t>
                                    </m:r>
                                  </m:e>
                                  <m:sub>
                                    <m:r>
                                      <a:rPr lang="en-US" sz="1800" i="1">
                                        <a:latin typeface="Cambria Math"/>
                                      </a:rPr>
                                      <m:t>𝜆</m:t>
                                    </m:r>
                                  </m:sub>
                                </m:sSub>
                                <m:r>
                                  <a:rPr lang="en-US" sz="1800" i="1">
                                    <a:latin typeface="Cambria Math"/>
                                  </a:rPr>
                                  <m:t>(</m:t>
                                </m:r>
                                <m:r>
                                  <a:rPr lang="en-US" sz="1800" i="1">
                                    <a:latin typeface="Cambria Math"/>
                                  </a:rPr>
                                  <m:t>𝜆</m:t>
                                </m:r>
                                <m:r>
                                  <a:rPr lang="en-US" sz="1800" i="1">
                                    <a:latin typeface="Cambria Math"/>
                                  </a:rPr>
                                  <m:t>)</m:t>
                                </m:r>
                              </m:den>
                            </m:f>
                          </m:e>
                        </m:nary>
                        <m:r>
                          <m:rPr>
                            <m:nor/>
                          </m:rPr>
                          <a:rPr lang="en-US" sz="1800"/>
                          <m:t> </m:t>
                        </m:r>
                      </m:oMath>
                    </m:oMathPara>
                  </a14:m>
                  <a:endParaRPr lang="en-US" sz="1800" dirty="0" smtClean="0"/>
                </a:p>
                <a:p>
                  <a:pPr hangingPunct="0"/>
                  <a14:m>
                    <m:oMath xmlns:m="http://schemas.openxmlformats.org/officeDocument/2006/math">
                      <m:r>
                        <a:rPr lang="en-US" sz="1800" i="1" smtClean="0">
                          <a:latin typeface="Cambria Math"/>
                        </a:rPr>
                        <m:t> </m:t>
                      </m:r>
                      <m:r>
                        <a:rPr lang="en-US" sz="1800" b="0" i="1" smtClean="0">
                          <a:latin typeface="Cambria Math"/>
                        </a:rPr>
                        <m:t>               </m:t>
                      </m:r>
                      <m:r>
                        <a:rPr lang="en-US" sz="1800" i="1">
                          <a:latin typeface="Cambria Math"/>
                        </a:rPr>
                        <m:t>=</m:t>
                      </m:r>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
                            <m:dPr>
                              <m:begChr m:val="["/>
                              <m:endChr m:val="]"/>
                              <m:ctrlPr>
                                <a:rPr lang="en-US" sz="1800" i="1">
                                  <a:latin typeface="Cambria Math"/>
                                </a:rPr>
                              </m:ctrlPr>
                            </m:dPr>
                            <m:e>
                              <m:nary>
                                <m:naryPr>
                                  <m:chr m:val="∑"/>
                                  <m:limLoc m:val="undOvr"/>
                                  <m:ctrlPr>
                                    <a:rPr lang="en-US" sz="1800" i="1">
                                      <a:latin typeface="Cambria Math"/>
                                    </a:rPr>
                                  </m:ctrlPr>
                                </m:naryPr>
                                <m:sub>
                                  <m:r>
                                    <a:rPr lang="en-US" sz="1800" i="1">
                                      <a:latin typeface="Cambria Math"/>
                                    </a:rPr>
                                    <m:t>𝑖</m:t>
                                  </m:r>
                                  <m:r>
                                    <a:rPr lang="en-US" sz="1800" i="1">
                                      <a:latin typeface="Cambria Math"/>
                                    </a:rPr>
                                    <m:t>=1</m:t>
                                  </m:r>
                                </m:sub>
                                <m:sup>
                                  <m:r>
                                    <a:rPr lang="en-US" sz="1800" i="1">
                                      <a:latin typeface="Cambria Math"/>
                                    </a:rPr>
                                    <m:t>𝑁</m:t>
                                  </m:r>
                                </m:sup>
                                <m:e>
                                  <m:func>
                                    <m:funcPr>
                                      <m:ctrlPr>
                                        <a:rPr lang="en-US" sz="1800" i="1">
                                          <a:latin typeface="Cambria Math"/>
                                        </a:rPr>
                                      </m:ctrlPr>
                                    </m:funcPr>
                                    <m:fName>
                                      <m:r>
                                        <m:rPr>
                                          <m:sty m:val="p"/>
                                        </m:rPr>
                                        <a:rPr lang="en-US" sz="1800">
                                          <a:latin typeface="Cambria Math"/>
                                        </a:rPr>
                                        <m:t>ln</m:t>
                                      </m:r>
                                    </m:fName>
                                    <m:e>
                                      <m:r>
                                        <m:rPr>
                                          <m:sty m:val="p"/>
                                        </m:rPr>
                                        <a:rPr lang="en-US" sz="1800">
                                          <a:latin typeface="Cambria Math"/>
                                        </a:rPr>
                                        <m:t>P</m:t>
                                      </m:r>
                                      <m:r>
                                        <a:rPr lang="en-US" sz="1800" i="1">
                                          <a:latin typeface="Cambria Math"/>
                                        </a:rPr>
                                        <m:t>(</m:t>
                                      </m:r>
                                      <m:sSub>
                                        <m:sSubPr>
                                          <m:ctrlPr>
                                            <a:rPr lang="en-US" sz="1800" i="1">
                                              <a:latin typeface="Cambria Math"/>
                                            </a:rPr>
                                          </m:ctrlPr>
                                        </m:sSubPr>
                                        <m:e>
                                          <m:r>
                                            <a:rPr lang="en-US" sz="1800" i="1">
                                              <a:latin typeface="Cambria Math"/>
                                            </a:rPr>
                                            <m:t>𝑥</m:t>
                                          </m:r>
                                        </m:e>
                                        <m:sub>
                                          <m:r>
                                            <a:rPr lang="en-US" sz="1800" i="1">
                                              <a:latin typeface="Cambria Math"/>
                                            </a:rPr>
                                            <m:t>𝑖</m:t>
                                          </m:r>
                                        </m:sub>
                                      </m:sSub>
                                      <m:r>
                                        <a:rPr lang="en-US" sz="1800" i="1">
                                          <a:latin typeface="Cambria Math"/>
                                        </a:rPr>
                                        <m:t>|</m:t>
                                      </m:r>
                                      <m:r>
                                        <a:rPr lang="en-US" sz="1800" i="1">
                                          <a:latin typeface="Cambria Math"/>
                                        </a:rPr>
                                        <m:t>𝜆</m:t>
                                      </m:r>
                                      <m:r>
                                        <a:rPr lang="en-US" sz="1800" i="1">
                                          <a:latin typeface="Cambria Math"/>
                                        </a:rPr>
                                        <m:t>)</m:t>
                                      </m:r>
                                    </m:e>
                                  </m:func>
                                </m:e>
                              </m:nary>
                              <m:r>
                                <a:rPr lang="en-US" sz="1800" i="1">
                                  <a:latin typeface="Cambria Math"/>
                                </a:rPr>
                                <m:t>+</m:t>
                              </m:r>
                              <m:func>
                                <m:funcPr>
                                  <m:ctrlPr>
                                    <a:rPr lang="en-US" sz="1800" i="1">
                                      <a:latin typeface="Cambria Math"/>
                                    </a:rPr>
                                  </m:ctrlPr>
                                </m:funcPr>
                                <m:fName>
                                  <m:r>
                                    <m:rPr>
                                      <m:sty m:val="p"/>
                                    </m:rPr>
                                    <a:rPr lang="en-US" sz="1800">
                                      <a:latin typeface="Cambria Math"/>
                                    </a:rPr>
                                    <m:t>ln</m:t>
                                  </m:r>
                                </m:fName>
                                <m:e>
                                  <m:f>
                                    <m:fPr>
                                      <m:ctrlPr>
                                        <a:rPr lang="en-US" sz="1800" i="1">
                                          <a:latin typeface="Cambria Math"/>
                                        </a:rPr>
                                      </m:ctrlPr>
                                    </m:fPr>
                                    <m:num>
                                      <m:r>
                                        <a:rPr lang="en-US" sz="1800" i="1">
                                          <a:latin typeface="Cambria Math"/>
                                        </a:rPr>
                                        <m:t>𝑃</m:t>
                                      </m:r>
                                      <m:r>
                                        <a:rPr lang="en-US" sz="1800" i="1">
                                          <a:latin typeface="Cambria Math"/>
                                        </a:rPr>
                                        <m:t>(</m:t>
                                      </m:r>
                                      <m:r>
                                        <a:rPr lang="en-US" sz="1800" i="1">
                                          <a:latin typeface="Cambria Math"/>
                                        </a:rPr>
                                        <m:t>𝜆</m:t>
                                      </m:r>
                                      <m:r>
                                        <a:rPr lang="en-US" sz="1800" i="1">
                                          <a:latin typeface="Cambria Math"/>
                                        </a:rPr>
                                        <m:t>)</m:t>
                                      </m:r>
                                    </m:num>
                                    <m:den>
                                      <m:sSub>
                                        <m:sSubPr>
                                          <m:ctrlPr>
                                            <a:rPr lang="en-US" sz="1800" i="1">
                                              <a:latin typeface="Cambria Math"/>
                                            </a:rPr>
                                          </m:ctrlPr>
                                        </m:sSubPr>
                                        <m:e>
                                          <m:r>
                                            <a:rPr lang="en-US" sz="1800" i="1">
                                              <a:latin typeface="Cambria Math"/>
                                            </a:rPr>
                                            <m:t>𝑄</m:t>
                                          </m:r>
                                        </m:e>
                                        <m:sub>
                                          <m:r>
                                            <a:rPr lang="en-US" sz="1800" i="1">
                                              <a:latin typeface="Cambria Math"/>
                                            </a:rPr>
                                            <m:t>𝜆</m:t>
                                          </m:r>
                                        </m:sub>
                                      </m:sSub>
                                      <m:r>
                                        <a:rPr lang="en-US" sz="1800" i="1">
                                          <a:latin typeface="Cambria Math"/>
                                        </a:rPr>
                                        <m:t>(</m:t>
                                      </m:r>
                                      <m:r>
                                        <a:rPr lang="en-US" sz="1800" i="1">
                                          <a:latin typeface="Cambria Math"/>
                                        </a:rPr>
                                        <m:t>𝜆</m:t>
                                      </m:r>
                                      <m:r>
                                        <a:rPr lang="en-US" sz="1800" i="1">
                                          <a:latin typeface="Cambria Math"/>
                                        </a:rPr>
                                        <m:t>)</m:t>
                                      </m:r>
                                    </m:den>
                                  </m:f>
                                </m:e>
                              </m:func>
                            </m:e>
                          </m:d>
                        </m:e>
                      </m:nary>
                    </m:oMath>
                  </a14:m>
                  <a:r>
                    <a:rPr lang="en-US" sz="1800" dirty="0"/>
                    <a:t> </a:t>
                  </a:r>
                </a:p>
                <a:p>
                  <a:pPr hangingPunct="0"/>
                  <a14:m>
                    <m:oMath xmlns:m="http://schemas.openxmlformats.org/officeDocument/2006/math">
                      <m:r>
                        <a:rPr lang="en-US" sz="1800" i="1">
                          <a:latin typeface="Cambria Math"/>
                        </a:rPr>
                        <m:t>                =</m:t>
                      </m:r>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
                            <m:dPr>
                              <m:begChr m:val="["/>
                              <m:endChr m:val="]"/>
                              <m:ctrlPr>
                                <a:rPr lang="en-US" sz="1800" i="1">
                                  <a:latin typeface="Cambria Math"/>
                                </a:rPr>
                              </m:ctrlPr>
                            </m:dPr>
                            <m:e>
                              <m:nary>
                                <m:naryPr>
                                  <m:chr m:val="∑"/>
                                  <m:limLoc m:val="undOvr"/>
                                  <m:supHide m:val="on"/>
                                  <m:ctrlPr>
                                    <a:rPr lang="en-US" sz="1800" i="1">
                                      <a:latin typeface="Cambria Math"/>
                                    </a:rPr>
                                  </m:ctrlPr>
                                </m:naryPr>
                                <m:sub>
                                  <m:r>
                                    <a:rPr lang="en-US" sz="1800" i="1">
                                      <a:latin typeface="Cambria Math"/>
                                    </a:rPr>
                                    <m:t>𝑖</m:t>
                                  </m:r>
                                </m:sub>
                                <m:sup/>
                                <m:e>
                                  <m:func>
                                    <m:funcPr>
                                      <m:ctrlPr>
                                        <a:rPr lang="en-US" sz="1800" i="1">
                                          <a:latin typeface="Cambria Math"/>
                                        </a:rPr>
                                      </m:ctrlPr>
                                    </m:funcPr>
                                    <m:fName>
                                      <m:r>
                                        <m:rPr>
                                          <m:sty m:val="p"/>
                                        </m:rPr>
                                        <a:rPr lang="en-US" sz="1800">
                                          <a:latin typeface="Cambria Math"/>
                                        </a:rPr>
                                        <m:t>ln</m:t>
                                      </m:r>
                                    </m:fName>
                                    <m:e>
                                      <m:nary>
                                        <m:naryPr>
                                          <m:chr m:val="∑"/>
                                          <m:limLoc m:val="undOvr"/>
                                          <m:supHide m:val="on"/>
                                          <m:ctrlPr>
                                            <a:rPr lang="en-US" sz="1800" i="1">
                                              <a:latin typeface="Cambria Math"/>
                                            </a:rPr>
                                          </m:ctrlPr>
                                        </m:naryPr>
                                        <m:sub>
                                          <m:sSub>
                                            <m:sSubPr>
                                              <m:ctrlPr>
                                                <a:rPr lang="en-US" sz="1800" i="1">
                                                  <a:latin typeface="Cambria Math"/>
                                                </a:rPr>
                                              </m:ctrlPr>
                                            </m:sSubPr>
                                            <m:e>
                                              <m:r>
                                                <a:rPr lang="en-US" sz="1800" i="1">
                                                  <a:latin typeface="Cambria Math"/>
                                                </a:rPr>
                                                <m:t>𝜑</m:t>
                                              </m:r>
                                            </m:e>
                                            <m:sub>
                                              <m:r>
                                                <a:rPr lang="en-US" sz="1800" i="1">
                                                  <a:latin typeface="Cambria Math"/>
                                                </a:rPr>
                                                <m:t>𝑖</m:t>
                                              </m:r>
                                            </m:sub>
                                          </m:sSub>
                                        </m:sub>
                                        <m:sup/>
                                        <m:e>
                                          <m:r>
                                            <a:rPr lang="en-US" sz="1800" i="1">
                                              <a:latin typeface="Cambria Math"/>
                                            </a:rPr>
                                            <m:t>𝑃</m:t>
                                          </m:r>
                                          <m:d>
                                            <m:dPr>
                                              <m:ctrlPr>
                                                <a:rPr lang="en-US" sz="1800" i="1">
                                                  <a:latin typeface="Cambria Math"/>
                                                </a:rPr>
                                              </m:ctrlPr>
                                            </m:dPr>
                                            <m:e>
                                              <m:sSub>
                                                <m:sSubPr>
                                                  <m:ctrlPr>
                                                    <a:rPr lang="en-US" sz="1800" i="1">
                                                      <a:latin typeface="Cambria Math"/>
                                                    </a:rPr>
                                                  </m:ctrlPr>
                                                </m:sSubPr>
                                                <m:e>
                                                  <m:r>
                                                    <a:rPr lang="en-US" sz="1800" i="1">
                                                      <a:latin typeface="Cambria Math"/>
                                                    </a:rPr>
                                                    <m:t>𝑥</m:t>
                                                  </m:r>
                                                </m:e>
                                                <m:sub>
                                                  <m:r>
                                                    <a:rPr lang="en-US" sz="1800" i="1">
                                                      <a:latin typeface="Cambria Math"/>
                                                    </a:rPr>
                                                    <m:t>𝑖</m:t>
                                                  </m:r>
                                                </m:sub>
                                              </m:sSub>
                                              <m:r>
                                                <a:rPr lang="en-US" sz="1800" i="1">
                                                  <a:latin typeface="Cambria Math"/>
                                                </a:rPr>
                                                <m:t>,</m:t>
                                              </m:r>
                                              <m:sSub>
                                                <m:sSubPr>
                                                  <m:ctrlPr>
                                                    <a:rPr lang="en-US" sz="1800" i="1">
                                                      <a:latin typeface="Cambria Math"/>
                                                    </a:rPr>
                                                  </m:ctrlPr>
                                                </m:sSubPr>
                                                <m:e>
                                                  <m:r>
                                                    <a:rPr lang="en-US" sz="1800" i="1">
                                                      <a:latin typeface="Cambria Math"/>
                                                    </a:rPr>
                                                    <m:t>𝜑</m:t>
                                                  </m:r>
                                                </m:e>
                                                <m:sub>
                                                  <m:r>
                                                    <a:rPr lang="en-US" sz="1800" i="1">
                                                      <a:latin typeface="Cambria Math"/>
                                                    </a:rPr>
                                                    <m:t>𝑖</m:t>
                                                  </m:r>
                                                </m:sub>
                                              </m:sSub>
                                            </m:e>
                                            <m:e>
                                              <m:r>
                                                <a:rPr lang="en-US" sz="1800" i="1">
                                                  <a:latin typeface="Cambria Math"/>
                                                </a:rPr>
                                                <m:t>𝜆</m:t>
                                              </m:r>
                                            </m:e>
                                          </m:d>
                                        </m:e>
                                      </m:nary>
                                    </m:e>
                                  </m:func>
                                </m:e>
                              </m:nary>
                              <m:r>
                                <a:rPr lang="en-US" sz="1800" i="1">
                                  <a:latin typeface="Cambria Math"/>
                                </a:rPr>
                                <m:t>+</m:t>
                              </m:r>
                              <m:func>
                                <m:funcPr>
                                  <m:ctrlPr>
                                    <a:rPr lang="en-US" sz="1800" i="1">
                                      <a:latin typeface="Cambria Math"/>
                                    </a:rPr>
                                  </m:ctrlPr>
                                </m:funcPr>
                                <m:fName>
                                  <m:r>
                                    <m:rPr>
                                      <m:sty m:val="p"/>
                                    </m:rPr>
                                    <a:rPr lang="en-US" sz="1800">
                                      <a:latin typeface="Cambria Math"/>
                                    </a:rPr>
                                    <m:t>ln</m:t>
                                  </m:r>
                                </m:fName>
                                <m:e>
                                  <m:f>
                                    <m:fPr>
                                      <m:ctrlPr>
                                        <a:rPr lang="en-US" sz="1800" i="1">
                                          <a:latin typeface="Cambria Math"/>
                                        </a:rPr>
                                      </m:ctrlPr>
                                    </m:fPr>
                                    <m:num>
                                      <m:r>
                                        <a:rPr lang="en-US" sz="1800" i="1">
                                          <a:latin typeface="Cambria Math"/>
                                        </a:rPr>
                                        <m:t>𝑃</m:t>
                                      </m:r>
                                      <m:d>
                                        <m:dPr>
                                          <m:ctrlPr>
                                            <a:rPr lang="en-US" sz="1800" i="1">
                                              <a:latin typeface="Cambria Math"/>
                                            </a:rPr>
                                          </m:ctrlPr>
                                        </m:dPr>
                                        <m:e>
                                          <m:r>
                                            <a:rPr lang="en-US" sz="1800" i="1">
                                              <a:latin typeface="Cambria Math"/>
                                            </a:rPr>
                                            <m:t>𝜆</m:t>
                                          </m:r>
                                        </m:e>
                                      </m:d>
                                    </m:num>
                                    <m:den>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en>
                                  </m:f>
                                </m:e>
                              </m:func>
                            </m:e>
                          </m:d>
                        </m:e>
                      </m:nary>
                    </m:oMath>
                  </a14:m>
                  <a:r>
                    <a:rPr lang="en-US" sz="1800" dirty="0"/>
                    <a:t> </a:t>
                  </a:r>
                </a:p>
                <a:p>
                  <a:pPr hangingPunct="0"/>
                  <a14:m>
                    <m:oMath xmlns:m="http://schemas.openxmlformats.org/officeDocument/2006/math">
                      <m:r>
                        <a:rPr lang="en-US" sz="1800" i="1">
                          <a:latin typeface="Cambria Math"/>
                        </a:rPr>
                        <m:t>                ≥</m:t>
                      </m:r>
                      <m:nary>
                        <m:naryPr>
                          <m:limLoc m:val="undOvr"/>
                          <m:subHide m:val="on"/>
                          <m:supHide m:val="on"/>
                          <m:ctrlPr>
                            <a:rPr lang="en-US" sz="1800" i="1">
                              <a:latin typeface="Cambria Math"/>
                            </a:rPr>
                          </m:ctrlPr>
                        </m:naryPr>
                        <m:sub/>
                        <m:sup/>
                        <m:e>
                          <m:r>
                            <a:rPr lang="en-US" sz="1800" i="1">
                              <a:latin typeface="Cambria Math"/>
                            </a:rPr>
                            <m:t>𝑑</m:t>
                          </m:r>
                          <m:r>
                            <a:rPr lang="en-US" sz="1800" i="1">
                              <a:latin typeface="Cambria Math"/>
                            </a:rPr>
                            <m:t>𝜆</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
                            <m:dPr>
                              <m:begChr m:val="["/>
                              <m:endChr m:val="]"/>
                              <m:ctrlPr>
                                <a:rPr lang="en-US" sz="1800" i="1">
                                  <a:latin typeface="Cambria Math"/>
                                </a:rPr>
                              </m:ctrlPr>
                            </m:dPr>
                            <m:e>
                              <m:nary>
                                <m:naryPr>
                                  <m:chr m:val="∑"/>
                                  <m:limLoc m:val="undOvr"/>
                                  <m:supHide m:val="on"/>
                                  <m:ctrlPr>
                                    <a:rPr lang="en-US" sz="1800" i="1">
                                      <a:latin typeface="Cambria Math"/>
                                    </a:rPr>
                                  </m:ctrlPr>
                                </m:naryPr>
                                <m:sub>
                                  <m:r>
                                    <a:rPr lang="en-US" sz="1800" i="1">
                                      <a:latin typeface="Cambria Math"/>
                                    </a:rPr>
                                    <m:t>𝑖</m:t>
                                  </m:r>
                                </m:sub>
                                <m:sup/>
                                <m:e>
                                  <m:nary>
                                    <m:naryPr>
                                      <m:chr m:val="∑"/>
                                      <m:limLoc m:val="undOvr"/>
                                      <m:supHide m:val="on"/>
                                      <m:ctrlPr>
                                        <a:rPr lang="en-US" sz="1800" i="1">
                                          <a:latin typeface="Cambria Math"/>
                                        </a:rPr>
                                      </m:ctrlPr>
                                    </m:naryPr>
                                    <m:sub>
                                      <m:sSub>
                                        <m:sSubPr>
                                          <m:ctrlPr>
                                            <a:rPr lang="en-US" sz="1800" i="1">
                                              <a:latin typeface="Cambria Math"/>
                                            </a:rPr>
                                          </m:ctrlPr>
                                        </m:sSubPr>
                                        <m:e>
                                          <m:r>
                                            <a:rPr lang="en-US" sz="1800" i="1">
                                              <a:latin typeface="Cambria Math"/>
                                            </a:rPr>
                                            <m:t>𝜑</m:t>
                                          </m:r>
                                        </m:e>
                                        <m:sub>
                                          <m:r>
                                            <a:rPr lang="en-US" sz="1800" i="1">
                                              <a:latin typeface="Cambria Math"/>
                                            </a:rPr>
                                            <m:t>𝑖</m:t>
                                          </m:r>
                                        </m:sub>
                                      </m:sSub>
                                    </m:sub>
                                    <m:sup/>
                                    <m:e>
                                      <m:sSub>
                                        <m:sSubPr>
                                          <m:ctrlPr>
                                            <a:rPr lang="en-US" sz="1800" i="1">
                                              <a:latin typeface="Cambria Math"/>
                                            </a:rPr>
                                          </m:ctrlPr>
                                        </m:sSubPr>
                                        <m:e>
                                          <m:r>
                                            <a:rPr lang="en-US" sz="1800" i="1">
                                              <a:latin typeface="Cambria Math"/>
                                            </a:rPr>
                                            <m:t>𝑄</m:t>
                                          </m:r>
                                        </m:e>
                                        <m:sub>
                                          <m:sSub>
                                            <m:sSubPr>
                                              <m:ctrlPr>
                                                <a:rPr lang="en-US" sz="1800" i="1">
                                                  <a:latin typeface="Cambria Math"/>
                                                </a:rPr>
                                              </m:ctrlPr>
                                            </m:sSubPr>
                                            <m:e>
                                              <m:r>
                                                <a:rPr lang="en-US" sz="1800" i="1">
                                                  <a:latin typeface="Cambria Math"/>
                                                </a:rPr>
                                                <m:t>𝜑</m:t>
                                              </m:r>
                                            </m:e>
                                            <m:sub>
                                              <m:r>
                                                <a:rPr lang="en-US" sz="1800" i="1">
                                                  <a:latin typeface="Cambria Math"/>
                                                </a:rPr>
                                                <m:t>𝑖</m:t>
                                              </m:r>
                                            </m:sub>
                                          </m:sSub>
                                        </m:sub>
                                      </m:sSub>
                                      <m:d>
                                        <m:dPr>
                                          <m:ctrlPr>
                                            <a:rPr lang="en-US" sz="1800" i="1">
                                              <a:latin typeface="Cambria Math"/>
                                            </a:rPr>
                                          </m:ctrlPr>
                                        </m:dPr>
                                        <m:e>
                                          <m:sSub>
                                            <m:sSubPr>
                                              <m:ctrlPr>
                                                <a:rPr lang="en-US" sz="1800" i="1">
                                                  <a:latin typeface="Cambria Math"/>
                                                </a:rPr>
                                              </m:ctrlPr>
                                            </m:sSubPr>
                                            <m:e>
                                              <m:r>
                                                <a:rPr lang="en-US" sz="1800" i="1">
                                                  <a:latin typeface="Cambria Math"/>
                                                </a:rPr>
                                                <m:t>𝜑</m:t>
                                              </m:r>
                                            </m:e>
                                            <m:sub>
                                              <m:r>
                                                <a:rPr lang="en-US" sz="1800" i="1">
                                                  <a:latin typeface="Cambria Math"/>
                                                </a:rPr>
                                                <m:t>𝑖</m:t>
                                              </m:r>
                                            </m:sub>
                                          </m:sSub>
                                        </m:e>
                                      </m:d>
                                      <m:func>
                                        <m:funcPr>
                                          <m:ctrlPr>
                                            <a:rPr lang="en-US" sz="1800" i="1">
                                              <a:latin typeface="Cambria Math"/>
                                            </a:rPr>
                                          </m:ctrlPr>
                                        </m:funcPr>
                                        <m:fName>
                                          <m:r>
                                            <m:rPr>
                                              <m:sty m:val="p"/>
                                            </m:rPr>
                                            <a:rPr lang="en-US" sz="1800">
                                              <a:latin typeface="Cambria Math"/>
                                            </a:rPr>
                                            <m:t>ln</m:t>
                                          </m:r>
                                        </m:fName>
                                        <m:e>
                                          <m:f>
                                            <m:fPr>
                                              <m:ctrlPr>
                                                <a:rPr lang="en-US" sz="1800" i="1">
                                                  <a:latin typeface="Cambria Math"/>
                                                </a:rPr>
                                              </m:ctrlPr>
                                            </m:fPr>
                                            <m:num>
                                              <m:r>
                                                <a:rPr lang="en-US" sz="1800" i="1">
                                                  <a:latin typeface="Cambria Math"/>
                                                </a:rPr>
                                                <m:t>𝑃</m:t>
                                              </m:r>
                                              <m:d>
                                                <m:dPr>
                                                  <m:ctrlPr>
                                                    <a:rPr lang="en-US" sz="1800" i="1">
                                                      <a:latin typeface="Cambria Math"/>
                                                    </a:rPr>
                                                  </m:ctrlPr>
                                                </m:dPr>
                                                <m:e>
                                                  <m:sSub>
                                                    <m:sSubPr>
                                                      <m:ctrlPr>
                                                        <a:rPr lang="en-US" sz="1800" i="1">
                                                          <a:latin typeface="Cambria Math"/>
                                                        </a:rPr>
                                                      </m:ctrlPr>
                                                    </m:sSubPr>
                                                    <m:e>
                                                      <m:r>
                                                        <a:rPr lang="en-US" sz="1800" i="1">
                                                          <a:latin typeface="Cambria Math"/>
                                                        </a:rPr>
                                                        <m:t>𝑥</m:t>
                                                      </m:r>
                                                    </m:e>
                                                    <m:sub>
                                                      <m:r>
                                                        <a:rPr lang="en-US" sz="1800" i="1">
                                                          <a:latin typeface="Cambria Math"/>
                                                        </a:rPr>
                                                        <m:t>𝑖</m:t>
                                                      </m:r>
                                                    </m:sub>
                                                  </m:sSub>
                                                  <m:r>
                                                    <a:rPr lang="en-US" sz="1800" i="1">
                                                      <a:latin typeface="Cambria Math"/>
                                                    </a:rPr>
                                                    <m:t>,</m:t>
                                                  </m:r>
                                                  <m:sSub>
                                                    <m:sSubPr>
                                                      <m:ctrlPr>
                                                        <a:rPr lang="en-US" sz="1800" i="1">
                                                          <a:latin typeface="Cambria Math"/>
                                                        </a:rPr>
                                                      </m:ctrlPr>
                                                    </m:sSubPr>
                                                    <m:e>
                                                      <m:r>
                                                        <a:rPr lang="en-US" sz="1800" i="1">
                                                          <a:latin typeface="Cambria Math"/>
                                                        </a:rPr>
                                                        <m:t>𝜑</m:t>
                                                      </m:r>
                                                    </m:e>
                                                    <m:sub>
                                                      <m:r>
                                                        <a:rPr lang="en-US" sz="1800" i="1">
                                                          <a:latin typeface="Cambria Math"/>
                                                        </a:rPr>
                                                        <m:t>𝑖</m:t>
                                                      </m:r>
                                                    </m:sub>
                                                  </m:sSub>
                                                </m:e>
                                                <m:e>
                                                  <m:r>
                                                    <a:rPr lang="en-US" sz="1800" i="1">
                                                      <a:latin typeface="Cambria Math"/>
                                                    </a:rPr>
                                                    <m:t>𝜆</m:t>
                                                  </m:r>
                                                </m:e>
                                              </m:d>
                                            </m:num>
                                            <m:den>
                                              <m:sSub>
                                                <m:sSubPr>
                                                  <m:ctrlPr>
                                                    <a:rPr lang="en-US" sz="1800" i="1">
                                                      <a:latin typeface="Cambria Math"/>
                                                    </a:rPr>
                                                  </m:ctrlPr>
                                                </m:sSubPr>
                                                <m:e>
                                                  <m:r>
                                                    <a:rPr lang="en-US" sz="1800" i="1">
                                                      <a:latin typeface="Cambria Math"/>
                                                    </a:rPr>
                                                    <m:t>𝑄</m:t>
                                                  </m:r>
                                                </m:e>
                                                <m:sub>
                                                  <m:sSub>
                                                    <m:sSubPr>
                                                      <m:ctrlPr>
                                                        <a:rPr lang="en-US" sz="1800" i="1">
                                                          <a:latin typeface="Cambria Math"/>
                                                        </a:rPr>
                                                      </m:ctrlPr>
                                                    </m:sSubPr>
                                                    <m:e>
                                                      <m:r>
                                                        <a:rPr lang="en-US" sz="1800" i="1">
                                                          <a:latin typeface="Cambria Math"/>
                                                        </a:rPr>
                                                        <m:t>𝜑</m:t>
                                                      </m:r>
                                                    </m:e>
                                                    <m:sub>
                                                      <m:r>
                                                        <a:rPr lang="en-US" sz="1800" i="1">
                                                          <a:latin typeface="Cambria Math"/>
                                                        </a:rPr>
                                                        <m:t>𝑖</m:t>
                                                      </m:r>
                                                    </m:sub>
                                                  </m:sSub>
                                                </m:sub>
                                              </m:sSub>
                                              <m:d>
                                                <m:dPr>
                                                  <m:ctrlPr>
                                                    <a:rPr lang="en-US" sz="1800" i="1">
                                                      <a:latin typeface="Cambria Math"/>
                                                    </a:rPr>
                                                  </m:ctrlPr>
                                                </m:dPr>
                                                <m:e>
                                                  <m:sSub>
                                                    <m:sSubPr>
                                                      <m:ctrlPr>
                                                        <a:rPr lang="en-US" sz="1800" i="1">
                                                          <a:latin typeface="Cambria Math"/>
                                                        </a:rPr>
                                                      </m:ctrlPr>
                                                    </m:sSubPr>
                                                    <m:e>
                                                      <m:r>
                                                        <a:rPr lang="en-US" sz="1800" i="1">
                                                          <a:latin typeface="Cambria Math"/>
                                                        </a:rPr>
                                                        <m:t>𝜑</m:t>
                                                      </m:r>
                                                    </m:e>
                                                    <m:sub>
                                                      <m:r>
                                                        <a:rPr lang="en-US" sz="1800" i="1">
                                                          <a:latin typeface="Cambria Math"/>
                                                        </a:rPr>
                                                        <m:t>𝑖</m:t>
                                                      </m:r>
                                                    </m:sub>
                                                  </m:sSub>
                                                </m:e>
                                              </m:d>
                                            </m:den>
                                          </m:f>
                                        </m:e>
                                      </m:func>
                                    </m:e>
                                  </m:nary>
                                </m:e>
                              </m:nary>
                              <m:r>
                                <a:rPr lang="en-US" sz="1800" i="1">
                                  <a:latin typeface="Cambria Math"/>
                                </a:rPr>
                                <m:t>+</m:t>
                              </m:r>
                              <m:func>
                                <m:funcPr>
                                  <m:ctrlPr>
                                    <a:rPr lang="en-US" sz="1800" i="1">
                                      <a:latin typeface="Cambria Math"/>
                                    </a:rPr>
                                  </m:ctrlPr>
                                </m:funcPr>
                                <m:fName>
                                  <m:r>
                                    <m:rPr>
                                      <m:sty m:val="p"/>
                                    </m:rPr>
                                    <a:rPr lang="en-US" sz="1800">
                                      <a:latin typeface="Cambria Math"/>
                                    </a:rPr>
                                    <m:t>ln</m:t>
                                  </m:r>
                                </m:fName>
                                <m:e>
                                  <m:f>
                                    <m:fPr>
                                      <m:ctrlPr>
                                        <a:rPr lang="en-US" sz="1800" i="1">
                                          <a:latin typeface="Cambria Math"/>
                                        </a:rPr>
                                      </m:ctrlPr>
                                    </m:fPr>
                                    <m:num>
                                      <m:r>
                                        <a:rPr lang="en-US" sz="1800" i="1">
                                          <a:latin typeface="Cambria Math"/>
                                        </a:rPr>
                                        <m:t>𝑃</m:t>
                                      </m:r>
                                      <m:d>
                                        <m:dPr>
                                          <m:ctrlPr>
                                            <a:rPr lang="en-US" sz="1800" i="1">
                                              <a:latin typeface="Cambria Math"/>
                                            </a:rPr>
                                          </m:ctrlPr>
                                        </m:dPr>
                                        <m:e>
                                          <m:r>
                                            <a:rPr lang="en-US" sz="1800" i="1">
                                              <a:latin typeface="Cambria Math"/>
                                            </a:rPr>
                                            <m:t>𝜆</m:t>
                                          </m:r>
                                        </m:e>
                                      </m:d>
                                    </m:num>
                                    <m:den>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den>
                                  </m:f>
                                </m:e>
                              </m:func>
                            </m:e>
                          </m:d>
                        </m:e>
                      </m:nary>
                    </m:oMath>
                  </a14:m>
                  <a:r>
                    <a:rPr lang="en-US" sz="1800" dirty="0"/>
                    <a:t>                                </a:t>
                  </a:r>
                  <a14:m>
                    <m:oMath xmlns:m="http://schemas.openxmlformats.org/officeDocument/2006/math">
                      <m:r>
                        <a:rPr lang="en-US" sz="1800" i="1">
                          <a:latin typeface="Cambria Math"/>
                        </a:rPr>
                        <m:t>                =</m:t>
                      </m:r>
                      <m:r>
                        <a:rPr lang="en-US" sz="1800" i="1">
                          <a:latin typeface="Cambria Math"/>
                        </a:rPr>
                        <m:t>ℱ</m:t>
                      </m:r>
                      <m:r>
                        <a:rPr lang="en-US" sz="1800" i="1">
                          <a:latin typeface="Cambria Math"/>
                        </a:rPr>
                        <m:t>(</m:t>
                      </m:r>
                      <m:sSub>
                        <m:sSubPr>
                          <m:ctrlPr>
                            <a:rPr lang="en-US" sz="1800" i="1">
                              <a:latin typeface="Cambria Math"/>
                            </a:rPr>
                          </m:ctrlPr>
                        </m:sSubPr>
                        <m:e>
                          <m:r>
                            <a:rPr lang="en-US" sz="1800" i="1">
                              <a:latin typeface="Cambria Math"/>
                            </a:rPr>
                            <m:t>𝑄</m:t>
                          </m:r>
                        </m:e>
                        <m:sub>
                          <m:r>
                            <a:rPr lang="en-US" sz="1800" i="1">
                              <a:latin typeface="Cambria Math"/>
                            </a:rPr>
                            <m:t>𝜆</m:t>
                          </m:r>
                        </m:sub>
                      </m:sSub>
                      <m:d>
                        <m:dPr>
                          <m:ctrlPr>
                            <a:rPr lang="en-US" sz="1800" i="1">
                              <a:latin typeface="Cambria Math"/>
                            </a:rPr>
                          </m:ctrlPr>
                        </m:dPr>
                        <m:e>
                          <m:r>
                            <a:rPr lang="en-US" sz="1800" i="1">
                              <a:latin typeface="Cambria Math"/>
                            </a:rPr>
                            <m:t>𝜆</m:t>
                          </m:r>
                        </m:e>
                      </m:d>
                      <m:r>
                        <a:rPr lang="en-US" sz="1800" i="1">
                          <a:latin typeface="Cambria Math"/>
                        </a:rPr>
                        <m:t>,</m:t>
                      </m:r>
                      <m:sSub>
                        <m:sSubPr>
                          <m:ctrlPr>
                            <a:rPr lang="en-US" sz="1800" i="1">
                              <a:latin typeface="Cambria Math"/>
                            </a:rPr>
                          </m:ctrlPr>
                        </m:sSubPr>
                        <m:e>
                          <m:r>
                            <a:rPr lang="en-US" sz="1800" i="1">
                              <a:latin typeface="Cambria Math"/>
                            </a:rPr>
                            <m:t>𝑄</m:t>
                          </m:r>
                        </m:e>
                        <m:sub>
                          <m:sSub>
                            <m:sSubPr>
                              <m:ctrlPr>
                                <a:rPr lang="en-US" sz="1800" i="1">
                                  <a:latin typeface="Cambria Math"/>
                                </a:rPr>
                              </m:ctrlPr>
                            </m:sSubPr>
                            <m:e>
                              <m:r>
                                <a:rPr lang="en-US" sz="1800" i="1">
                                  <a:latin typeface="Cambria Math"/>
                                </a:rPr>
                                <m:t>𝜑</m:t>
                              </m:r>
                            </m:e>
                            <m:sub>
                              <m:r>
                                <a:rPr lang="en-US" sz="1800" i="1">
                                  <a:latin typeface="Cambria Math"/>
                                </a:rPr>
                                <m:t>𝑖</m:t>
                              </m:r>
                            </m:sub>
                          </m:sSub>
                        </m:sub>
                      </m:sSub>
                      <m:r>
                        <a:rPr lang="en-US" sz="1800" i="1">
                          <a:latin typeface="Cambria Math"/>
                        </a:rPr>
                        <m:t>(</m:t>
                      </m:r>
                      <m:sSub>
                        <m:sSubPr>
                          <m:ctrlPr>
                            <a:rPr lang="en-US" sz="1800" i="1">
                              <a:latin typeface="Cambria Math"/>
                            </a:rPr>
                          </m:ctrlPr>
                        </m:sSubPr>
                        <m:e>
                          <m:r>
                            <a:rPr lang="en-US" sz="1800" i="1">
                              <a:latin typeface="Cambria Math"/>
                            </a:rPr>
                            <m:t>𝜑</m:t>
                          </m:r>
                        </m:e>
                        <m:sub>
                          <m:r>
                            <a:rPr lang="en-US" sz="1800" i="1">
                              <a:latin typeface="Cambria Math"/>
                            </a:rPr>
                            <m:t>𝑖</m:t>
                          </m:r>
                        </m:sub>
                      </m:sSub>
                      <m:r>
                        <a:rPr lang="en-US" sz="1800" i="1">
                          <a:latin typeface="Cambria Math"/>
                        </a:rPr>
                        <m:t>))</m:t>
                      </m:r>
                    </m:oMath>
                  </a14:m>
                  <a:endParaRPr lang="en-US" sz="1800" dirty="0"/>
                </a:p>
                <a:p>
                  <a:endParaRPr lang="en-US" sz="1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471191" y="1205122"/>
                  <a:ext cx="6629399" cy="4535281"/>
                </a:xfrm>
                <a:prstGeom prst="rect">
                  <a:avLst/>
                </a:prstGeom>
                <a:blipFill rotWithShape="1">
                  <a:blip r:embed="rId3"/>
                  <a:stretch>
                    <a:fillRect/>
                  </a:stretch>
                </a:blipFill>
              </p:spPr>
              <p:txBody>
                <a:bodyPr/>
                <a:lstStyle/>
                <a:p>
                  <a:r>
                    <a:rPr lang="en-US">
                      <a:noFill/>
                    </a:rPr>
                    <a:t> </a:t>
                  </a:r>
                </a:p>
              </p:txBody>
            </p:sp>
          </mc:Fallback>
        </mc:AlternateContent>
        <p:sp>
          <p:nvSpPr>
            <p:cNvPr id="35" name="Rectangle 34"/>
            <p:cNvSpPr/>
            <p:nvPr/>
          </p:nvSpPr>
          <p:spPr>
            <a:xfrm>
              <a:off x="-1336488" y="4762500"/>
              <a:ext cx="2209800" cy="5334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6" name="Straight Arrow Connector 35"/>
            <p:cNvCxnSpPr/>
            <p:nvPr/>
          </p:nvCxnSpPr>
          <p:spPr>
            <a:xfrm flipH="1" flipV="1">
              <a:off x="901955" y="5025135"/>
              <a:ext cx="275405" cy="410365"/>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5383606" y="5377722"/>
            <a:ext cx="1683406" cy="369332"/>
          </a:xfrm>
          <a:prstGeom prst="rect">
            <a:avLst/>
          </a:prstGeom>
          <a:noFill/>
        </p:spPr>
        <p:txBody>
          <a:bodyPr wrap="square" rtlCol="0">
            <a:spAutoFit/>
          </a:bodyPr>
          <a:lstStyle/>
          <a:p>
            <a:r>
              <a:rPr lang="en-US" sz="1800" b="1" dirty="0" smtClean="0">
                <a:solidFill>
                  <a:srgbClr val="00B0F0"/>
                </a:solidFill>
              </a:rPr>
              <a:t>Lower Bound</a:t>
            </a:r>
            <a:endParaRPr lang="en-US" sz="1800" b="1" dirty="0">
              <a:solidFill>
                <a:srgbClr val="00B0F0"/>
              </a:solidFill>
            </a:endParaRPr>
          </a:p>
        </p:txBody>
      </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err="1" smtClean="0"/>
              <a:t>Variational</a:t>
            </a:r>
            <a:r>
              <a:rPr lang="en-US" dirty="0" smtClean="0"/>
              <a:t> Bayes</a:t>
            </a:r>
            <a:endParaRPr lang="en-US" dirty="0"/>
          </a:p>
        </p:txBody>
      </p:sp>
    </p:spTree>
    <p:extLst>
      <p:ext uri="{BB962C8B-B14F-4D97-AF65-F5344CB8AC3E}">
        <p14:creationId xmlns:p14="http://schemas.microsoft.com/office/powerpoint/2010/main" val="390451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096" y="1168568"/>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mc:AlternateContent xmlns:mc="http://schemas.openxmlformats.org/markup-compatibility/2006" xmlns:a14="http://schemas.microsoft.com/office/drawing/2010/main">
        <mc:Choice Requires="a14">
          <p:sp>
            <p:nvSpPr>
              <p:cNvPr id="7" name="TextBox 6"/>
              <p:cNvSpPr txBox="1"/>
              <p:nvPr/>
            </p:nvSpPr>
            <p:spPr>
              <a:xfrm>
                <a:off x="310896" y="2154703"/>
                <a:ext cx="3048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 </m:t>
                      </m:r>
                      <m:func>
                        <m:funcPr>
                          <m:ctrlPr>
                            <a:rPr lang="en-US" sz="2000" i="1">
                              <a:latin typeface="Cambria Math"/>
                            </a:rPr>
                          </m:ctrlPr>
                        </m:funcPr>
                        <m:fName>
                          <m:r>
                            <a:rPr lang="en-US" sz="2000" b="0" i="1" smtClean="0">
                              <a:latin typeface="Cambria Math"/>
                            </a:rPr>
                            <m:t>𝑓</m:t>
                          </m:r>
                        </m:fName>
                        <m:e>
                          <m:r>
                            <a:rPr lang="en-US" sz="2000" i="1">
                              <a:latin typeface="Cambria Math"/>
                            </a:rPr>
                            <m:t>𝐸</m:t>
                          </m:r>
                          <m:d>
                            <m:dPr>
                              <m:begChr m:val="["/>
                              <m:endChr m:val="]"/>
                              <m:ctrlPr>
                                <a:rPr lang="en-US" sz="2000" i="1">
                                  <a:latin typeface="Cambria Math"/>
                                </a:rPr>
                              </m:ctrlPr>
                            </m:dPr>
                            <m:e>
                              <m:r>
                                <a:rPr lang="en-US" sz="2000" i="1">
                                  <a:latin typeface="Cambria Math"/>
                                </a:rPr>
                                <m:t>𝑥</m:t>
                              </m:r>
                            </m:e>
                          </m:d>
                        </m:e>
                      </m:func>
                      <m:r>
                        <a:rPr lang="en-US" sz="2000" i="1">
                          <a:latin typeface="Cambria Math"/>
                        </a:rPr>
                        <m:t>≥</m:t>
                      </m:r>
                      <m:r>
                        <a:rPr lang="en-US" sz="2000" i="1">
                          <a:latin typeface="Cambria Math"/>
                        </a:rPr>
                        <m:t>𝐸</m:t>
                      </m:r>
                      <m:r>
                        <a:rPr lang="en-US" sz="2000" i="1">
                          <a:latin typeface="Cambria Math"/>
                        </a:rPr>
                        <m:t>[</m:t>
                      </m:r>
                      <m:func>
                        <m:funcPr>
                          <m:ctrlPr>
                            <a:rPr lang="en-US" sz="2000" i="1">
                              <a:latin typeface="Cambria Math"/>
                            </a:rPr>
                          </m:ctrlPr>
                        </m:funcPr>
                        <m:fName>
                          <m:r>
                            <a:rPr lang="en-US" sz="2000" b="0" i="1" smtClean="0">
                              <a:latin typeface="Cambria Math"/>
                            </a:rPr>
                            <m:t>𝑓</m:t>
                          </m:r>
                        </m:fName>
                        <m:e>
                          <m:d>
                            <m:dPr>
                              <m:ctrlPr>
                                <a:rPr lang="en-US" sz="2000" i="1">
                                  <a:latin typeface="Cambria Math"/>
                                </a:rPr>
                              </m:ctrlPr>
                            </m:dPr>
                            <m:e>
                              <m:r>
                                <a:rPr lang="en-US" sz="2000" i="1">
                                  <a:latin typeface="Cambria Math"/>
                                </a:rPr>
                                <m:t>𝑥</m:t>
                              </m:r>
                            </m:e>
                          </m:d>
                        </m:e>
                      </m:func>
                      <m:r>
                        <a:rPr lang="en-US" sz="2000" i="1">
                          <a:latin typeface="Cambria Math"/>
                        </a:rPr>
                        <m:t>]   </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10896" y="2154703"/>
                <a:ext cx="3048000" cy="400110"/>
              </a:xfrm>
              <a:prstGeom prst="rect">
                <a:avLst/>
              </a:prstGeom>
              <a:blipFill rotWithShape="1">
                <a:blip r:embed="rId2"/>
                <a:stretch>
                  <a:fillRect b="-16667"/>
                </a:stretch>
              </a:blipFill>
            </p:spPr>
            <p:txBody>
              <a:bodyPr/>
              <a:lstStyle/>
              <a:p>
                <a:r>
                  <a:rPr lang="en-US">
                    <a:noFill/>
                  </a:rPr>
                  <a:t> </a:t>
                </a:r>
              </a:p>
            </p:txBody>
          </p:sp>
        </mc:Fallback>
      </mc:AlternateContent>
      <p:sp>
        <p:nvSpPr>
          <p:cNvPr id="8" name="Rectangle 7"/>
          <p:cNvSpPr/>
          <p:nvPr/>
        </p:nvSpPr>
        <p:spPr>
          <a:xfrm>
            <a:off x="463296" y="806439"/>
            <a:ext cx="7848600" cy="1015663"/>
          </a:xfrm>
          <a:prstGeom prst="rect">
            <a:avLst/>
          </a:prstGeom>
        </p:spPr>
        <p:txBody>
          <a:bodyPr wrap="square">
            <a:spAutoFit/>
          </a:bodyPr>
          <a:lstStyle/>
          <a:p>
            <a:pPr algn="just"/>
            <a:r>
              <a:rPr lang="en-US" sz="2000" dirty="0" smtClean="0"/>
              <a:t>A concave </a:t>
            </a:r>
            <a:r>
              <a:rPr lang="en-US" sz="2000" dirty="0"/>
              <a:t>function value of expectation of a random variable is larger than or equal to the expectation of the concave function value of a random variable.</a:t>
            </a:r>
          </a:p>
        </p:txBody>
      </p:sp>
      <p:grpSp>
        <p:nvGrpSpPr>
          <p:cNvPr id="20" name="Group 19"/>
          <p:cNvGrpSpPr/>
          <p:nvPr/>
        </p:nvGrpSpPr>
        <p:grpSpPr>
          <a:xfrm>
            <a:off x="2977896" y="1930568"/>
            <a:ext cx="5562600" cy="4029165"/>
            <a:chOff x="3124200" y="2362200"/>
            <a:chExt cx="5562600" cy="4029165"/>
          </a:xfrm>
        </p:grpSpPr>
        <p:grpSp>
          <p:nvGrpSpPr>
            <p:cNvPr id="11" name="Group 10"/>
            <p:cNvGrpSpPr/>
            <p:nvPr/>
          </p:nvGrpSpPr>
          <p:grpSpPr>
            <a:xfrm>
              <a:off x="3124200" y="3045023"/>
              <a:ext cx="5105399" cy="2551331"/>
              <a:chOff x="2895601" y="3045023"/>
              <a:chExt cx="5105399" cy="2551331"/>
            </a:xfrm>
          </p:grpSpPr>
          <p:grpSp>
            <p:nvGrpSpPr>
              <p:cNvPr id="10" name="Group 9"/>
              <p:cNvGrpSpPr/>
              <p:nvPr/>
            </p:nvGrpSpPr>
            <p:grpSpPr>
              <a:xfrm>
                <a:off x="5105400" y="5254823"/>
                <a:ext cx="2895600" cy="341531"/>
                <a:chOff x="5105400" y="5254823"/>
                <a:chExt cx="2895600" cy="341531"/>
              </a:xfrm>
            </p:grpSpPr>
            <mc:AlternateContent xmlns:mc="http://schemas.openxmlformats.org/markup-compatibility/2006" xmlns:a14="http://schemas.microsoft.com/office/drawing/2010/main">
              <mc:Choice Requires="a14">
                <p:sp>
                  <p:nvSpPr>
                    <p:cNvPr id="12" name="TextBox 11"/>
                    <p:cNvSpPr txBox="1"/>
                    <p:nvPr/>
                  </p:nvSpPr>
                  <p:spPr>
                    <a:xfrm>
                      <a:off x="7010401" y="5257800"/>
                      <a:ext cx="3428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𝑥</m:t>
                                </m:r>
                              </m:e>
                              <m:sub>
                                <m:r>
                                  <a:rPr lang="en-US" sz="1600" b="0" i="1" smtClean="0">
                                    <a:latin typeface="Cambria Math"/>
                                  </a:rPr>
                                  <m:t>2</m:t>
                                </m:r>
                              </m:sub>
                            </m:sSub>
                          </m:oMath>
                        </m:oMathPara>
                      </a14:m>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010401" y="5257800"/>
                      <a:ext cx="342899"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58101" y="5257800"/>
                      <a:ext cx="3428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𝑏</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658101" y="5257800"/>
                      <a:ext cx="342899"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105400" y="5257800"/>
                      <a:ext cx="3428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𝑎</m:t>
                            </m:r>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105400" y="5257800"/>
                      <a:ext cx="342899" cy="338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34001" y="5254823"/>
                      <a:ext cx="3428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𝑥</m:t>
                                </m:r>
                              </m:e>
                              <m:sub>
                                <m:r>
                                  <a:rPr lang="en-US" sz="1600" b="0" i="1" smtClean="0">
                                    <a:latin typeface="Cambria Math"/>
                                  </a:rPr>
                                  <m:t>1</m:t>
                                </m:r>
                              </m:sub>
                            </m:sSub>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334001" y="5254823"/>
                      <a:ext cx="342899" cy="3385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62601" y="5257800"/>
                      <a:ext cx="1600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𝜆</m:t>
                                </m:r>
                                <m:r>
                                  <a:rPr lang="en-US" sz="1600" b="0" i="1" smtClean="0">
                                    <a:latin typeface="Cambria Math"/>
                                  </a:rPr>
                                  <m:t>𝑥</m:t>
                                </m:r>
                              </m:e>
                              <m:sub>
                                <m:r>
                                  <a:rPr lang="en-US" sz="1600" b="0" i="1" smtClean="0">
                                    <a:latin typeface="Cambria Math"/>
                                  </a:rPr>
                                  <m:t>1</m:t>
                                </m:r>
                              </m:sub>
                            </m:sSub>
                            <m:r>
                              <a:rPr lang="en-US" sz="1600" b="0" i="1" smtClean="0">
                                <a:latin typeface="Cambria Math"/>
                              </a:rPr>
                              <m:t>+(1−</m:t>
                            </m:r>
                            <m:r>
                              <a:rPr lang="en-US" sz="1600" b="0" i="1" smtClean="0">
                                <a:latin typeface="Cambria Math"/>
                                <a:ea typeface="Cambria Math"/>
                              </a:rPr>
                              <m:t>𝜆</m:t>
                            </m:r>
                            <m:r>
                              <a:rPr lang="en-US" sz="1600" b="0" i="1" smtClean="0">
                                <a:latin typeface="Cambria Math"/>
                              </a:rPr>
                              <m:t>)</m:t>
                            </m:r>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2</m:t>
                                </m:r>
                              </m:sub>
                            </m:sSub>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562601" y="5257800"/>
                      <a:ext cx="1600200" cy="338554"/>
                    </a:xfrm>
                    <a:prstGeom prst="rect">
                      <a:avLst/>
                    </a:prstGeom>
                    <a:blipFill rotWithShape="1">
                      <a:blip r:embed="rId7"/>
                      <a:stretch>
                        <a:fillRect b="-1272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2895601" y="3633912"/>
                    <a:ext cx="21335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𝜆</m:t>
                              </m:r>
                              <m:r>
                                <a:rPr lang="en-US" sz="1600" b="0" i="1" smtClean="0">
                                  <a:latin typeface="Cambria Math"/>
                                  <a:ea typeface="Cambria Math"/>
                                </a:rPr>
                                <m:t>𝑓</m:t>
                              </m:r>
                              <m:r>
                                <a:rPr lang="en-US" sz="1600" b="0" i="1" smtClean="0">
                                  <a:latin typeface="Cambria Math"/>
                                  <a:ea typeface="Cambria Math"/>
                                </a:rPr>
                                <m:t>(</m:t>
                              </m:r>
                              <m:r>
                                <a:rPr lang="en-US" sz="1600" b="0" i="1" smtClean="0">
                                  <a:latin typeface="Cambria Math"/>
                                </a:rPr>
                                <m:t>𝑥</m:t>
                              </m:r>
                            </m:e>
                            <m:sub>
                              <m:r>
                                <a:rPr lang="en-US" sz="1600" b="0" i="1" smtClean="0">
                                  <a:latin typeface="Cambria Math"/>
                                </a:rPr>
                                <m:t>1</m:t>
                              </m:r>
                            </m:sub>
                          </m:sSub>
                          <m:r>
                            <a:rPr lang="en-US" sz="1600" b="0" i="1" smtClean="0">
                              <a:latin typeface="Cambria Math"/>
                            </a:rPr>
                            <m:t>)+(1−</m:t>
                          </m:r>
                          <m:r>
                            <a:rPr lang="en-US" sz="1600" b="0" i="1" smtClean="0">
                              <a:latin typeface="Cambria Math"/>
                              <a:ea typeface="Cambria Math"/>
                            </a:rPr>
                            <m:t>𝜆</m:t>
                          </m:r>
                          <m:r>
                            <a:rPr lang="en-US" sz="1600" b="0" i="1" smtClean="0">
                              <a:latin typeface="Cambria Math"/>
                            </a:rPr>
                            <m:t>)</m:t>
                          </m:r>
                          <m:sSub>
                            <m:sSubPr>
                              <m:ctrlPr>
                                <a:rPr lang="en-US" sz="1600" b="0" i="1" smtClean="0">
                                  <a:latin typeface="Cambria Math"/>
                                </a:rPr>
                              </m:ctrlPr>
                            </m:sSubPr>
                            <m:e>
                              <m:r>
                                <a:rPr lang="en-US" sz="1600" b="0" i="1" smtClean="0">
                                  <a:latin typeface="Cambria Math"/>
                                </a:rPr>
                                <m:t>𝑓</m:t>
                              </m:r>
                              <m:r>
                                <a:rPr lang="en-US" sz="1600" b="0" i="1" smtClean="0">
                                  <a:latin typeface="Cambria Math"/>
                                </a:rPr>
                                <m:t>(</m:t>
                              </m:r>
                              <m:r>
                                <a:rPr lang="en-US" sz="1600" b="0" i="1" smtClean="0">
                                  <a:latin typeface="Cambria Math"/>
                                </a:rPr>
                                <m:t>𝑥</m:t>
                              </m:r>
                            </m:e>
                            <m:sub>
                              <m:r>
                                <a:rPr lang="en-US" sz="1600" b="0" i="1" smtClean="0">
                                  <a:latin typeface="Cambria Math"/>
                                </a:rPr>
                                <m:t>2</m:t>
                              </m:r>
                            </m:sub>
                          </m:sSub>
                          <m:r>
                            <a:rPr lang="en-US" sz="1600" b="0" i="1" smtClean="0">
                              <a:latin typeface="Cambria Math"/>
                            </a:rPr>
                            <m:t>)</m:t>
                          </m:r>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895601" y="3633912"/>
                    <a:ext cx="2133599" cy="338554"/>
                  </a:xfrm>
                  <a:prstGeom prst="rect">
                    <a:avLst/>
                  </a:prstGeom>
                  <a:blipFill rotWithShape="1">
                    <a:blip r:embed="rId8"/>
                    <a:stretch>
                      <a:fillRect r="-287"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24200" y="3045023"/>
                    <a:ext cx="1981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sSub>
                            <m:sSubPr>
                              <m:ctrlPr>
                                <a:rPr lang="en-US" sz="1600" i="1" smtClean="0">
                                  <a:latin typeface="Cambria Math"/>
                                </a:rPr>
                              </m:ctrlPr>
                            </m:sSubPr>
                            <m:e>
                              <m:r>
                                <a:rPr lang="en-US" sz="1600" i="1" smtClean="0">
                                  <a:latin typeface="Cambria Math"/>
                                  <a:ea typeface="Cambria Math"/>
                                </a:rPr>
                                <m:t>𝜆</m:t>
                              </m:r>
                              <m:r>
                                <a:rPr lang="en-US" sz="1600" b="0" i="1" smtClean="0">
                                  <a:latin typeface="Cambria Math"/>
                                </a:rPr>
                                <m:t>𝑥</m:t>
                              </m:r>
                            </m:e>
                            <m:sub>
                              <m:r>
                                <a:rPr lang="en-US" sz="1600" b="0" i="1" smtClean="0">
                                  <a:latin typeface="Cambria Math"/>
                                </a:rPr>
                                <m:t>1</m:t>
                              </m:r>
                            </m:sub>
                          </m:sSub>
                          <m:r>
                            <a:rPr lang="en-US" sz="1600" b="0" i="1" smtClean="0">
                              <a:latin typeface="Cambria Math"/>
                            </a:rPr>
                            <m:t>+</m:t>
                          </m:r>
                          <m:d>
                            <m:dPr>
                              <m:ctrlPr>
                                <a:rPr lang="en-US" sz="1600" b="0" i="1" smtClean="0">
                                  <a:latin typeface="Cambria Math"/>
                                </a:rPr>
                              </m:ctrlPr>
                            </m:dPr>
                            <m:e>
                              <m:r>
                                <a:rPr lang="en-US" sz="1600" b="0" i="1" smtClean="0">
                                  <a:latin typeface="Cambria Math"/>
                                </a:rPr>
                                <m:t>1−</m:t>
                              </m:r>
                              <m:r>
                                <a:rPr lang="en-US" sz="1600" b="0" i="1" smtClean="0">
                                  <a:latin typeface="Cambria Math"/>
                                  <a:ea typeface="Cambria Math"/>
                                </a:rPr>
                                <m:t>𝜆</m:t>
                              </m:r>
                            </m:e>
                          </m:d>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2</m:t>
                              </m:r>
                            </m:sub>
                          </m:sSub>
                          <m:r>
                            <a:rPr lang="en-US" sz="1600" b="0" i="1" smtClean="0">
                              <a:latin typeface="Cambria Math"/>
                            </a:rPr>
                            <m:t>)</m:t>
                          </m:r>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24200" y="3045023"/>
                    <a:ext cx="1981200" cy="338554"/>
                  </a:xfrm>
                  <a:prstGeom prst="rect">
                    <a:avLst/>
                  </a:prstGeom>
                  <a:blipFill rotWithShape="1">
                    <a:blip r:embed="rId9"/>
                    <a:stretch>
                      <a:fillRect b="-12727"/>
                    </a:stretch>
                  </a:blipFill>
                </p:spPr>
                <p:txBody>
                  <a:bodyPr/>
                  <a:lstStyle/>
                  <a:p>
                    <a:r>
                      <a:rPr lang="en-US">
                        <a:noFill/>
                      </a:rPr>
                      <a:t> </a:t>
                    </a:r>
                  </a:p>
                </p:txBody>
              </p:sp>
            </mc:Fallback>
          </mc:AlternateContent>
        </p:grpSp>
        <p:sp>
          <p:nvSpPr>
            <p:cNvPr id="17" name="TextBox 16"/>
            <p:cNvSpPr txBox="1"/>
            <p:nvPr/>
          </p:nvSpPr>
          <p:spPr>
            <a:xfrm>
              <a:off x="5410199" y="5991255"/>
              <a:ext cx="2647950" cy="400110"/>
            </a:xfrm>
            <a:prstGeom prst="rect">
              <a:avLst/>
            </a:prstGeom>
            <a:noFill/>
            <a:ln>
              <a:solidFill>
                <a:srgbClr val="00B0F0"/>
              </a:solidFill>
            </a:ln>
          </p:spPr>
          <p:txBody>
            <a:bodyPr wrap="square" rtlCol="0">
              <a:spAutoFit/>
            </a:bodyPr>
            <a:lstStyle/>
            <a:p>
              <a:r>
                <a:rPr lang="en-US" sz="2000" dirty="0" smtClean="0"/>
                <a:t>Concave function</a:t>
              </a:r>
              <a:endParaRPr lang="en-US" sz="2000" dirty="0"/>
            </a:p>
          </p:txBody>
        </p:sp>
        <p:pic>
          <p:nvPicPr>
            <p:cNvPr id="1229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362200"/>
              <a:ext cx="3505200" cy="285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1" name="Rectangle 20"/>
              <p:cNvSpPr/>
              <p:nvPr/>
            </p:nvSpPr>
            <p:spPr>
              <a:xfrm>
                <a:off x="539496" y="3831103"/>
                <a:ext cx="4572000" cy="400110"/>
              </a:xfrm>
              <a:prstGeom prst="rect">
                <a:avLst/>
              </a:prstGeom>
            </p:spPr>
            <p:txBody>
              <a:bodyPr wrap="square">
                <a:spAutoFit/>
              </a:bodyPr>
              <a:lstStyle/>
              <a:p>
                <a14:m>
                  <m:oMath xmlns:m="http://schemas.openxmlformats.org/officeDocument/2006/math">
                    <m:func>
                      <m:funcPr>
                        <m:ctrlPr>
                          <a:rPr lang="en-US" sz="2000" b="0" i="1" smtClean="0">
                            <a:latin typeface="Cambria Math"/>
                          </a:rPr>
                        </m:ctrlPr>
                      </m:funcPr>
                      <m:fName>
                        <m:r>
                          <m:rPr>
                            <m:sty m:val="p"/>
                          </m:rPr>
                          <a:rPr lang="en-US" sz="2000" b="0" i="0" smtClean="0">
                            <a:latin typeface="Cambria Math"/>
                          </a:rPr>
                          <m:t>ln</m:t>
                        </m:r>
                      </m:fName>
                      <m:e>
                        <m:d>
                          <m:dPr>
                            <m:ctrlPr>
                              <a:rPr lang="en-US" sz="2000" b="0" i="1" smtClean="0">
                                <a:latin typeface="Cambria Math"/>
                              </a:rPr>
                            </m:ctrlPr>
                          </m:dPr>
                          <m:e>
                            <m:r>
                              <a:rPr lang="en-US" sz="2000" b="0" i="1" smtClean="0">
                                <a:latin typeface="Cambria Math"/>
                              </a:rPr>
                              <m:t>𝑥</m:t>
                            </m:r>
                          </m:e>
                        </m:d>
                      </m:e>
                    </m:func>
                    <m:r>
                      <a:rPr lang="en-US" sz="2000" b="0" i="1" smtClean="0">
                        <a:latin typeface="Cambria Math"/>
                      </a:rPr>
                      <m:t> </m:t>
                    </m:r>
                  </m:oMath>
                </a14:m>
                <a:r>
                  <a:rPr lang="en-US" sz="2000" dirty="0" smtClean="0"/>
                  <a:t>is </a:t>
                </a:r>
                <a:r>
                  <a:rPr lang="en-US" sz="2000" dirty="0"/>
                  <a:t>strictly concave on </a:t>
                </a:r>
                <a14:m>
                  <m:oMath xmlns:m="http://schemas.openxmlformats.org/officeDocument/2006/math">
                    <m:r>
                      <a:rPr lang="en-US" sz="2000" b="0" i="1" smtClean="0">
                        <a:latin typeface="Cambria Math"/>
                      </a:rPr>
                      <m:t>(0,</m:t>
                    </m:r>
                    <m:r>
                      <a:rPr lang="en-US" sz="2000" b="0" i="1" smtClean="0">
                        <a:latin typeface="Cambria Math"/>
                        <a:ea typeface="Cambria Math"/>
                      </a:rPr>
                      <m:t>∞</m:t>
                    </m:r>
                    <m:r>
                      <a:rPr lang="en-US" sz="2000" b="0" i="1" smtClean="0">
                        <a:latin typeface="Cambria Math"/>
                      </a:rPr>
                      <m:t>)</m:t>
                    </m:r>
                  </m:oMath>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539496" y="3831103"/>
                <a:ext cx="4572000" cy="400110"/>
              </a:xfrm>
              <a:prstGeom prst="rect">
                <a:avLst/>
              </a:prstGeom>
              <a:blipFill rotWithShape="1">
                <a:blip r:embed="rId11"/>
                <a:stretch>
                  <a:fillRect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0896" y="4440703"/>
                <a:ext cx="3048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 </m:t>
                      </m:r>
                      <m:func>
                        <m:funcPr>
                          <m:ctrlPr>
                            <a:rPr lang="en-US" sz="2000" i="1">
                              <a:latin typeface="Cambria Math"/>
                            </a:rPr>
                          </m:ctrlPr>
                        </m:funcPr>
                        <m:fName>
                          <m:r>
                            <m:rPr>
                              <m:sty m:val="p"/>
                            </m:rPr>
                            <a:rPr lang="en-US" sz="2000" b="0" i="0" smtClean="0">
                              <a:latin typeface="Cambria Math"/>
                            </a:rPr>
                            <m:t>ln</m:t>
                          </m:r>
                        </m:fName>
                        <m:e>
                          <m:r>
                            <a:rPr lang="en-US" sz="2000" i="1">
                              <a:latin typeface="Cambria Math"/>
                            </a:rPr>
                            <m:t>𝐸</m:t>
                          </m:r>
                          <m:d>
                            <m:dPr>
                              <m:begChr m:val="["/>
                              <m:endChr m:val="]"/>
                              <m:ctrlPr>
                                <a:rPr lang="en-US" sz="2000" i="1">
                                  <a:latin typeface="Cambria Math"/>
                                </a:rPr>
                              </m:ctrlPr>
                            </m:dPr>
                            <m:e>
                              <m:r>
                                <a:rPr lang="en-US" sz="2000" i="1">
                                  <a:latin typeface="Cambria Math"/>
                                </a:rPr>
                                <m:t>𝑥</m:t>
                              </m:r>
                            </m:e>
                          </m:d>
                        </m:e>
                      </m:func>
                      <m:r>
                        <a:rPr lang="en-US" sz="2000" i="1">
                          <a:latin typeface="Cambria Math"/>
                        </a:rPr>
                        <m:t>≥</m:t>
                      </m:r>
                      <m:r>
                        <a:rPr lang="en-US" sz="2000" i="1">
                          <a:latin typeface="Cambria Math"/>
                        </a:rPr>
                        <m:t>𝐸</m:t>
                      </m:r>
                      <m:r>
                        <a:rPr lang="en-US" sz="2000" i="1">
                          <a:latin typeface="Cambria Math"/>
                        </a:rPr>
                        <m:t>[</m:t>
                      </m:r>
                      <m:func>
                        <m:funcPr>
                          <m:ctrlPr>
                            <a:rPr lang="en-US" sz="2000" i="1">
                              <a:latin typeface="Cambria Math"/>
                            </a:rPr>
                          </m:ctrlPr>
                        </m:funcPr>
                        <m:fName>
                          <m:r>
                            <m:rPr>
                              <m:sty m:val="p"/>
                            </m:rPr>
                            <a:rPr lang="en-US" sz="2000" b="0" i="0" smtClean="0">
                              <a:latin typeface="Cambria Math"/>
                            </a:rPr>
                            <m:t>ln</m:t>
                          </m:r>
                        </m:fName>
                        <m:e>
                          <m:d>
                            <m:dPr>
                              <m:ctrlPr>
                                <a:rPr lang="en-US" sz="2000" i="1">
                                  <a:latin typeface="Cambria Math"/>
                                </a:rPr>
                              </m:ctrlPr>
                            </m:dPr>
                            <m:e>
                              <m:r>
                                <a:rPr lang="en-US" sz="2000" i="1">
                                  <a:latin typeface="Cambria Math"/>
                                </a:rPr>
                                <m:t>𝑥</m:t>
                              </m:r>
                            </m:e>
                          </m:d>
                        </m:e>
                      </m:func>
                      <m:r>
                        <a:rPr lang="en-US" sz="2000" i="1">
                          <a:latin typeface="Cambria Math"/>
                        </a:rPr>
                        <m:t>]   </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0896" y="4440703"/>
                <a:ext cx="3048000" cy="400110"/>
              </a:xfrm>
              <a:prstGeom prst="rect">
                <a:avLst/>
              </a:prstGeom>
              <a:blipFill rotWithShape="1">
                <a:blip r:embed="rId12"/>
                <a:stretch>
                  <a:fillRect b="-16667"/>
                </a:stretch>
              </a:blipFill>
            </p:spPr>
            <p:txBody>
              <a:bodyPr/>
              <a:lstStyle/>
              <a:p>
                <a:r>
                  <a:rPr lang="en-US">
                    <a:noFill/>
                  </a:rPr>
                  <a:t> </a:t>
                </a:r>
              </a:p>
            </p:txBody>
          </p:sp>
        </mc:Fallback>
      </mc:AlternateContent>
      <p:sp>
        <p:nvSpPr>
          <p:cNvPr id="2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Jensen’s Inequality</a:t>
            </a:r>
            <a:endParaRPr lang="en-US" dirty="0"/>
          </a:p>
        </p:txBody>
      </p:sp>
    </p:spTree>
    <p:extLst>
      <p:ext uri="{BB962C8B-B14F-4D97-AF65-F5344CB8AC3E}">
        <p14:creationId xmlns:p14="http://schemas.microsoft.com/office/powerpoint/2010/main" val="1117454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69" y="862395"/>
            <a:ext cx="7924799" cy="707886"/>
          </a:xfrm>
          <a:prstGeom prst="rect">
            <a:avLst/>
          </a:prstGeom>
        </p:spPr>
        <p:txBody>
          <a:bodyPr wrap="square">
            <a:spAutoFit/>
          </a:bodyPr>
          <a:lstStyle/>
          <a:p>
            <a:pPr algn="just"/>
            <a:r>
              <a:rPr lang="en-US" sz="2000" dirty="0" err="1"/>
              <a:t>Dirichlet</a:t>
            </a:r>
            <a:r>
              <a:rPr lang="en-US" sz="2000" dirty="0"/>
              <a:t> distribution is </a:t>
            </a:r>
            <a:r>
              <a:rPr lang="en-US" sz="2000" dirty="0" smtClean="0"/>
              <a:t>from </a:t>
            </a:r>
            <a:r>
              <a:rPr lang="en-US" sz="2000" dirty="0"/>
              <a:t>the same family as multinomial distribution which is called the exponential family</a:t>
            </a:r>
          </a:p>
        </p:txBody>
      </p:sp>
      <mc:AlternateContent xmlns:mc="http://schemas.openxmlformats.org/markup-compatibility/2006" xmlns:a14="http://schemas.microsoft.com/office/drawing/2010/main">
        <mc:Choice Requires="a14">
          <p:sp>
            <p:nvSpPr>
              <p:cNvPr id="7" name="TextBox 6"/>
              <p:cNvSpPr txBox="1"/>
              <p:nvPr/>
            </p:nvSpPr>
            <p:spPr>
              <a:xfrm>
                <a:off x="2505869" y="1798320"/>
                <a:ext cx="3733800" cy="9326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a:rPr>
                        <m:t>Mult</m:t>
                      </m:r>
                      <m:d>
                        <m:dPr>
                          <m:ctrlPr>
                            <a:rPr lang="en-US" sz="2000" i="1">
                              <a:latin typeface="Cambria Math"/>
                            </a:rPr>
                          </m:ctrlPr>
                        </m:dPr>
                        <m:e>
                          <m:r>
                            <a:rPr lang="en-US" sz="2000" i="1">
                              <a:latin typeface="Cambria Math"/>
                            </a:rPr>
                            <m:t>𝑥</m:t>
                          </m:r>
                        </m:e>
                        <m:e>
                          <m:r>
                            <a:rPr lang="en-US" sz="2000" i="1">
                              <a:latin typeface="Cambria Math"/>
                            </a:rPr>
                            <m:t>𝜆</m:t>
                          </m:r>
                        </m:e>
                      </m:d>
                      <m:r>
                        <a:rPr lang="en-US" sz="2000" i="1">
                          <a:latin typeface="Cambria Math"/>
                        </a:rPr>
                        <m:t>=</m:t>
                      </m:r>
                      <m:f>
                        <m:fPr>
                          <m:ctrlPr>
                            <a:rPr lang="en-US" sz="2000" i="1">
                              <a:latin typeface="Cambria Math"/>
                            </a:rPr>
                          </m:ctrlPr>
                        </m:fPr>
                        <m:num>
                          <m:d>
                            <m:dPr>
                              <m:ctrlPr>
                                <a:rPr lang="en-US" sz="2000" i="1">
                                  <a:latin typeface="Cambria Math"/>
                                </a:rPr>
                              </m:ctrlPr>
                            </m:dPr>
                            <m:e>
                              <m:nary>
                                <m:naryPr>
                                  <m:chr m:val="∑"/>
                                  <m:limLoc m:val="undOvr"/>
                                  <m:supHide m:val="on"/>
                                  <m:ctrlPr>
                                    <a:rPr lang="en-US" sz="2000" i="1">
                                      <a:latin typeface="Cambria Math"/>
                                    </a:rPr>
                                  </m:ctrlPr>
                                </m:naryPr>
                                <m:sub>
                                  <m:r>
                                    <a:rPr lang="en-US" sz="2000" i="1">
                                      <a:latin typeface="Cambria Math"/>
                                    </a:rPr>
                                    <m:t>𝑘</m:t>
                                  </m:r>
                                </m:sub>
                                <m:sup/>
                                <m:e>
                                  <m:sSub>
                                    <m:sSubPr>
                                      <m:ctrlPr>
                                        <a:rPr lang="en-US" sz="2000" i="1">
                                          <a:latin typeface="Cambria Math"/>
                                        </a:rPr>
                                      </m:ctrlPr>
                                    </m:sSubPr>
                                    <m:e>
                                      <m:r>
                                        <a:rPr lang="en-US" sz="2000" i="1">
                                          <a:latin typeface="Cambria Math"/>
                                        </a:rPr>
                                        <m:t>𝑥</m:t>
                                      </m:r>
                                    </m:e>
                                    <m:sub>
                                      <m:r>
                                        <a:rPr lang="en-US" sz="2000" i="1">
                                          <a:latin typeface="Cambria Math"/>
                                        </a:rPr>
                                        <m:t>𝑘</m:t>
                                      </m:r>
                                    </m:sub>
                                  </m:sSub>
                                </m:e>
                              </m:nary>
                            </m:e>
                          </m:d>
                          <m:r>
                            <a:rPr lang="en-US" sz="2000" i="1">
                              <a:latin typeface="Cambria Math"/>
                            </a:rPr>
                            <m:t>!</m:t>
                          </m:r>
                        </m:num>
                        <m:den>
                          <m:nary>
                            <m:naryPr>
                              <m:chr m:val="∏"/>
                              <m:limLoc m:val="subSup"/>
                              <m:ctrlPr>
                                <a:rPr lang="en-US" sz="2000" i="1">
                                  <a:latin typeface="Cambria Math"/>
                                </a:rPr>
                              </m:ctrlPr>
                            </m:naryPr>
                            <m:sub>
                              <m:r>
                                <a:rPr lang="en-US" sz="2000" i="1">
                                  <a:latin typeface="Cambria Math"/>
                                </a:rPr>
                                <m:t>𝑘</m:t>
                              </m:r>
                              <m:r>
                                <a:rPr lang="en-US" sz="2000" i="1">
                                  <a:latin typeface="Cambria Math"/>
                                </a:rPr>
                                <m:t>=1</m:t>
                              </m:r>
                            </m:sub>
                            <m:sup>
                              <m:r>
                                <a:rPr lang="en-US" sz="2000" i="1">
                                  <a:latin typeface="Cambria Math"/>
                                </a:rPr>
                                <m:t>𝑚</m:t>
                              </m:r>
                            </m:sup>
                            <m:e>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𝑘</m:t>
                                  </m:r>
                                </m:sub>
                              </m:sSub>
                              <m:r>
                                <a:rPr lang="en-US" sz="2000" i="1">
                                  <a:latin typeface="Cambria Math"/>
                                </a:rPr>
                                <m:t>!)</m:t>
                              </m:r>
                            </m:e>
                          </m:nary>
                        </m:den>
                      </m:f>
                      <m:nary>
                        <m:naryPr>
                          <m:chr m:val="∏"/>
                          <m:limLoc m:val="undOvr"/>
                          <m:ctrlPr>
                            <a:rPr lang="en-US" sz="2000" i="1">
                              <a:latin typeface="Cambria Math"/>
                            </a:rPr>
                          </m:ctrlPr>
                        </m:naryPr>
                        <m:sub>
                          <m:r>
                            <a:rPr lang="en-US" sz="2000" i="1">
                              <a:latin typeface="Cambria Math"/>
                            </a:rPr>
                            <m:t>𝑘</m:t>
                          </m:r>
                          <m:r>
                            <a:rPr lang="en-US" sz="2000" i="1">
                              <a:latin typeface="Cambria Math"/>
                            </a:rPr>
                            <m:t>=1</m:t>
                          </m:r>
                        </m:sub>
                        <m:sup>
                          <m:r>
                            <a:rPr lang="en-US" sz="2000" i="1">
                              <a:latin typeface="Cambria Math"/>
                            </a:rPr>
                            <m:t>𝑚</m:t>
                          </m:r>
                        </m:sup>
                        <m:e>
                          <m:sSubSup>
                            <m:sSubSupPr>
                              <m:ctrlPr>
                                <a:rPr lang="en-US" sz="2000" i="1">
                                  <a:latin typeface="Cambria Math"/>
                                </a:rPr>
                              </m:ctrlPr>
                            </m:sSubSupPr>
                            <m:e>
                              <m:r>
                                <a:rPr lang="en-US" sz="2000" i="1">
                                  <a:latin typeface="Cambria Math"/>
                                </a:rPr>
                                <m:t>𝜆</m:t>
                              </m:r>
                            </m:e>
                            <m:sub>
                              <m:r>
                                <a:rPr lang="en-US" sz="2000" i="1">
                                  <a:latin typeface="Cambria Math"/>
                                </a:rPr>
                                <m:t>𝑘</m:t>
                              </m:r>
                            </m:sub>
                            <m:sup>
                              <m:sSub>
                                <m:sSubPr>
                                  <m:ctrlPr>
                                    <a:rPr lang="en-US" sz="2000" i="1">
                                      <a:latin typeface="Cambria Math"/>
                                    </a:rPr>
                                  </m:ctrlPr>
                                </m:sSubPr>
                                <m:e>
                                  <m:r>
                                    <a:rPr lang="en-US" sz="2000" i="1">
                                      <a:latin typeface="Cambria Math"/>
                                    </a:rPr>
                                    <m:t>𝑥</m:t>
                                  </m:r>
                                </m:e>
                                <m:sub>
                                  <m:r>
                                    <a:rPr lang="en-US" sz="2000" i="1">
                                      <a:latin typeface="Cambria Math"/>
                                    </a:rPr>
                                    <m:t>𝑘</m:t>
                                  </m:r>
                                </m:sub>
                              </m:sSub>
                            </m:sup>
                          </m:sSubSup>
                        </m:e>
                      </m:nary>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05869" y="1798320"/>
                <a:ext cx="3733800" cy="932628"/>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600870" y="2618155"/>
            <a:ext cx="7924798" cy="400110"/>
          </a:xfrm>
          <a:prstGeom prst="rect">
            <a:avLst/>
          </a:prstGeom>
        </p:spPr>
        <p:txBody>
          <a:bodyPr wrap="square">
            <a:spAutoFit/>
          </a:bodyPr>
          <a:lstStyle/>
          <a:p>
            <a:r>
              <a:rPr lang="en-US" sz="2000" dirty="0"/>
              <a:t>Multinomial and </a:t>
            </a:r>
            <a:r>
              <a:rPr lang="en-US" sz="2000" dirty="0" err="1"/>
              <a:t>Dirichlet</a:t>
            </a:r>
            <a:r>
              <a:rPr lang="en-US" sz="2000" dirty="0"/>
              <a:t> distributions form a conjugate prior pair</a:t>
            </a:r>
          </a:p>
        </p:txBody>
      </p:sp>
      <mc:AlternateContent xmlns:mc="http://schemas.openxmlformats.org/markup-compatibility/2006" xmlns:a14="http://schemas.microsoft.com/office/drawing/2010/main">
        <mc:Choice Requires="a14">
          <p:sp>
            <p:nvSpPr>
              <p:cNvPr id="10" name="TextBox 9"/>
              <p:cNvSpPr txBox="1"/>
              <p:nvPr/>
            </p:nvSpPr>
            <p:spPr>
              <a:xfrm>
                <a:off x="2516099" y="3413218"/>
                <a:ext cx="3935949" cy="2602892"/>
              </a:xfrm>
              <a:prstGeom prst="rect">
                <a:avLst/>
              </a:prstGeom>
              <a:noFill/>
            </p:spPr>
            <p:txBody>
              <a:bodyPr wrap="none" rtlCol="0">
                <a:spAutoFit/>
              </a:bodyPr>
              <a:lstStyle/>
              <a:p>
                <a:pPr hangingPunct="0"/>
                <a14:m>
                  <m:oMathPara xmlns:m="http://schemas.openxmlformats.org/officeDocument/2006/math">
                    <m:oMathParaPr>
                      <m:jc m:val="centerGroup"/>
                    </m:oMathParaPr>
                    <m:oMath xmlns:m="http://schemas.openxmlformats.org/officeDocument/2006/math">
                      <m:r>
                        <a:rPr lang="en-US" sz="2000" i="1">
                          <a:latin typeface="Cambria Math"/>
                        </a:rPr>
                        <m:t>𝑃</m:t>
                      </m:r>
                      <m:d>
                        <m:dPr>
                          <m:ctrlPr>
                            <a:rPr lang="en-US" sz="2000" i="1">
                              <a:latin typeface="Cambria Math"/>
                            </a:rPr>
                          </m:ctrlPr>
                        </m:dPr>
                        <m:e>
                          <m:r>
                            <a:rPr lang="en-US" sz="2000" i="1">
                              <a:latin typeface="Cambria Math"/>
                            </a:rPr>
                            <m:t>𝑥</m:t>
                          </m:r>
                        </m:e>
                        <m:e>
                          <m:r>
                            <a:rPr lang="en-US" sz="2000" i="1">
                              <a:latin typeface="Cambria Math"/>
                            </a:rPr>
                            <m:t>𝜆</m:t>
                          </m:r>
                        </m:e>
                      </m:d>
                      <m:r>
                        <a:rPr lang="en-US" sz="2000" i="1">
                          <a:latin typeface="Cambria Math"/>
                        </a:rPr>
                        <m:t>𝑝</m:t>
                      </m:r>
                      <m:d>
                        <m:dPr>
                          <m:ctrlPr>
                            <a:rPr lang="en-US" sz="2000" i="1">
                              <a:latin typeface="Cambria Math"/>
                            </a:rPr>
                          </m:ctrlPr>
                        </m:dPr>
                        <m:e>
                          <m:r>
                            <a:rPr lang="en-US" sz="2000" i="1">
                              <a:latin typeface="Cambria Math"/>
                            </a:rPr>
                            <m:t>𝜆</m:t>
                          </m:r>
                        </m:e>
                      </m:d>
                      <m:r>
                        <a:rPr lang="en-US" sz="2000" i="1">
                          <a:latin typeface="Cambria Math"/>
                        </a:rPr>
                        <m:t>=</m:t>
                      </m:r>
                      <m:r>
                        <m:rPr>
                          <m:sty m:val="p"/>
                        </m:rPr>
                        <a:rPr lang="en-US" sz="2000">
                          <a:latin typeface="Cambria Math"/>
                        </a:rPr>
                        <m:t>Mult</m:t>
                      </m:r>
                      <m:d>
                        <m:dPr>
                          <m:ctrlPr>
                            <a:rPr lang="en-US" sz="2000" i="1">
                              <a:latin typeface="Cambria Math"/>
                            </a:rPr>
                          </m:ctrlPr>
                        </m:dPr>
                        <m:e>
                          <m:r>
                            <a:rPr lang="en-US" sz="2000" i="1">
                              <a:latin typeface="Cambria Math"/>
                            </a:rPr>
                            <m:t>𝑥</m:t>
                          </m:r>
                        </m:e>
                        <m:e>
                          <m:r>
                            <a:rPr lang="en-US" sz="2000" i="1">
                              <a:latin typeface="Cambria Math"/>
                            </a:rPr>
                            <m:t>𝜆</m:t>
                          </m:r>
                        </m:e>
                      </m:d>
                      <m:r>
                        <m:rPr>
                          <m:sty m:val="p"/>
                        </m:rPr>
                        <a:rPr lang="en-US" sz="2000">
                          <a:latin typeface="Cambria Math"/>
                        </a:rPr>
                        <m:t>Dir</m:t>
                      </m:r>
                      <m:d>
                        <m:dPr>
                          <m:ctrlPr>
                            <a:rPr lang="en-US" sz="2000" i="1">
                              <a:latin typeface="Cambria Math"/>
                            </a:rPr>
                          </m:ctrlPr>
                        </m:dPr>
                        <m:e>
                          <m:r>
                            <a:rPr lang="en-US" sz="2000" i="1">
                              <a:latin typeface="Cambria Math"/>
                            </a:rPr>
                            <m:t>𝜆</m:t>
                          </m:r>
                        </m:e>
                        <m:e>
                          <m:r>
                            <a:rPr lang="en-US" sz="2000" i="1">
                              <a:latin typeface="Cambria Math"/>
                            </a:rPr>
                            <m:t>𝛼</m:t>
                          </m:r>
                        </m:e>
                      </m:d>
                    </m:oMath>
                  </m:oMathPara>
                </a14:m>
                <a:endParaRPr lang="en-US" sz="2000" dirty="0"/>
              </a:p>
              <a:p>
                <a:pPr hangingPunct="0"/>
                <a14:m>
                  <m:oMathPara xmlns:m="http://schemas.openxmlformats.org/officeDocument/2006/math">
                    <m:oMathParaPr>
                      <m:jc m:val="centerGroup"/>
                    </m:oMathParaPr>
                    <m:oMath xmlns:m="http://schemas.openxmlformats.org/officeDocument/2006/math">
                      <m:r>
                        <a:rPr lang="en-US" sz="2000" i="1">
                          <a:latin typeface="Cambria Math"/>
                        </a:rPr>
                        <m:t>                          ~</m:t>
                      </m:r>
                      <m:nary>
                        <m:naryPr>
                          <m:chr m:val="∏"/>
                          <m:limLoc m:val="undOvr"/>
                          <m:ctrlPr>
                            <a:rPr lang="en-US" sz="2000" i="1">
                              <a:latin typeface="Cambria Math"/>
                            </a:rPr>
                          </m:ctrlPr>
                        </m:naryPr>
                        <m:sub>
                          <m:r>
                            <a:rPr lang="en-US" sz="2000" i="1">
                              <a:latin typeface="Cambria Math"/>
                            </a:rPr>
                            <m:t>𝑘</m:t>
                          </m:r>
                          <m:r>
                            <a:rPr lang="en-US" sz="2000" i="1">
                              <a:latin typeface="Cambria Math"/>
                            </a:rPr>
                            <m:t>=1</m:t>
                          </m:r>
                        </m:sub>
                        <m:sup>
                          <m:r>
                            <a:rPr lang="en-US" sz="2000" i="1">
                              <a:latin typeface="Cambria Math"/>
                            </a:rPr>
                            <m:t>𝑚</m:t>
                          </m:r>
                        </m:sup>
                        <m:e>
                          <m:sSubSup>
                            <m:sSubSupPr>
                              <m:ctrlPr>
                                <a:rPr lang="en-US" sz="2000" i="1">
                                  <a:latin typeface="Cambria Math"/>
                                </a:rPr>
                              </m:ctrlPr>
                            </m:sSubSupPr>
                            <m:e>
                              <m:r>
                                <a:rPr lang="en-US" sz="2000" i="1">
                                  <a:latin typeface="Cambria Math"/>
                                </a:rPr>
                                <m:t>𝜆</m:t>
                              </m:r>
                            </m:e>
                            <m:sub>
                              <m:r>
                                <a:rPr lang="en-US" sz="2000" i="1">
                                  <a:latin typeface="Cambria Math"/>
                                </a:rPr>
                                <m:t>𝑘</m:t>
                              </m:r>
                            </m:sub>
                            <m:sup>
                              <m:sSub>
                                <m:sSubPr>
                                  <m:ctrlPr>
                                    <a:rPr lang="en-US" sz="2000" i="1">
                                      <a:latin typeface="Cambria Math"/>
                                    </a:rPr>
                                  </m:ctrlPr>
                                </m:sSubPr>
                                <m:e>
                                  <m:r>
                                    <a:rPr lang="en-US" sz="2000" i="1">
                                      <a:latin typeface="Cambria Math"/>
                                    </a:rPr>
                                    <m:t>𝑥</m:t>
                                  </m:r>
                                </m:e>
                                <m:sub>
                                  <m:r>
                                    <a:rPr lang="en-US" sz="2000" i="1">
                                      <a:latin typeface="Cambria Math"/>
                                    </a:rPr>
                                    <m:t>𝑘</m:t>
                                  </m:r>
                                </m:sub>
                              </m:sSub>
                            </m:sup>
                          </m:sSubSup>
                        </m:e>
                      </m:nary>
                      <m:nary>
                        <m:naryPr>
                          <m:chr m:val="∏"/>
                          <m:limLoc m:val="undOvr"/>
                          <m:ctrlPr>
                            <a:rPr lang="en-US" sz="2000" i="1">
                              <a:latin typeface="Cambria Math"/>
                            </a:rPr>
                          </m:ctrlPr>
                        </m:naryPr>
                        <m:sub>
                          <m:r>
                            <a:rPr lang="en-US" sz="2000" i="1">
                              <a:latin typeface="Cambria Math"/>
                            </a:rPr>
                            <m:t>𝑘</m:t>
                          </m:r>
                          <m:r>
                            <a:rPr lang="en-US" sz="2000" i="1">
                              <a:latin typeface="Cambria Math"/>
                            </a:rPr>
                            <m:t>=1</m:t>
                          </m:r>
                        </m:sub>
                        <m:sup>
                          <m:r>
                            <a:rPr lang="en-US" sz="2000" i="1">
                              <a:latin typeface="Cambria Math"/>
                            </a:rPr>
                            <m:t>𝑚</m:t>
                          </m:r>
                        </m:sup>
                        <m:e>
                          <m:sSubSup>
                            <m:sSubSupPr>
                              <m:ctrlPr>
                                <a:rPr lang="en-US" sz="2000" i="1">
                                  <a:latin typeface="Cambria Math"/>
                                </a:rPr>
                              </m:ctrlPr>
                            </m:sSubSupPr>
                            <m:e>
                              <m:r>
                                <a:rPr lang="en-US" sz="2000" i="1">
                                  <a:latin typeface="Cambria Math"/>
                                </a:rPr>
                                <m:t>𝜆</m:t>
                              </m:r>
                            </m:e>
                            <m:sub>
                              <m:r>
                                <a:rPr lang="en-US" sz="2000" i="1">
                                  <a:latin typeface="Cambria Math"/>
                                </a:rPr>
                                <m:t>𝑘</m:t>
                              </m:r>
                            </m:sub>
                            <m:sup>
                              <m:sSub>
                                <m:sSubPr>
                                  <m:ctrlPr>
                                    <a:rPr lang="en-US" sz="2000" i="1">
                                      <a:latin typeface="Cambria Math"/>
                                    </a:rPr>
                                  </m:ctrlPr>
                                </m:sSubPr>
                                <m:e>
                                  <m:r>
                                    <a:rPr lang="en-US" sz="2000" i="1">
                                      <a:latin typeface="Cambria Math"/>
                                    </a:rPr>
                                    <m:t>𝛼</m:t>
                                  </m:r>
                                </m:e>
                                <m:sub>
                                  <m:r>
                                    <a:rPr lang="en-US" sz="2000" i="1">
                                      <a:latin typeface="Cambria Math"/>
                                    </a:rPr>
                                    <m:t>𝑘</m:t>
                                  </m:r>
                                </m:sub>
                              </m:sSub>
                              <m:r>
                                <a:rPr lang="en-US" sz="2000" i="1">
                                  <a:latin typeface="Cambria Math"/>
                                </a:rPr>
                                <m:t>−1</m:t>
                              </m:r>
                            </m:sup>
                          </m:sSubSup>
                        </m:e>
                      </m:nary>
                      <m:r>
                        <m:rPr>
                          <m:nor/>
                        </m:rPr>
                        <a:rPr lang="en-US" sz="2000"/>
                        <m:t> </m:t>
                      </m:r>
                    </m:oMath>
                  </m:oMathPara>
                </a14:m>
                <a:endParaRPr lang="en-US" sz="2000" dirty="0"/>
              </a:p>
              <a:p>
                <a:pPr hangingPunct="0"/>
                <a14:m>
                  <m:oMathPara xmlns:m="http://schemas.openxmlformats.org/officeDocument/2006/math">
                    <m:oMathParaPr>
                      <m:jc m:val="centerGroup"/>
                    </m:oMathParaPr>
                    <m:oMath xmlns:m="http://schemas.openxmlformats.org/officeDocument/2006/math">
                      <m:r>
                        <a:rPr lang="en-US" sz="2000" i="1">
                          <a:latin typeface="Cambria Math"/>
                        </a:rPr>
                        <m:t>           ~</m:t>
                      </m:r>
                      <m:nary>
                        <m:naryPr>
                          <m:chr m:val="∏"/>
                          <m:limLoc m:val="undOvr"/>
                          <m:supHide m:val="on"/>
                          <m:ctrlPr>
                            <a:rPr lang="en-US" sz="2000" i="1">
                              <a:latin typeface="Cambria Math"/>
                            </a:rPr>
                          </m:ctrlPr>
                        </m:naryPr>
                        <m:sub>
                          <m:r>
                            <a:rPr lang="en-US" sz="2000" i="1">
                              <a:latin typeface="Cambria Math"/>
                            </a:rPr>
                            <m:t>𝑘</m:t>
                          </m:r>
                        </m:sub>
                        <m:sup/>
                        <m:e>
                          <m:sSup>
                            <m:sSupPr>
                              <m:ctrlPr>
                                <a:rPr lang="en-US" sz="2000" i="1">
                                  <a:latin typeface="Cambria Math"/>
                                </a:rPr>
                              </m:ctrlPr>
                            </m:sSupPr>
                            <m:e>
                              <m:r>
                                <a:rPr lang="en-US" sz="2000" i="1">
                                  <a:latin typeface="Cambria Math"/>
                                </a:rPr>
                                <m:t>𝜆</m:t>
                              </m:r>
                            </m:e>
                            <m:sup>
                              <m:sSub>
                                <m:sSubPr>
                                  <m:ctrlPr>
                                    <a:rPr lang="en-US" sz="2000" i="1">
                                      <a:latin typeface="Cambria Math"/>
                                    </a:rPr>
                                  </m:ctrlPr>
                                </m:sSubPr>
                                <m:e>
                                  <m:r>
                                    <a:rPr lang="en-US" sz="2000" i="1">
                                      <a:latin typeface="Cambria Math"/>
                                    </a:rPr>
                                    <m:t>𝑥</m:t>
                                  </m:r>
                                </m:e>
                                <m:sub>
                                  <m:r>
                                    <a:rPr lang="en-US" sz="2000" i="1">
                                      <a:latin typeface="Cambria Math"/>
                                    </a:rPr>
                                    <m:t>𝑘</m:t>
                                  </m:r>
                                </m:sub>
                              </m:sSub>
                              <m:r>
                                <a:rPr lang="en-US" sz="2000" i="1">
                                  <a:latin typeface="Cambria Math"/>
                                </a:rPr>
                                <m:t>+</m:t>
                              </m:r>
                              <m:sSub>
                                <m:sSubPr>
                                  <m:ctrlPr>
                                    <a:rPr lang="en-US" sz="2000" i="1">
                                      <a:latin typeface="Cambria Math"/>
                                    </a:rPr>
                                  </m:ctrlPr>
                                </m:sSubPr>
                                <m:e>
                                  <m:r>
                                    <a:rPr lang="en-US" sz="2000" i="1">
                                      <a:latin typeface="Cambria Math"/>
                                    </a:rPr>
                                    <m:t>𝛼</m:t>
                                  </m:r>
                                </m:e>
                                <m:sub>
                                  <m:r>
                                    <a:rPr lang="en-US" sz="2000" i="1">
                                      <a:latin typeface="Cambria Math"/>
                                    </a:rPr>
                                    <m:t>𝑘</m:t>
                                  </m:r>
                                </m:sub>
                              </m:sSub>
                              <m:r>
                                <a:rPr lang="en-US" sz="2000" i="1">
                                  <a:latin typeface="Cambria Math"/>
                                </a:rPr>
                                <m:t>−1</m:t>
                              </m:r>
                            </m:sup>
                          </m:sSup>
                        </m:e>
                      </m:nary>
                      <m:r>
                        <m:rPr>
                          <m:nor/>
                        </m:rPr>
                        <a:rPr lang="en-US" sz="2000"/>
                        <m:t> </m:t>
                      </m:r>
                    </m:oMath>
                  </m:oMathPara>
                </a14:m>
                <a:endParaRPr lang="en-US" sz="2000" dirty="0"/>
              </a:p>
              <a:p>
                <a:pPr hangingPunct="0"/>
                <a14:m>
                  <m:oMathPara xmlns:m="http://schemas.openxmlformats.org/officeDocument/2006/math">
                    <m:oMathParaPr>
                      <m:jc m:val="centerGroup"/>
                    </m:oMathParaPr>
                    <m:oMath xmlns:m="http://schemas.openxmlformats.org/officeDocument/2006/math">
                      <m:r>
                        <a:rPr lang="en-US" sz="2000" i="1">
                          <a:latin typeface="Cambria Math"/>
                        </a:rPr>
                        <m:t>             =</m:t>
                      </m:r>
                      <m:r>
                        <m:rPr>
                          <m:sty m:val="p"/>
                        </m:rPr>
                        <a:rPr lang="en-US" sz="2000">
                          <a:latin typeface="Cambria Math"/>
                        </a:rPr>
                        <m:t>Dir</m:t>
                      </m:r>
                      <m:r>
                        <a:rPr lang="en-US" sz="2000" i="1">
                          <a:latin typeface="Cambria Math"/>
                        </a:rPr>
                        <m:t>(</m:t>
                      </m:r>
                      <m:r>
                        <a:rPr lang="en-US" sz="2000" i="1">
                          <a:latin typeface="Cambria Math"/>
                        </a:rPr>
                        <m:t>𝜆</m:t>
                      </m:r>
                      <m:r>
                        <a:rPr lang="en-US" sz="2000" i="1">
                          <a:latin typeface="Cambria Math"/>
                        </a:rPr>
                        <m:t>|</m:t>
                      </m:r>
                      <m:r>
                        <a:rPr lang="en-US" sz="2000" i="1">
                          <a:latin typeface="Cambria Math"/>
                        </a:rPr>
                        <m:t>𝑥</m:t>
                      </m:r>
                      <m:r>
                        <a:rPr lang="en-US" sz="2000" i="1">
                          <a:latin typeface="Cambria Math"/>
                        </a:rPr>
                        <m:t>+</m:t>
                      </m:r>
                      <m:r>
                        <a:rPr lang="en-US" sz="2000" i="1">
                          <a:latin typeface="Cambria Math"/>
                        </a:rPr>
                        <m:t>𝛼</m:t>
                      </m:r>
                      <m:r>
                        <a:rPr lang="en-US" sz="2000" i="1">
                          <a:latin typeface="Cambria Math"/>
                        </a:rPr>
                        <m:t>)</m:t>
                      </m:r>
                      <m:r>
                        <m:rPr>
                          <m:nor/>
                        </m:rPr>
                        <a:rPr lang="en-US" sz="2000"/>
                        <m:t> </m:t>
                      </m:r>
                    </m:oMath>
                  </m:oMathPara>
                </a14:m>
                <a:endParaRPr lang="en-US" sz="2000" dirty="0"/>
              </a:p>
              <a:p>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16099" y="3413218"/>
                <a:ext cx="3935949" cy="2602892"/>
              </a:xfrm>
              <a:prstGeom prst="rect">
                <a:avLst/>
              </a:prstGeom>
              <a:blipFill rotWithShape="1">
                <a:blip r:embed="rId3"/>
                <a:stretch>
                  <a:fillRect/>
                </a:stretch>
              </a:blipFill>
            </p:spPr>
            <p:txBody>
              <a:bodyPr/>
              <a:lstStyle/>
              <a:p>
                <a:r>
                  <a:rPr lang="en-US">
                    <a:noFill/>
                  </a:rPr>
                  <a:t> </a:t>
                </a:r>
              </a:p>
            </p:txBody>
          </p:sp>
        </mc:Fallback>
      </mc:AlternateContent>
      <p:sp>
        <p:nvSpPr>
          <p:cNvPr id="9"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err="1" smtClean="0"/>
              <a:t>Dirichlet</a:t>
            </a:r>
            <a:r>
              <a:rPr lang="en-US" dirty="0" smtClean="0"/>
              <a:t> Distribution</a:t>
            </a:r>
            <a:endParaRPr lang="en-US" dirty="0"/>
          </a:p>
        </p:txBody>
      </p:sp>
    </p:spTree>
    <p:extLst>
      <p:ext uri="{BB962C8B-B14F-4D97-AF65-F5344CB8AC3E}">
        <p14:creationId xmlns:p14="http://schemas.microsoft.com/office/powerpoint/2010/main" val="3422973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55167" y="1904124"/>
            <a:ext cx="7831633" cy="3944988"/>
            <a:chOff x="1159967" y="3200400"/>
            <a:chExt cx="7831633" cy="394498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67" y="3399387"/>
              <a:ext cx="7831633" cy="3746001"/>
            </a:xfrm>
            <a:prstGeom prst="rect">
              <a:avLst/>
            </a:prstGeom>
          </p:spPr>
        </p:pic>
        <p:sp>
          <p:nvSpPr>
            <p:cNvPr id="8" name="TextBox 7"/>
            <p:cNvSpPr txBox="1"/>
            <p:nvPr/>
          </p:nvSpPr>
          <p:spPr>
            <a:xfrm>
              <a:off x="1213022" y="6675248"/>
              <a:ext cx="1682578" cy="338554"/>
            </a:xfrm>
            <a:prstGeom prst="rect">
              <a:avLst/>
            </a:prstGeom>
            <a:noFill/>
          </p:spPr>
          <p:txBody>
            <a:bodyPr wrap="square" rtlCol="0">
              <a:spAutoFit/>
            </a:bodyPr>
            <a:lstStyle/>
            <a:p>
              <a:r>
                <a:rPr lang="en-US" sz="1600" dirty="0">
                  <a:solidFill>
                    <a:srgbClr val="FF0000"/>
                  </a:solidFill>
                </a:rPr>
                <a:t>l</a:t>
              </a:r>
              <a:r>
                <a:rPr lang="en-US" sz="1600" dirty="0" smtClean="0">
                  <a:solidFill>
                    <a:srgbClr val="FF0000"/>
                  </a:solidFill>
                </a:rPr>
                <a:t>ower bound</a:t>
              </a:r>
              <a:endParaRPr lang="en-US" sz="1600" dirty="0">
                <a:solidFill>
                  <a:srgbClr val="FF0000"/>
                </a:solidFill>
              </a:endParaRPr>
            </a:p>
          </p:txBody>
        </p:sp>
        <p:sp>
          <p:nvSpPr>
            <p:cNvPr id="10" name="TextBox 9"/>
            <p:cNvSpPr txBox="1"/>
            <p:nvPr/>
          </p:nvSpPr>
          <p:spPr>
            <a:xfrm>
              <a:off x="3606083" y="5492878"/>
              <a:ext cx="1956517" cy="338554"/>
            </a:xfrm>
            <a:prstGeom prst="rect">
              <a:avLst/>
            </a:prstGeom>
            <a:noFill/>
          </p:spPr>
          <p:txBody>
            <a:bodyPr wrap="square" rtlCol="0">
              <a:spAutoFit/>
            </a:bodyPr>
            <a:lstStyle/>
            <a:p>
              <a:r>
                <a:rPr lang="en-US" sz="1600" dirty="0">
                  <a:solidFill>
                    <a:srgbClr val="FF0000"/>
                  </a:solidFill>
                </a:rPr>
                <a:t>n</a:t>
              </a:r>
              <a:r>
                <a:rPr lang="en-US" sz="1600" dirty="0" smtClean="0">
                  <a:solidFill>
                    <a:srgbClr val="FF0000"/>
                  </a:solidFill>
                </a:rPr>
                <a:t>ew lower bound</a:t>
              </a:r>
              <a:endParaRPr lang="en-US" sz="1600" dirty="0">
                <a:solidFill>
                  <a:srgbClr val="FF0000"/>
                </a:solidFill>
              </a:endParaRPr>
            </a:p>
          </p:txBody>
        </p:sp>
        <p:sp>
          <p:nvSpPr>
            <p:cNvPr id="11" name="TextBox 10"/>
            <p:cNvSpPr txBox="1"/>
            <p:nvPr/>
          </p:nvSpPr>
          <p:spPr>
            <a:xfrm>
              <a:off x="6120683" y="4495800"/>
              <a:ext cx="1956517" cy="338554"/>
            </a:xfrm>
            <a:prstGeom prst="rect">
              <a:avLst/>
            </a:prstGeom>
            <a:noFill/>
          </p:spPr>
          <p:txBody>
            <a:bodyPr wrap="square" rtlCol="0">
              <a:spAutoFit/>
            </a:bodyPr>
            <a:lstStyle/>
            <a:p>
              <a:r>
                <a:rPr lang="en-US" sz="1600" dirty="0">
                  <a:solidFill>
                    <a:srgbClr val="FF0000"/>
                  </a:solidFill>
                </a:rPr>
                <a:t>n</a:t>
              </a:r>
              <a:r>
                <a:rPr lang="en-US" sz="1600" dirty="0" smtClean="0">
                  <a:solidFill>
                    <a:srgbClr val="FF0000"/>
                  </a:solidFill>
                </a:rPr>
                <a:t>ew lower bound</a:t>
              </a:r>
              <a:endParaRPr lang="en-US" sz="1600" dirty="0">
                <a:solidFill>
                  <a:srgbClr val="FF0000"/>
                </a:solidFill>
              </a:endParaRPr>
            </a:p>
          </p:txBody>
        </p:sp>
        <p:sp>
          <p:nvSpPr>
            <p:cNvPr id="12" name="TextBox 11"/>
            <p:cNvSpPr txBox="1"/>
            <p:nvPr/>
          </p:nvSpPr>
          <p:spPr>
            <a:xfrm>
              <a:off x="1200294" y="4807012"/>
              <a:ext cx="1633213" cy="338554"/>
            </a:xfrm>
            <a:prstGeom prst="rect">
              <a:avLst/>
            </a:prstGeom>
            <a:noFill/>
          </p:spPr>
          <p:txBody>
            <a:bodyPr wrap="square" rtlCol="0">
              <a:spAutoFit/>
            </a:bodyPr>
            <a:lstStyle/>
            <a:p>
              <a:r>
                <a:rPr lang="en-US" sz="1600" dirty="0" smtClean="0"/>
                <a:t>Log likelihood</a:t>
              </a:r>
              <a:endParaRPr lang="en-US" sz="1600" dirty="0"/>
            </a:p>
          </p:txBody>
        </p:sp>
        <p:sp>
          <p:nvSpPr>
            <p:cNvPr id="13" name="TextBox 12"/>
            <p:cNvSpPr txBox="1"/>
            <p:nvPr/>
          </p:nvSpPr>
          <p:spPr>
            <a:xfrm>
              <a:off x="3733800" y="4850776"/>
              <a:ext cx="1633213" cy="338554"/>
            </a:xfrm>
            <a:prstGeom prst="rect">
              <a:avLst/>
            </a:prstGeom>
            <a:noFill/>
          </p:spPr>
          <p:txBody>
            <a:bodyPr wrap="square" rtlCol="0">
              <a:spAutoFit/>
            </a:bodyPr>
            <a:lstStyle/>
            <a:p>
              <a:r>
                <a:rPr lang="en-US" sz="1600" dirty="0" smtClean="0"/>
                <a:t>Log</a:t>
              </a:r>
              <a:r>
                <a:rPr lang="en-US" sz="1600" dirty="0" smtClean="0">
                  <a:solidFill>
                    <a:srgbClr val="FF0000"/>
                  </a:solidFill>
                </a:rPr>
                <a:t> </a:t>
              </a:r>
              <a:r>
                <a:rPr lang="en-US" sz="1600" dirty="0" smtClean="0"/>
                <a:t>likelihood</a:t>
              </a:r>
              <a:endParaRPr lang="en-US" sz="1600" dirty="0"/>
            </a:p>
          </p:txBody>
        </p:sp>
        <p:sp>
          <p:nvSpPr>
            <p:cNvPr id="14" name="TextBox 13"/>
            <p:cNvSpPr txBox="1"/>
            <p:nvPr/>
          </p:nvSpPr>
          <p:spPr>
            <a:xfrm>
              <a:off x="6108648" y="3200400"/>
              <a:ext cx="2120952" cy="338554"/>
            </a:xfrm>
            <a:prstGeom prst="rect">
              <a:avLst/>
            </a:prstGeom>
            <a:noFill/>
          </p:spPr>
          <p:txBody>
            <a:bodyPr wrap="square" rtlCol="0">
              <a:spAutoFit/>
            </a:bodyPr>
            <a:lstStyle/>
            <a:p>
              <a:r>
                <a:rPr lang="en-US" sz="1600" dirty="0"/>
                <a:t>n</a:t>
              </a:r>
              <a:r>
                <a:rPr lang="en-US" sz="1600" dirty="0" smtClean="0"/>
                <a:t>ew Log likelihood</a:t>
              </a:r>
              <a:endParaRPr lang="en-US" sz="1600" dirty="0"/>
            </a:p>
          </p:txBody>
        </p:sp>
      </p:grpSp>
      <mc:AlternateContent xmlns:mc="http://schemas.openxmlformats.org/markup-compatibility/2006" xmlns:a14="http://schemas.microsoft.com/office/drawing/2010/main">
        <mc:Choice Requires="a14">
          <p:sp>
            <p:nvSpPr>
              <p:cNvPr id="4" name="TextBox 3"/>
              <p:cNvSpPr txBox="1"/>
              <p:nvPr/>
            </p:nvSpPr>
            <p:spPr>
              <a:xfrm>
                <a:off x="533400" y="819912"/>
                <a:ext cx="8610600" cy="2419573"/>
              </a:xfrm>
              <a:prstGeom prst="rect">
                <a:avLst/>
              </a:prstGeom>
              <a:noFill/>
            </p:spPr>
            <p:txBody>
              <a:bodyPr wrap="square" rtlCol="0">
                <a:spAutoFit/>
              </a:bodyPr>
              <a:lstStyle/>
              <a:p>
                <a:pPr hangingPunct="0"/>
                <a14:m>
                  <m:oMathPara xmlns:m="http://schemas.openxmlformats.org/officeDocument/2006/math">
                    <m:oMathParaPr>
                      <m:jc m:val="left"/>
                    </m:oMathParaPr>
                    <m:oMath xmlns:m="http://schemas.openxmlformats.org/officeDocument/2006/math">
                      <m:f>
                        <m:fPr>
                          <m:ctrlPr>
                            <a:rPr lang="en-US" sz="1600" i="1" smtClean="0">
                              <a:latin typeface="Cambria Math"/>
                            </a:rPr>
                          </m:ctrlPr>
                        </m:fPr>
                        <m:num>
                          <m:r>
                            <a:rPr lang="en-US" sz="1600" i="1">
                              <a:latin typeface="Cambria Math"/>
                            </a:rPr>
                            <m:t>𝜕</m:t>
                          </m:r>
                          <m:r>
                            <a:rPr lang="en-US" sz="1600" i="1">
                              <a:latin typeface="Cambria Math"/>
                            </a:rPr>
                            <m:t>ℱ</m:t>
                          </m:r>
                        </m:num>
                        <m:den>
                          <m:r>
                            <a:rPr lang="en-US" sz="1600" i="1">
                              <a:latin typeface="Cambria Math"/>
                            </a:rPr>
                            <m:t>𝜕</m:t>
                          </m:r>
                          <m:sSub>
                            <m:sSubPr>
                              <m:ctrlPr>
                                <a:rPr lang="en-US" sz="1600" i="1">
                                  <a:latin typeface="Cambria Math"/>
                                </a:rPr>
                              </m:ctrlPr>
                            </m:sSubPr>
                            <m:e>
                              <m:r>
                                <a:rPr lang="en-US" sz="1600" i="1">
                                  <a:latin typeface="Cambria Math"/>
                                </a:rPr>
                                <m:t>𝑄</m:t>
                              </m:r>
                            </m:e>
                            <m:sub>
                              <m:r>
                                <a:rPr lang="en-US" sz="1600" i="1">
                                  <a:latin typeface="Cambria Math"/>
                                </a:rPr>
                                <m:t>𝜆</m:t>
                              </m:r>
                            </m:sub>
                          </m:sSub>
                          <m:d>
                            <m:dPr>
                              <m:ctrlPr>
                                <a:rPr lang="en-US" sz="1600" i="1">
                                  <a:latin typeface="Cambria Math"/>
                                </a:rPr>
                              </m:ctrlPr>
                            </m:dPr>
                            <m:e>
                              <m:r>
                                <a:rPr lang="en-US" sz="1600" i="1">
                                  <a:latin typeface="Cambria Math"/>
                                </a:rPr>
                                <m:t>𝜆</m:t>
                              </m:r>
                            </m:e>
                          </m:d>
                        </m:den>
                      </m:f>
                      <m:r>
                        <a:rPr lang="en-US" sz="1600" i="1">
                          <a:latin typeface="Cambria Math"/>
                        </a:rPr>
                        <m:t>=0</m:t>
                      </m:r>
                      <m:box>
                        <m:boxPr>
                          <m:ctrlPr>
                            <a:rPr lang="en-US" sz="1600" i="1">
                              <a:latin typeface="Cambria Math"/>
                            </a:rPr>
                          </m:ctrlPr>
                        </m:boxPr>
                        <m:e>
                          <m:r>
                            <a:rPr lang="en-US" sz="1600" i="1">
                              <a:latin typeface="Cambria Math"/>
                            </a:rPr>
                            <m:t>   </m:t>
                          </m:r>
                          <m:groupChr>
                            <m:groupChrPr>
                              <m:chr m:val="⇒"/>
                              <m:vertJc m:val="bot"/>
                              <m:ctrlPr>
                                <a:rPr lang="en-US" sz="1600" i="1">
                                  <a:latin typeface="Cambria Math"/>
                                </a:rPr>
                              </m:ctrlPr>
                            </m:groupChrPr>
                            <m:e>
                              <m:r>
                                <m:rPr>
                                  <m:brk m:alnAt="2"/>
                                </m:rPr>
                                <a:rPr lang="en-US" sz="1600" b="0" i="1" smtClean="0">
                                  <a:latin typeface="Cambria Math"/>
                                </a:rPr>
                                <m:t> </m:t>
                              </m:r>
                            </m:e>
                          </m:groupChr>
                          <m:r>
                            <a:rPr lang="en-US" sz="1600" i="1">
                              <a:latin typeface="Cambria Math"/>
                            </a:rPr>
                            <m:t>    </m:t>
                          </m:r>
                        </m:e>
                      </m:box>
                      <m:r>
                        <m:rPr>
                          <m:nor/>
                        </m:rPr>
                        <a:rPr lang="en-US" sz="1600" smtClean="0"/>
                        <m:t> </m:t>
                      </m:r>
                    </m:oMath>
                  </m:oMathPara>
                </a14:m>
                <a:endParaRPr lang="en-US" sz="1600" dirty="0" smtClean="0"/>
              </a:p>
              <a:p>
                <a:pPr hangingPunct="0"/>
                <a14:m>
                  <m:oMathPara xmlns:m="http://schemas.openxmlformats.org/officeDocument/2006/math">
                    <m:oMathParaPr>
                      <m:jc m:val="left"/>
                    </m:oMathParaPr>
                    <m:oMath xmlns:m="http://schemas.openxmlformats.org/officeDocument/2006/math">
                      <m:func>
                        <m:funcPr>
                          <m:ctrlPr>
                            <a:rPr lang="en-US" sz="1600" i="1" smtClean="0">
                              <a:latin typeface="Cambria Math"/>
                            </a:rPr>
                          </m:ctrlPr>
                        </m:funcPr>
                        <m:fName>
                          <m:r>
                            <a:rPr lang="en-US" sz="1600" smtClean="0">
                              <a:latin typeface="Cambria Math"/>
                            </a:rPr>
                            <m:t>                      </m:t>
                          </m:r>
                          <m:r>
                            <a:rPr lang="en-US" sz="1600">
                              <a:latin typeface="Cambria Math"/>
                            </a:rPr>
                            <m:t> </m:t>
                          </m:r>
                          <m:r>
                            <m:rPr>
                              <m:sty m:val="p"/>
                            </m:rPr>
                            <a:rPr lang="en-US" sz="1600">
                              <a:latin typeface="Cambria Math"/>
                            </a:rPr>
                            <m:t>ln</m:t>
                          </m:r>
                        </m:fName>
                        <m:e>
                          <m:sSub>
                            <m:sSubPr>
                              <m:ctrlPr>
                                <a:rPr lang="en-US" sz="1600" i="1">
                                  <a:latin typeface="Cambria Math"/>
                                </a:rPr>
                              </m:ctrlPr>
                            </m:sSubPr>
                            <m:e>
                              <m:r>
                                <a:rPr lang="en-US" sz="1600" i="1">
                                  <a:latin typeface="Cambria Math"/>
                                </a:rPr>
                                <m:t>𝑄</m:t>
                              </m:r>
                            </m:e>
                            <m:sub>
                              <m:r>
                                <a:rPr lang="en-US" sz="1600" i="1">
                                  <a:latin typeface="Cambria Math"/>
                                </a:rPr>
                                <m:t>𝜆</m:t>
                              </m:r>
                            </m:sub>
                          </m:sSub>
                          <m:d>
                            <m:dPr>
                              <m:ctrlPr>
                                <a:rPr lang="en-US" sz="1600" i="1">
                                  <a:latin typeface="Cambria Math"/>
                                </a:rPr>
                              </m:ctrlPr>
                            </m:dPr>
                            <m:e>
                              <m:r>
                                <a:rPr lang="en-US" sz="1600" i="1">
                                  <a:latin typeface="Cambria Math"/>
                                </a:rPr>
                                <m:t>𝜆</m:t>
                              </m:r>
                            </m:e>
                          </m:d>
                        </m:e>
                      </m:func>
                      <m:r>
                        <a:rPr lang="en-US" sz="1600" i="1">
                          <a:latin typeface="Cambria Math"/>
                        </a:rPr>
                        <m:t>=</m:t>
                      </m:r>
                      <m:nary>
                        <m:naryPr>
                          <m:chr m:val="∑"/>
                          <m:limLoc m:val="undOvr"/>
                          <m:supHide m:val="on"/>
                          <m:ctrlPr>
                            <a:rPr lang="en-US" sz="1600" i="1">
                              <a:latin typeface="Cambria Math"/>
                            </a:rPr>
                          </m:ctrlPr>
                        </m:naryPr>
                        <m:sub>
                          <m:r>
                            <a:rPr lang="en-US" sz="1600" i="1">
                              <a:latin typeface="Cambria Math"/>
                            </a:rPr>
                            <m:t>𝑖</m:t>
                          </m:r>
                        </m:sub>
                        <m:sup/>
                        <m:e>
                          <m:nary>
                            <m:naryPr>
                              <m:chr m:val="∑"/>
                              <m:limLoc m:val="undOvr"/>
                              <m:supHide m:val="on"/>
                              <m:ctrlPr>
                                <a:rPr lang="en-US" sz="1600" i="1">
                                  <a:latin typeface="Cambria Math"/>
                                </a:rPr>
                              </m:ctrlPr>
                            </m:naryPr>
                            <m:sub>
                              <m:sSub>
                                <m:sSubPr>
                                  <m:ctrlPr>
                                    <a:rPr lang="en-US" sz="1600" i="1">
                                      <a:latin typeface="Cambria Math"/>
                                    </a:rPr>
                                  </m:ctrlPr>
                                </m:sSubPr>
                                <m:e>
                                  <m:r>
                                    <a:rPr lang="en-US" sz="1600" i="1">
                                      <a:latin typeface="Cambria Math"/>
                                    </a:rPr>
                                    <m:t>𝜑</m:t>
                                  </m:r>
                                </m:e>
                                <m:sub>
                                  <m:r>
                                    <a:rPr lang="en-US" sz="1600" i="1">
                                      <a:latin typeface="Cambria Math"/>
                                    </a:rPr>
                                    <m:t>𝑖</m:t>
                                  </m:r>
                                </m:sub>
                              </m:sSub>
                            </m:sub>
                            <m:sup/>
                            <m:e>
                              <m:sSub>
                                <m:sSubPr>
                                  <m:ctrlPr>
                                    <a:rPr lang="en-US" sz="1600" i="1">
                                      <a:latin typeface="Cambria Math"/>
                                    </a:rPr>
                                  </m:ctrlPr>
                                </m:sSubPr>
                                <m:e>
                                  <m:r>
                                    <a:rPr lang="en-US" sz="1600" i="1">
                                      <a:latin typeface="Cambria Math"/>
                                    </a:rPr>
                                    <m:t>𝑄</m:t>
                                  </m:r>
                                </m:e>
                                <m:sub>
                                  <m:sSub>
                                    <m:sSubPr>
                                      <m:ctrlPr>
                                        <a:rPr lang="en-US" sz="1600" i="1">
                                          <a:latin typeface="Cambria Math"/>
                                        </a:rPr>
                                      </m:ctrlPr>
                                    </m:sSubPr>
                                    <m:e>
                                      <m:r>
                                        <a:rPr lang="en-US" sz="1600" i="1">
                                          <a:latin typeface="Cambria Math"/>
                                        </a:rPr>
                                        <m:t>𝜑</m:t>
                                      </m:r>
                                    </m:e>
                                    <m:sub>
                                      <m:r>
                                        <a:rPr lang="en-US" sz="1600" i="1">
                                          <a:latin typeface="Cambria Math"/>
                                        </a:rPr>
                                        <m:t>𝑖</m:t>
                                      </m:r>
                                    </m:sub>
                                  </m:sSub>
                                </m:sub>
                              </m:sSub>
                              <m:d>
                                <m:dPr>
                                  <m:ctrlPr>
                                    <a:rPr lang="en-US" sz="1600" i="1">
                                      <a:latin typeface="Cambria Math"/>
                                    </a:rPr>
                                  </m:ctrlPr>
                                </m:dPr>
                                <m:e>
                                  <m:sSub>
                                    <m:sSubPr>
                                      <m:ctrlPr>
                                        <a:rPr lang="en-US" sz="1600" i="1">
                                          <a:latin typeface="Cambria Math"/>
                                        </a:rPr>
                                      </m:ctrlPr>
                                    </m:sSubPr>
                                    <m:e>
                                      <m:r>
                                        <a:rPr lang="en-US" sz="1600" i="1">
                                          <a:latin typeface="Cambria Math"/>
                                        </a:rPr>
                                        <m:t>𝜑</m:t>
                                      </m:r>
                                    </m:e>
                                    <m:sub>
                                      <m:r>
                                        <a:rPr lang="en-US" sz="1600" i="1">
                                          <a:latin typeface="Cambria Math"/>
                                        </a:rPr>
                                        <m:t>𝑖</m:t>
                                      </m:r>
                                    </m:sub>
                                  </m:sSub>
                                </m:e>
                              </m:d>
                              <m:r>
                                <a:rPr lang="en-US" sz="1600" i="1">
                                  <a:latin typeface="Cambria Math"/>
                                </a:rPr>
                                <m:t>[</m:t>
                              </m:r>
                            </m:e>
                          </m:nary>
                        </m:e>
                      </m:nary>
                      <m:r>
                        <a:rPr lang="en-US" sz="1600" i="1">
                          <a:latin typeface="Cambria Math"/>
                        </a:rPr>
                        <m:t>𝑙𝑛𝑃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𝜑</m:t>
                              </m:r>
                            </m:e>
                            <m:sub>
                              <m:r>
                                <a:rPr lang="en-US" sz="1600" i="1">
                                  <a:latin typeface="Cambria Math"/>
                                </a:rPr>
                                <m:t>𝑖</m:t>
                              </m:r>
                            </m:sub>
                          </m:sSub>
                        </m:e>
                        <m:e>
                          <m:r>
                            <a:rPr lang="en-US" sz="1600" i="1">
                              <a:latin typeface="Cambria Math"/>
                            </a:rPr>
                            <m:t>𝜆</m:t>
                          </m:r>
                        </m:e>
                      </m:d>
                      <m:r>
                        <a:rPr lang="en-US" sz="1600" i="1">
                          <a:latin typeface="Cambria Math"/>
                        </a:rPr>
                        <m:t>−</m:t>
                      </m:r>
                      <m:func>
                        <m:funcPr>
                          <m:ctrlPr>
                            <a:rPr lang="en-US" sz="1600" i="1">
                              <a:latin typeface="Cambria Math"/>
                            </a:rPr>
                          </m:ctrlPr>
                        </m:funcPr>
                        <m:fName>
                          <m:r>
                            <m:rPr>
                              <m:sty m:val="p"/>
                            </m:rPr>
                            <a:rPr lang="en-US" sz="1600">
                              <a:latin typeface="Cambria Math"/>
                            </a:rPr>
                            <m:t>ln</m:t>
                          </m:r>
                        </m:fName>
                        <m:e>
                          <m:sSub>
                            <m:sSubPr>
                              <m:ctrlPr>
                                <a:rPr lang="en-US" sz="1600" i="1">
                                  <a:latin typeface="Cambria Math"/>
                                </a:rPr>
                              </m:ctrlPr>
                            </m:sSubPr>
                            <m:e>
                              <m:r>
                                <a:rPr lang="en-US" sz="1600" i="1">
                                  <a:latin typeface="Cambria Math"/>
                                </a:rPr>
                                <m:t>𝑄</m:t>
                              </m:r>
                            </m:e>
                            <m:sub>
                              <m:sSub>
                                <m:sSubPr>
                                  <m:ctrlPr>
                                    <a:rPr lang="en-US" sz="1600" i="1">
                                      <a:latin typeface="Cambria Math"/>
                                    </a:rPr>
                                  </m:ctrlPr>
                                </m:sSubPr>
                                <m:e>
                                  <m:r>
                                    <a:rPr lang="en-US" sz="1600" i="1">
                                      <a:latin typeface="Cambria Math"/>
                                    </a:rPr>
                                    <m:t>𝜑</m:t>
                                  </m:r>
                                </m:e>
                                <m:sub>
                                  <m:r>
                                    <a:rPr lang="en-US" sz="1600" i="1">
                                      <a:latin typeface="Cambria Math"/>
                                    </a:rPr>
                                    <m:t>𝑖</m:t>
                                  </m:r>
                                </m:sub>
                              </m:sSub>
                            </m:sub>
                          </m:sSub>
                          <m:d>
                            <m:dPr>
                              <m:ctrlPr>
                                <a:rPr lang="en-US" sz="1600" i="1">
                                  <a:latin typeface="Cambria Math"/>
                                </a:rPr>
                              </m:ctrlPr>
                            </m:dPr>
                            <m:e>
                              <m:sSub>
                                <m:sSubPr>
                                  <m:ctrlPr>
                                    <a:rPr lang="en-US" sz="1600" i="1">
                                      <a:latin typeface="Cambria Math"/>
                                    </a:rPr>
                                  </m:ctrlPr>
                                </m:sSubPr>
                                <m:e>
                                  <m:r>
                                    <a:rPr lang="en-US" sz="1600" i="1">
                                      <a:latin typeface="Cambria Math"/>
                                    </a:rPr>
                                    <m:t>𝜑</m:t>
                                  </m:r>
                                </m:e>
                                <m:sub>
                                  <m:r>
                                    <a:rPr lang="en-US" sz="1600" i="1">
                                      <a:latin typeface="Cambria Math"/>
                                    </a:rPr>
                                    <m:t>𝑖</m:t>
                                  </m:r>
                                </m:sub>
                              </m:sSub>
                            </m:e>
                          </m:d>
                        </m:e>
                      </m:func>
                      <m:r>
                        <a:rPr lang="en-US" sz="1600" i="1">
                          <a:latin typeface="Cambria Math"/>
                        </a:rPr>
                        <m:t>]+</m:t>
                      </m:r>
                      <m:func>
                        <m:funcPr>
                          <m:ctrlPr>
                            <a:rPr lang="en-US" sz="1600" i="1">
                              <a:latin typeface="Cambria Math"/>
                            </a:rPr>
                          </m:ctrlPr>
                        </m:funcPr>
                        <m:fName>
                          <m:r>
                            <m:rPr>
                              <m:sty m:val="p"/>
                            </m:rPr>
                            <a:rPr lang="en-US" sz="1600">
                              <a:latin typeface="Cambria Math"/>
                            </a:rPr>
                            <m:t>ln</m:t>
                          </m:r>
                        </m:fName>
                        <m:e>
                          <m:r>
                            <a:rPr lang="en-US" sz="1600" i="1">
                              <a:latin typeface="Cambria Math"/>
                            </a:rPr>
                            <m:t>𝑃</m:t>
                          </m:r>
                          <m:d>
                            <m:dPr>
                              <m:ctrlPr>
                                <a:rPr lang="en-US" sz="1600" i="1">
                                  <a:latin typeface="Cambria Math"/>
                                </a:rPr>
                              </m:ctrlPr>
                            </m:dPr>
                            <m:e>
                              <m:r>
                                <a:rPr lang="en-US" sz="1600" i="1">
                                  <a:latin typeface="Cambria Math"/>
                                </a:rPr>
                                <m:t>𝜆</m:t>
                              </m:r>
                            </m:e>
                          </m:d>
                        </m:e>
                      </m:func>
                      <m:r>
                        <a:rPr lang="en-US" sz="1600" i="1">
                          <a:latin typeface="Cambria Math"/>
                        </a:rPr>
                        <m:t>−</m:t>
                      </m:r>
                      <m:sSub>
                        <m:sSubPr>
                          <m:ctrlPr>
                            <a:rPr lang="en-US" sz="1600" i="1">
                              <a:latin typeface="Cambria Math"/>
                            </a:rPr>
                          </m:ctrlPr>
                        </m:sSubPr>
                        <m:e>
                          <m:r>
                            <a:rPr lang="en-US" sz="1600" i="1">
                              <a:latin typeface="Cambria Math"/>
                            </a:rPr>
                            <m:t>𝐶</m:t>
                          </m:r>
                        </m:e>
                        <m:sub>
                          <m:sSub>
                            <m:sSubPr>
                              <m:ctrlPr>
                                <a:rPr lang="en-US" sz="1600" i="1">
                                  <a:latin typeface="Cambria Math"/>
                                </a:rPr>
                              </m:ctrlPr>
                            </m:sSubPr>
                            <m:e>
                              <m:r>
                                <a:rPr lang="en-US" sz="1600" i="1">
                                  <a:latin typeface="Cambria Math"/>
                                </a:rPr>
                                <m:t>𝑄</m:t>
                              </m:r>
                            </m:e>
                            <m:sub>
                              <m:r>
                                <a:rPr lang="en-US" sz="1600" i="1">
                                  <a:latin typeface="Cambria Math"/>
                                </a:rPr>
                                <m:t>𝜆</m:t>
                              </m:r>
                            </m:sub>
                          </m:sSub>
                        </m:sub>
                      </m:sSub>
                      <m:r>
                        <m:rPr>
                          <m:nor/>
                        </m:rPr>
                        <a:rPr lang="en-US" sz="1600" smtClean="0"/>
                        <m:t> </m:t>
                      </m:r>
                    </m:oMath>
                  </m:oMathPara>
                </a14:m>
                <a:endParaRPr lang="en-US" sz="1600" dirty="0" smtClean="0"/>
              </a:p>
              <a:p>
                <a:pPr hangingPunct="0"/>
                <a14:m>
                  <m:oMathPara xmlns:m="http://schemas.openxmlformats.org/officeDocument/2006/math">
                    <m:oMathParaPr>
                      <m:jc m:val="left"/>
                    </m:oMathParaPr>
                    <m:oMath xmlns:m="http://schemas.openxmlformats.org/officeDocument/2006/math">
                      <m:f>
                        <m:fPr>
                          <m:ctrlPr>
                            <a:rPr lang="en-US" sz="1600" i="1">
                              <a:latin typeface="Cambria Math"/>
                            </a:rPr>
                          </m:ctrlPr>
                        </m:fPr>
                        <m:num>
                          <m:r>
                            <a:rPr lang="en-US" sz="1600" i="1">
                              <a:latin typeface="Cambria Math"/>
                            </a:rPr>
                            <m:t>𝜕</m:t>
                          </m:r>
                          <m:r>
                            <a:rPr lang="en-US" sz="1600" i="1">
                              <a:latin typeface="Cambria Math"/>
                            </a:rPr>
                            <m:t>ℱ</m:t>
                          </m:r>
                        </m:num>
                        <m:den>
                          <m:r>
                            <a:rPr lang="en-US" sz="1600" i="1">
                              <a:latin typeface="Cambria Math"/>
                            </a:rPr>
                            <m:t>𝜕</m:t>
                          </m:r>
                          <m:sSub>
                            <m:sSubPr>
                              <m:ctrlPr>
                                <a:rPr lang="en-US" sz="1600" i="1">
                                  <a:latin typeface="Cambria Math"/>
                                </a:rPr>
                              </m:ctrlPr>
                            </m:sSubPr>
                            <m:e>
                              <m:r>
                                <a:rPr lang="en-US" sz="1600" i="1">
                                  <a:latin typeface="Cambria Math"/>
                                </a:rPr>
                                <m:t>𝑄</m:t>
                              </m:r>
                            </m:e>
                            <m:sub>
                              <m:sSub>
                                <m:sSubPr>
                                  <m:ctrlPr>
                                    <a:rPr lang="en-US" sz="1600" i="1">
                                      <a:latin typeface="Cambria Math"/>
                                    </a:rPr>
                                  </m:ctrlPr>
                                </m:sSubPr>
                                <m:e>
                                  <m:r>
                                    <a:rPr lang="en-US" sz="1600" i="1">
                                      <a:latin typeface="Cambria Math"/>
                                    </a:rPr>
                                    <m:t>𝜑</m:t>
                                  </m:r>
                                </m:e>
                                <m:sub>
                                  <m:r>
                                    <a:rPr lang="en-US" sz="1600" i="1">
                                      <a:latin typeface="Cambria Math"/>
                                    </a:rPr>
                                    <m:t>𝑖</m:t>
                                  </m:r>
                                </m:sub>
                              </m:sSub>
                            </m:sub>
                          </m:sSub>
                          <m:d>
                            <m:dPr>
                              <m:ctrlPr>
                                <a:rPr lang="en-US" sz="1600" i="1">
                                  <a:latin typeface="Cambria Math"/>
                                </a:rPr>
                              </m:ctrlPr>
                            </m:dPr>
                            <m:e>
                              <m:sSub>
                                <m:sSubPr>
                                  <m:ctrlPr>
                                    <a:rPr lang="en-US" sz="1600" i="1">
                                      <a:latin typeface="Cambria Math"/>
                                    </a:rPr>
                                  </m:ctrlPr>
                                </m:sSubPr>
                                <m:e>
                                  <m:r>
                                    <a:rPr lang="en-US" sz="1600" i="1">
                                      <a:latin typeface="Cambria Math"/>
                                    </a:rPr>
                                    <m:t>𝜑</m:t>
                                  </m:r>
                                </m:e>
                                <m:sub>
                                  <m:r>
                                    <a:rPr lang="en-US" sz="1600" i="1">
                                      <a:latin typeface="Cambria Math"/>
                                    </a:rPr>
                                    <m:t>𝑖</m:t>
                                  </m:r>
                                </m:sub>
                              </m:sSub>
                            </m:e>
                          </m:d>
                        </m:den>
                      </m:f>
                      <m:r>
                        <a:rPr lang="en-US" sz="1600" i="1">
                          <a:latin typeface="Cambria Math"/>
                        </a:rPr>
                        <m:t>=0  </m:t>
                      </m:r>
                      <m:groupChr>
                        <m:groupChrPr>
                          <m:chr m:val="⇒"/>
                          <m:vertJc m:val="bot"/>
                          <m:ctrlPr>
                            <a:rPr lang="en-US" sz="1600" i="1">
                              <a:latin typeface="Cambria Math"/>
                            </a:rPr>
                          </m:ctrlPr>
                        </m:groupChrPr>
                        <m:e>
                          <m:r>
                            <m:rPr>
                              <m:brk m:alnAt="2"/>
                            </m:rPr>
                            <a:rPr lang="en-US" sz="1600" b="0" i="1" smtClean="0">
                              <a:latin typeface="Cambria Math"/>
                            </a:rPr>
                            <m:t> </m:t>
                          </m:r>
                        </m:e>
                      </m:groupChr>
                      <m:r>
                        <a:rPr lang="en-US" sz="1600" i="1">
                          <a:latin typeface="Cambria Math"/>
                        </a:rPr>
                        <m:t>  </m:t>
                      </m:r>
                    </m:oMath>
                  </m:oMathPara>
                </a14:m>
                <a:endParaRPr lang="en-US" sz="1600" dirty="0"/>
              </a:p>
              <a:p>
                <a:pPr hangingPunct="0"/>
                <a14:m>
                  <m:oMathPara xmlns:m="http://schemas.openxmlformats.org/officeDocument/2006/math">
                    <m:oMathParaPr>
                      <m:jc m:val="left"/>
                    </m:oMathParaPr>
                    <m:oMath xmlns:m="http://schemas.openxmlformats.org/officeDocument/2006/math">
                      <m:func>
                        <m:funcPr>
                          <m:ctrlPr>
                            <a:rPr lang="en-US" sz="1600" i="1">
                              <a:latin typeface="Cambria Math"/>
                            </a:rPr>
                          </m:ctrlPr>
                        </m:funcPr>
                        <m:fName>
                          <m:r>
                            <a:rPr lang="en-US" sz="1600">
                              <a:latin typeface="Cambria Math"/>
                            </a:rPr>
                            <m:t>                           </m:t>
                          </m:r>
                          <m:r>
                            <m:rPr>
                              <m:sty m:val="p"/>
                            </m:rPr>
                            <a:rPr lang="en-US" sz="1600">
                              <a:latin typeface="Cambria Math"/>
                            </a:rPr>
                            <m:t>ln</m:t>
                          </m:r>
                        </m:fName>
                        <m:e>
                          <m:sSub>
                            <m:sSubPr>
                              <m:ctrlPr>
                                <a:rPr lang="en-US" sz="1600" i="1">
                                  <a:latin typeface="Cambria Math"/>
                                </a:rPr>
                              </m:ctrlPr>
                            </m:sSubPr>
                            <m:e>
                              <m:r>
                                <a:rPr lang="en-US" sz="1600" i="1">
                                  <a:latin typeface="Cambria Math"/>
                                </a:rPr>
                                <m:t>𝑄</m:t>
                              </m:r>
                            </m:e>
                            <m:sub>
                              <m:sSub>
                                <m:sSubPr>
                                  <m:ctrlPr>
                                    <a:rPr lang="en-US" sz="1600" i="1">
                                      <a:latin typeface="Cambria Math"/>
                                    </a:rPr>
                                  </m:ctrlPr>
                                </m:sSubPr>
                                <m:e>
                                  <m:r>
                                    <a:rPr lang="en-US" sz="1600" i="1">
                                      <a:latin typeface="Cambria Math"/>
                                    </a:rPr>
                                    <m:t>𝜑</m:t>
                                  </m:r>
                                </m:e>
                                <m:sub>
                                  <m:r>
                                    <a:rPr lang="en-US" sz="1600" i="1">
                                      <a:latin typeface="Cambria Math"/>
                                    </a:rPr>
                                    <m:t>𝑖</m:t>
                                  </m:r>
                                </m:sub>
                              </m:sSub>
                            </m:sub>
                          </m:sSub>
                          <m:d>
                            <m:dPr>
                              <m:ctrlPr>
                                <a:rPr lang="en-US" sz="1600" i="1">
                                  <a:latin typeface="Cambria Math"/>
                                </a:rPr>
                              </m:ctrlPr>
                            </m:dPr>
                            <m:e>
                              <m:sSub>
                                <m:sSubPr>
                                  <m:ctrlPr>
                                    <a:rPr lang="en-US" sz="1600" i="1">
                                      <a:latin typeface="Cambria Math"/>
                                    </a:rPr>
                                  </m:ctrlPr>
                                </m:sSubPr>
                                <m:e>
                                  <m:r>
                                    <a:rPr lang="en-US" sz="1600" i="1">
                                      <a:latin typeface="Cambria Math"/>
                                    </a:rPr>
                                    <m:t>𝜑</m:t>
                                  </m:r>
                                </m:e>
                                <m:sub>
                                  <m:r>
                                    <a:rPr lang="en-US" sz="1600" i="1">
                                      <a:latin typeface="Cambria Math"/>
                                    </a:rPr>
                                    <m:t>𝑖</m:t>
                                  </m:r>
                                </m:sub>
                              </m:sSub>
                            </m:e>
                          </m:d>
                        </m:e>
                      </m:func>
                      <m:r>
                        <a:rPr lang="en-US" sz="1600" i="1">
                          <a:latin typeface="Cambria Math"/>
                        </a:rPr>
                        <m:t>= </m:t>
                      </m:r>
                      <m:nary>
                        <m:naryPr>
                          <m:limLoc m:val="undOvr"/>
                          <m:subHide m:val="on"/>
                          <m:supHide m:val="on"/>
                          <m:ctrlPr>
                            <a:rPr lang="en-US" sz="1600" i="1">
                              <a:latin typeface="Cambria Math"/>
                            </a:rPr>
                          </m:ctrlPr>
                        </m:naryPr>
                        <m:sub/>
                        <m:sup/>
                        <m:e>
                          <m:r>
                            <a:rPr lang="en-US" sz="1600" i="1">
                              <a:latin typeface="Cambria Math"/>
                            </a:rPr>
                            <m:t>𝑑</m:t>
                          </m:r>
                          <m:r>
                            <a:rPr lang="en-US" sz="1600" i="1">
                              <a:latin typeface="Cambria Math"/>
                            </a:rPr>
                            <m:t>𝜆</m:t>
                          </m:r>
                          <m:sSub>
                            <m:sSubPr>
                              <m:ctrlPr>
                                <a:rPr lang="en-US" sz="1600" i="1">
                                  <a:latin typeface="Cambria Math"/>
                                </a:rPr>
                              </m:ctrlPr>
                            </m:sSubPr>
                            <m:e>
                              <m:r>
                                <a:rPr lang="en-US" sz="1600" i="1">
                                  <a:latin typeface="Cambria Math"/>
                                </a:rPr>
                                <m:t>𝑄</m:t>
                              </m:r>
                            </m:e>
                            <m:sub>
                              <m:r>
                                <a:rPr lang="en-US" sz="1600" i="1">
                                  <a:latin typeface="Cambria Math"/>
                                </a:rPr>
                                <m:t>𝜆</m:t>
                              </m:r>
                            </m:sub>
                          </m:sSub>
                          <m:d>
                            <m:dPr>
                              <m:ctrlPr>
                                <a:rPr lang="en-US" sz="1600" i="1">
                                  <a:latin typeface="Cambria Math"/>
                                </a:rPr>
                              </m:ctrlPr>
                            </m:dPr>
                            <m:e>
                              <m:r>
                                <a:rPr lang="en-US" sz="1600" i="1">
                                  <a:latin typeface="Cambria Math"/>
                                </a:rPr>
                                <m:t>𝜆</m:t>
                              </m:r>
                            </m:e>
                          </m:d>
                          <m:func>
                            <m:funcPr>
                              <m:ctrlPr>
                                <a:rPr lang="en-US" sz="1600" i="1">
                                  <a:latin typeface="Cambria Math"/>
                                </a:rPr>
                              </m:ctrlPr>
                            </m:funcPr>
                            <m:fName>
                              <m:r>
                                <m:rPr>
                                  <m:sty m:val="p"/>
                                </m:rPr>
                                <a:rPr lang="en-US" sz="1600">
                                  <a:latin typeface="Cambria Math"/>
                                </a:rPr>
                                <m:t>ln</m:t>
                              </m:r>
                            </m:fName>
                            <m:e>
                              <m:r>
                                <a:rPr lang="en-US" sz="1600" i="1">
                                  <a:latin typeface="Cambria Math"/>
                                </a:rPr>
                                <m:t>𝑃</m:t>
                              </m:r>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𝜑</m:t>
                                      </m:r>
                                    </m:e>
                                    <m:sub>
                                      <m:r>
                                        <a:rPr lang="en-US" sz="1600" i="1">
                                          <a:latin typeface="Cambria Math"/>
                                        </a:rPr>
                                        <m:t>𝑖</m:t>
                                      </m:r>
                                    </m:sub>
                                  </m:sSub>
                                </m:e>
                                <m:e>
                                  <m:r>
                                    <a:rPr lang="en-US" sz="1600" i="1">
                                      <a:latin typeface="Cambria Math"/>
                                    </a:rPr>
                                    <m:t>𝜆</m:t>
                                  </m:r>
                                </m:e>
                              </m:d>
                            </m:e>
                          </m:func>
                        </m:e>
                      </m:nary>
                      <m:r>
                        <a:rPr lang="en-US" sz="1600" i="1">
                          <a:latin typeface="Cambria Math"/>
                        </a:rPr>
                        <m:t>−</m:t>
                      </m:r>
                      <m:sSub>
                        <m:sSubPr>
                          <m:ctrlPr>
                            <a:rPr lang="en-US" sz="1600" i="1">
                              <a:latin typeface="Cambria Math"/>
                            </a:rPr>
                          </m:ctrlPr>
                        </m:sSubPr>
                        <m:e>
                          <m:r>
                            <a:rPr lang="en-US" sz="1600" i="1">
                              <a:latin typeface="Cambria Math"/>
                            </a:rPr>
                            <m:t>𝐶</m:t>
                          </m:r>
                        </m:e>
                        <m:sub>
                          <m:sSub>
                            <m:sSubPr>
                              <m:ctrlPr>
                                <a:rPr lang="en-US" sz="1600" i="1">
                                  <a:latin typeface="Cambria Math"/>
                                </a:rPr>
                              </m:ctrlPr>
                            </m:sSubPr>
                            <m:e>
                              <m:r>
                                <a:rPr lang="en-US" sz="1600" i="1">
                                  <a:latin typeface="Cambria Math"/>
                                </a:rPr>
                                <m:t>𝑄</m:t>
                              </m:r>
                            </m:e>
                            <m:sub>
                              <m:sSub>
                                <m:sSubPr>
                                  <m:ctrlPr>
                                    <a:rPr lang="en-US" sz="1600" i="1">
                                      <a:latin typeface="Cambria Math"/>
                                    </a:rPr>
                                  </m:ctrlPr>
                                </m:sSubPr>
                                <m:e>
                                  <m:r>
                                    <a:rPr lang="en-US" sz="1600" i="1">
                                      <a:latin typeface="Cambria Math"/>
                                    </a:rPr>
                                    <m:t>𝜑</m:t>
                                  </m:r>
                                </m:e>
                                <m:sub>
                                  <m:r>
                                    <a:rPr lang="en-US" sz="1600" i="1">
                                      <a:latin typeface="Cambria Math"/>
                                    </a:rPr>
                                    <m:t>𝑖</m:t>
                                  </m:r>
                                </m:sub>
                              </m:sSub>
                            </m:sub>
                          </m:sSub>
                        </m:sub>
                      </m:sSub>
                      <m:r>
                        <m:rPr>
                          <m:nor/>
                        </m:rPr>
                        <a:rPr lang="en-US" sz="1600"/>
                        <m:t>   </m:t>
                      </m:r>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819912"/>
                <a:ext cx="8610600" cy="2419573"/>
              </a:xfrm>
              <a:prstGeom prst="rect">
                <a:avLst/>
              </a:prstGeom>
              <a:blipFill rotWithShape="1">
                <a:blip r:embed="rId3"/>
                <a:stretch>
                  <a:fillRect/>
                </a:stretch>
              </a:blipFill>
            </p:spPr>
            <p:txBody>
              <a:bodyPr/>
              <a:lstStyle/>
              <a:p>
                <a:r>
                  <a:rPr lang="en-US">
                    <a:noFill/>
                  </a:rPr>
                  <a:t> </a:t>
                </a:r>
              </a:p>
            </p:txBody>
          </p:sp>
        </mc:Fallback>
      </mc:AlternateContent>
      <p:cxnSp>
        <p:nvCxnSpPr>
          <p:cNvPr id="18" name="Straight Connector 17"/>
          <p:cNvCxnSpPr/>
          <p:nvPr/>
        </p:nvCxnSpPr>
        <p:spPr>
          <a:xfrm>
            <a:off x="5803848" y="1904124"/>
            <a:ext cx="0" cy="1606612"/>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15883" y="1904124"/>
            <a:ext cx="2870917" cy="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74765" y="1886712"/>
            <a:ext cx="0" cy="396240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849112"/>
            <a:ext cx="8141365" cy="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1365" y="3510736"/>
            <a:ext cx="12035" cy="2338376"/>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1365" y="3510736"/>
            <a:ext cx="5282483" cy="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 Box 69"/>
              <p:cNvSpPr txBox="1">
                <a:spLocks noChangeArrowheads="1"/>
              </p:cNvSpPr>
              <p:nvPr/>
            </p:nvSpPr>
            <p:spPr bwMode="auto">
              <a:xfrm>
                <a:off x="5562600" y="5087112"/>
                <a:ext cx="3012153" cy="567046"/>
              </a:xfrm>
              <a:prstGeom prst="rect">
                <a:avLst/>
              </a:prstGeom>
              <a:solidFill>
                <a:srgbClr val="FFFFFF">
                  <a:alpha val="0"/>
                </a:srgbClr>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hangingPunct="0">
                  <a:spcBef>
                    <a:spcPts val="0"/>
                  </a:spcBef>
                  <a:spcAft>
                    <a:spcPts val="1200"/>
                  </a:spcAft>
                </a:pPr>
                <a14:m>
                  <m:oMath xmlns:m="http://schemas.openxmlformats.org/officeDocument/2006/math">
                    <m:r>
                      <a:rPr lang="en-US" sz="1600" i="1">
                        <a:solidFill>
                          <a:srgbClr val="000000"/>
                        </a:solidFill>
                        <a:effectLst/>
                        <a:latin typeface="Cambria Math"/>
                        <a:ea typeface="SimSun"/>
                      </a:rPr>
                      <m:t>𝐾𝐿</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𝑝</m:t>
                    </m:r>
                    <m:r>
                      <a:rPr lang="en-US" sz="1600" i="1">
                        <a:solidFill>
                          <a:srgbClr val="000000"/>
                        </a:solidFill>
                        <a:effectLst/>
                        <a:latin typeface="Cambria Math"/>
                        <a:ea typeface="SimSun"/>
                      </a:rPr>
                      <m:t>|</m:t>
                    </m:r>
                    <m:d>
                      <m:dPr>
                        <m:begChr m:val="|"/>
                        <m:ctrlPr>
                          <a:rPr lang="en-US" sz="1600" i="1">
                            <a:solidFill>
                              <a:srgbClr val="000000"/>
                            </a:solidFill>
                            <a:effectLst/>
                            <a:latin typeface="Cambria Math"/>
                            <a:ea typeface="SimSun"/>
                          </a:rPr>
                        </m:ctrlPr>
                      </m:dPr>
                      <m:e>
                        <m:r>
                          <a:rPr lang="en-US" sz="1600" i="1">
                            <a:solidFill>
                              <a:srgbClr val="000000"/>
                            </a:solidFill>
                            <a:effectLst/>
                            <a:latin typeface="Cambria Math"/>
                            <a:ea typeface="SimSun"/>
                          </a:rPr>
                          <m:t>𝑞</m:t>
                        </m:r>
                      </m:e>
                    </m:d>
                    <m:r>
                      <a:rPr lang="en-US" sz="1600" i="1">
                        <a:solidFill>
                          <a:srgbClr val="000000"/>
                        </a:solidFill>
                        <a:effectLst/>
                        <a:latin typeface="Cambria Math"/>
                        <a:ea typeface="SimSun"/>
                      </a:rPr>
                      <m:t>=</m:t>
                    </m:r>
                    <m:nary>
                      <m:naryPr>
                        <m:limLoc m:val="subSup"/>
                        <m:ctrlPr>
                          <a:rPr lang="en-US" sz="1600" i="1">
                            <a:solidFill>
                              <a:srgbClr val="000000"/>
                            </a:solidFill>
                            <a:effectLst/>
                            <a:latin typeface="Cambria Math"/>
                            <a:ea typeface="SimSun"/>
                          </a:rPr>
                        </m:ctrlPr>
                      </m:naryPr>
                      <m:sub>
                        <m:r>
                          <a:rPr lang="en-US" sz="1600" i="1">
                            <a:solidFill>
                              <a:srgbClr val="000000"/>
                            </a:solidFill>
                            <a:effectLst/>
                            <a:latin typeface="Cambria Math"/>
                            <a:ea typeface="SimSun"/>
                          </a:rPr>
                          <m:t>𝑥</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𝐷</m:t>
                        </m:r>
                      </m:sub>
                      <m:sup>
                        <m:r>
                          <a:rPr lang="en-US" sz="1600" i="1">
                            <a:solidFill>
                              <a:srgbClr val="000000"/>
                            </a:solidFill>
                            <a:effectLst/>
                            <a:latin typeface="Cambria Math"/>
                            <a:ea typeface="SimSun"/>
                          </a:rPr>
                          <m:t> </m:t>
                        </m:r>
                      </m:sup>
                      <m:e>
                        <m:r>
                          <a:rPr lang="en-US" sz="1600" i="1">
                            <a:solidFill>
                              <a:srgbClr val="000000"/>
                            </a:solidFill>
                            <a:effectLst/>
                            <a:latin typeface="Cambria Math"/>
                            <a:ea typeface="SimSun"/>
                          </a:rPr>
                          <m:t>𝑝</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𝑥</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𝑙𝑜𝑔</m:t>
                        </m:r>
                        <m:f>
                          <m:fPr>
                            <m:ctrlPr>
                              <a:rPr lang="en-US" sz="1600" i="1">
                                <a:solidFill>
                                  <a:srgbClr val="000000"/>
                                </a:solidFill>
                                <a:effectLst/>
                                <a:latin typeface="Cambria Math"/>
                                <a:ea typeface="SimSun"/>
                              </a:rPr>
                            </m:ctrlPr>
                          </m:fPr>
                          <m:num>
                            <m:r>
                              <a:rPr lang="en-US" sz="1600" i="1">
                                <a:solidFill>
                                  <a:srgbClr val="000000"/>
                                </a:solidFill>
                                <a:effectLst/>
                                <a:latin typeface="Cambria Math"/>
                                <a:ea typeface="SimSun"/>
                              </a:rPr>
                              <m:t>𝑝</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𝑥</m:t>
                            </m:r>
                            <m:r>
                              <a:rPr lang="en-US" sz="1600" i="1">
                                <a:solidFill>
                                  <a:srgbClr val="000000"/>
                                </a:solidFill>
                                <a:effectLst/>
                                <a:latin typeface="Cambria Math"/>
                                <a:ea typeface="SimSun"/>
                              </a:rPr>
                              <m:t>)</m:t>
                            </m:r>
                          </m:num>
                          <m:den>
                            <m:r>
                              <a:rPr lang="en-US" sz="1600" i="1">
                                <a:solidFill>
                                  <a:srgbClr val="000000"/>
                                </a:solidFill>
                                <a:effectLst/>
                                <a:latin typeface="Cambria Math"/>
                                <a:ea typeface="SimSun"/>
                              </a:rPr>
                              <m:t>𝑞</m:t>
                            </m:r>
                            <m:r>
                              <a:rPr lang="en-US" sz="1600" i="1">
                                <a:solidFill>
                                  <a:srgbClr val="000000"/>
                                </a:solidFill>
                                <a:effectLst/>
                                <a:latin typeface="Cambria Math"/>
                                <a:ea typeface="SimSun"/>
                              </a:rPr>
                              <m:t>(</m:t>
                            </m:r>
                            <m:r>
                              <a:rPr lang="en-US" sz="1600" i="1">
                                <a:solidFill>
                                  <a:srgbClr val="000000"/>
                                </a:solidFill>
                                <a:effectLst/>
                                <a:latin typeface="Cambria Math"/>
                                <a:ea typeface="SimSun"/>
                              </a:rPr>
                              <m:t>𝑥</m:t>
                            </m:r>
                            <m:r>
                              <a:rPr lang="en-US" sz="1600" i="1">
                                <a:solidFill>
                                  <a:srgbClr val="000000"/>
                                </a:solidFill>
                                <a:effectLst/>
                                <a:latin typeface="Cambria Math"/>
                                <a:ea typeface="SimSun"/>
                              </a:rPr>
                              <m:t>)</m:t>
                            </m:r>
                          </m:den>
                        </m:f>
                      </m:e>
                    </m:nary>
                  </m:oMath>
                </a14:m>
                <a:r>
                  <a:rPr lang="en-US" sz="1600">
                    <a:solidFill>
                      <a:srgbClr val="000000"/>
                    </a:solidFill>
                    <a:effectLst/>
                    <a:latin typeface="Times New Roman"/>
                    <a:ea typeface="SimSun"/>
                  </a:rPr>
                  <a:t> </a:t>
                </a:r>
                <a:r>
                  <a:rPr lang="en-US" sz="1600">
                    <a:solidFill>
                      <a:srgbClr val="000000"/>
                    </a:solidFill>
                    <a:effectLst/>
                    <a:latin typeface="CMR10"/>
                    <a:ea typeface="SimSun"/>
                    <a:cs typeface="CMR10"/>
                  </a:rPr>
                  <a:t>                                                                 </a:t>
                </a:r>
                <a:endParaRPr lang="en-US" sz="1600">
                  <a:effectLst/>
                  <a:latin typeface="Times New Roman"/>
                  <a:ea typeface="SimSun"/>
                </a:endParaRPr>
              </a:p>
            </p:txBody>
          </p:sp>
        </mc:Choice>
        <mc:Fallback xmlns="">
          <p:sp>
            <p:nvSpPr>
              <p:cNvPr id="34" name="Text Box 69"/>
              <p:cNvSpPr txBox="1">
                <a:spLocks noRot="1" noChangeAspect="1" noMove="1" noResize="1" noEditPoints="1" noAdjustHandles="1" noChangeArrowheads="1" noChangeShapeType="1" noTextEdit="1"/>
              </p:cNvSpPr>
              <p:nvPr/>
            </p:nvSpPr>
            <p:spPr bwMode="auto">
              <a:xfrm>
                <a:off x="5562600" y="5087112"/>
                <a:ext cx="3012153" cy="567046"/>
              </a:xfrm>
              <a:prstGeom prst="rect">
                <a:avLst/>
              </a:prstGeom>
              <a:blipFill rotWithShape="1">
                <a:blip r:embed="rId4"/>
                <a:stretch>
                  <a:fillRect t="-73118" b="-9784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VB-EM</a:t>
            </a:r>
            <a:endParaRPr lang="en-US" dirty="0"/>
          </a:p>
        </p:txBody>
      </p:sp>
    </p:spTree>
    <p:extLst>
      <p:ext uri="{BB962C8B-B14F-4D97-AF65-F5344CB8AC3E}">
        <p14:creationId xmlns:p14="http://schemas.microsoft.com/office/powerpoint/2010/main" val="371881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399" y="1143000"/>
            <a:ext cx="8077200" cy="4724400"/>
          </a:xfrm>
        </p:spPr>
        <p: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p:txBody>
      </p:sp>
      <p:pic>
        <p:nvPicPr>
          <p:cNvPr id="7" name="Picture 6" descr="QQ截图未命名.bmp"/>
          <p:cNvPicPr>
            <a:picLocks noChangeAspect="1"/>
          </p:cNvPicPr>
          <p:nvPr/>
        </p:nvPicPr>
        <p:blipFill>
          <a:blip r:embed="rId2" cstate="print"/>
          <a:stretch>
            <a:fillRect/>
          </a:stretch>
        </p:blipFill>
        <p:spPr>
          <a:xfrm>
            <a:off x="677512" y="990600"/>
            <a:ext cx="5647087" cy="533400"/>
          </a:xfrm>
          <a:prstGeom prst="rect">
            <a:avLst/>
          </a:prstGeom>
        </p:spPr>
      </p:pic>
      <p:sp>
        <p:nvSpPr>
          <p:cNvPr id="8" name="TextBox 7"/>
          <p:cNvSpPr txBox="1"/>
          <p:nvPr/>
        </p:nvSpPr>
        <p:spPr>
          <a:xfrm>
            <a:off x="6476999" y="1066800"/>
            <a:ext cx="2133600" cy="338554"/>
          </a:xfrm>
          <a:prstGeom prst="rect">
            <a:avLst/>
          </a:prstGeom>
          <a:noFill/>
          <a:ln>
            <a:solidFill>
              <a:srgbClr val="FF0000"/>
            </a:solidFill>
          </a:ln>
        </p:spPr>
        <p:txBody>
          <a:bodyPr wrap="square" rtlCol="0">
            <a:spAutoFit/>
          </a:bodyPr>
          <a:lstStyle/>
          <a:p>
            <a:r>
              <a:rPr lang="en-US" sz="1600" dirty="0" smtClean="0"/>
              <a:t>Eq. (10) 2011 CVPR</a:t>
            </a:r>
            <a:endParaRPr lang="en-US" sz="1600" dirty="0"/>
          </a:p>
        </p:txBody>
      </p:sp>
      <p:sp>
        <p:nvSpPr>
          <p:cNvPr id="9" name="Rectangle 8"/>
          <p:cNvSpPr/>
          <p:nvPr/>
        </p:nvSpPr>
        <p:spPr>
          <a:xfrm>
            <a:off x="1515713" y="9906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Straight Arrow Connector 10"/>
          <p:cNvCxnSpPr>
            <a:stCxn id="9" idx="2"/>
          </p:cNvCxnSpPr>
          <p:nvPr/>
        </p:nvCxnSpPr>
        <p:spPr>
          <a:xfrm flipH="1">
            <a:off x="1515713" y="1600200"/>
            <a:ext cx="3048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199" y="1600200"/>
            <a:ext cx="1219200" cy="338554"/>
          </a:xfrm>
          <a:prstGeom prst="rect">
            <a:avLst/>
          </a:prstGeom>
          <a:noFill/>
        </p:spPr>
        <p:txBody>
          <a:bodyPr wrap="square" rtlCol="0">
            <a:spAutoFit/>
          </a:bodyPr>
          <a:lstStyle/>
          <a:p>
            <a:r>
              <a:rPr lang="en-US" sz="1600" dirty="0" smtClean="0">
                <a:solidFill>
                  <a:srgbClr val="FF0000"/>
                </a:solidFill>
              </a:rPr>
              <a:t>Mistake?</a:t>
            </a:r>
            <a:endParaRPr lang="en-US" sz="1600" dirty="0">
              <a:solidFill>
                <a:srgbClr val="FF0000"/>
              </a:solidFill>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8" name="Picture 4"/>
          <p:cNvPicPr>
            <a:picLocks noChangeAspect="1" noChangeArrowheads="1"/>
          </p:cNvPicPr>
          <p:nvPr/>
        </p:nvPicPr>
        <p:blipFill>
          <a:blip r:embed="rId3" cstate="print"/>
          <a:srcRect/>
          <a:stretch>
            <a:fillRect/>
          </a:stretch>
        </p:blipFill>
        <p:spPr bwMode="auto">
          <a:xfrm>
            <a:off x="366346" y="1981200"/>
            <a:ext cx="7329853" cy="781050"/>
          </a:xfrm>
          <a:prstGeom prst="rect">
            <a:avLst/>
          </a:prstGeom>
          <a:noFill/>
          <a:ln w="9525">
            <a:noFill/>
            <a:miter lim="800000"/>
            <a:headEnd/>
            <a:tailEnd/>
          </a:ln>
        </p:spPr>
      </p:pic>
      <p:grpSp>
        <p:nvGrpSpPr>
          <p:cNvPr id="13" name="Group 12"/>
          <p:cNvGrpSpPr/>
          <p:nvPr/>
        </p:nvGrpSpPr>
        <p:grpSpPr>
          <a:xfrm>
            <a:off x="499280" y="2895600"/>
            <a:ext cx="8595404" cy="2514600"/>
            <a:chOff x="457200" y="1828800"/>
            <a:chExt cx="8595404" cy="2514600"/>
          </a:xfrm>
        </p:grpSpPr>
        <p:pic>
          <p:nvPicPr>
            <p:cNvPr id="14" name="Picture 2"/>
            <p:cNvPicPr>
              <a:picLocks noChangeAspect="1" noChangeArrowheads="1"/>
            </p:cNvPicPr>
            <p:nvPr/>
          </p:nvPicPr>
          <p:blipFill>
            <a:blip r:embed="rId4" cstate="print"/>
            <a:srcRect/>
            <a:stretch>
              <a:fillRect/>
            </a:stretch>
          </p:blipFill>
          <p:spPr bwMode="auto">
            <a:xfrm>
              <a:off x="457200" y="1828800"/>
              <a:ext cx="8116320" cy="2514600"/>
            </a:xfrm>
            <a:prstGeom prst="rect">
              <a:avLst/>
            </a:prstGeom>
            <a:noFill/>
            <a:ln w="9525">
              <a:noFill/>
              <a:miter lim="800000"/>
              <a:headEnd/>
              <a:tailEnd/>
            </a:ln>
          </p:spPr>
        </p:pic>
        <p:sp>
          <p:nvSpPr>
            <p:cNvPr id="15" name="Rectangle 3"/>
            <p:cNvSpPr>
              <a:spLocks noChangeArrowheads="1"/>
            </p:cNvSpPr>
            <p:nvPr/>
          </p:nvSpPr>
          <p:spPr bwMode="auto">
            <a:xfrm>
              <a:off x="1813604" y="2921261"/>
              <a:ext cx="7239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fr-FR" sz="18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fr-FR" sz="20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Local minima condition                </a:t>
              </a:r>
              <a:endParaRPr kumimoji="0" lang="en-US" sz="20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Let                             </a:t>
              </a:r>
              <a:r>
                <a:rPr kumimoji="0" lang="en-US" sz="20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sz="200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Local displacements to decrease</a:t>
              </a:r>
              <a:r>
                <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6" name="Straight Arrow Connector 15"/>
          <p:cNvCxnSpPr/>
          <p:nvPr/>
        </p:nvCxnSpPr>
        <p:spPr>
          <a:xfrm>
            <a:off x="1718480" y="5105400"/>
            <a:ext cx="838200" cy="0"/>
          </a:xfrm>
          <a:prstGeom prst="straightConnector1">
            <a:avLst/>
          </a:prstGeom>
          <a:ln w="889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37680" y="4876800"/>
            <a:ext cx="1295400" cy="5334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4800599" y="2895600"/>
            <a:ext cx="228600" cy="457200"/>
          </a:xfrm>
          <a:prstGeom prst="rect">
            <a:avLst/>
          </a:prstGeom>
          <a:noFill/>
          <a:ln>
            <a:solidFill>
              <a:srgbClr val="EE7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8" name="Straight Arrow Connector 17"/>
          <p:cNvCxnSpPr/>
          <p:nvPr/>
        </p:nvCxnSpPr>
        <p:spPr>
          <a:xfrm flipH="1">
            <a:off x="5029199" y="2762250"/>
            <a:ext cx="381000" cy="285750"/>
          </a:xfrm>
          <a:prstGeom prst="straightConnector1">
            <a:avLst/>
          </a:prstGeom>
          <a:ln w="25400">
            <a:solidFill>
              <a:srgbClr val="EE7284"/>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10199" y="2590800"/>
            <a:ext cx="1828800" cy="338554"/>
          </a:xfrm>
          <a:prstGeom prst="rect">
            <a:avLst/>
          </a:prstGeom>
          <a:noFill/>
          <a:ln w="25400">
            <a:solidFill>
              <a:srgbClr val="EE7284"/>
            </a:solidFill>
            <a:prstDash val="sysDash"/>
          </a:ln>
        </p:spPr>
        <p:txBody>
          <a:bodyPr wrap="square" rtlCol="0">
            <a:spAutoFit/>
          </a:bodyPr>
          <a:lstStyle/>
          <a:p>
            <a:r>
              <a:rPr lang="en-US" sz="1600" dirty="0" smtClean="0"/>
              <a:t>Stiffness Matrix</a:t>
            </a:r>
            <a:endParaRPr lang="en-US" sz="1600" dirty="0"/>
          </a:p>
        </p:txBody>
      </p:sp>
      <p:sp>
        <p:nvSpPr>
          <p:cNvPr id="2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Non-rigid Alignment</a:t>
            </a:r>
            <a:endParaRPr lang="en-US" dirty="0"/>
          </a:p>
        </p:txBody>
      </p:sp>
    </p:spTree>
    <p:extLst>
      <p:ext uri="{BB962C8B-B14F-4D97-AF65-F5344CB8AC3E}">
        <p14:creationId xmlns:p14="http://schemas.microsoft.com/office/powerpoint/2010/main" val="1468761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34872" y="1128272"/>
            <a:ext cx="4723327" cy="4114800"/>
            <a:chOff x="3734872" y="1524000"/>
            <a:chExt cx="4723327" cy="411480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72" y="1524000"/>
              <a:ext cx="472332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257800" y="274320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p:cNvSpPr/>
            <p:nvPr/>
          </p:nvSpPr>
          <p:spPr>
            <a:xfrm>
              <a:off x="5425440" y="274320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p:cNvSpPr/>
            <p:nvPr/>
          </p:nvSpPr>
          <p:spPr>
            <a:xfrm>
              <a:off x="6553200" y="274320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p:cNvSpPr/>
            <p:nvPr/>
          </p:nvSpPr>
          <p:spPr>
            <a:xfrm>
              <a:off x="5257800" y="413004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6568440" y="413004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p:cNvSpPr/>
          <p:nvPr/>
        </p:nvSpPr>
        <p:spPr>
          <a:xfrm>
            <a:off x="487680" y="1253376"/>
            <a:ext cx="3398520" cy="1323439"/>
          </a:xfrm>
          <a:prstGeom prst="rect">
            <a:avLst/>
          </a:prstGeom>
        </p:spPr>
        <p:txBody>
          <a:bodyPr wrap="square">
            <a:spAutoFit/>
          </a:bodyPr>
          <a:lstStyle/>
          <a:p>
            <a:r>
              <a:rPr lang="en-US" sz="2000" dirty="0" smtClean="0"/>
              <a:t>Image size is 90*90</a:t>
            </a:r>
          </a:p>
          <a:p>
            <a:endParaRPr lang="en-US" sz="2000" dirty="0" smtClean="0"/>
          </a:p>
          <a:p>
            <a:r>
              <a:rPr lang="en-US" sz="2000" dirty="0" smtClean="0"/>
              <a:t>Each node compare with 17*17*9 feature points</a:t>
            </a:r>
            <a:endParaRPr lang="en-US" sz="2000" dirty="0"/>
          </a:p>
        </p:txBody>
      </p:sp>
      <p:pic>
        <p:nvPicPr>
          <p:cNvPr id="19462" name="Picture 6"/>
          <p:cNvPicPr>
            <a:picLocks noChangeAspect="1" noChangeArrowheads="1"/>
          </p:cNvPicPr>
          <p:nvPr/>
        </p:nvPicPr>
        <p:blipFill>
          <a:blip r:embed="rId3" cstate="print"/>
          <a:srcRect/>
          <a:stretch>
            <a:fillRect/>
          </a:stretch>
        </p:blipFill>
        <p:spPr bwMode="auto">
          <a:xfrm>
            <a:off x="531412" y="3109472"/>
            <a:ext cx="3202388" cy="2057400"/>
          </a:xfrm>
          <a:prstGeom prst="rect">
            <a:avLst/>
          </a:prstGeom>
          <a:noFill/>
          <a:ln w="9525">
            <a:noFill/>
            <a:miter lim="800000"/>
            <a:headEnd/>
            <a:tailEnd/>
          </a:ln>
        </p:spPr>
      </p:pic>
      <p:sp>
        <p:nvSpPr>
          <p:cNvPr id="2" name="TextBox 1"/>
          <p:cNvSpPr txBox="1"/>
          <p:nvPr/>
        </p:nvSpPr>
        <p:spPr>
          <a:xfrm>
            <a:off x="3352800" y="5238690"/>
            <a:ext cx="1409700" cy="400110"/>
          </a:xfrm>
          <a:prstGeom prst="rect">
            <a:avLst/>
          </a:prstGeom>
          <a:noFill/>
        </p:spPr>
        <p:txBody>
          <a:bodyPr wrap="square" rtlCol="0">
            <a:spAutoFit/>
          </a:bodyPr>
          <a:lstStyle/>
          <a:p>
            <a:r>
              <a:rPr lang="en-US" sz="2000" b="1" dirty="0" smtClean="0">
                <a:solidFill>
                  <a:srgbClr val="FF0000"/>
                </a:solidFill>
              </a:rPr>
              <a:t>Different</a:t>
            </a:r>
            <a:endParaRPr lang="en-US" sz="2000" b="1" dirty="0">
              <a:solidFill>
                <a:srgbClr val="FF0000"/>
              </a:solidFill>
            </a:endParaRPr>
          </a:p>
        </p:txBody>
      </p:sp>
      <p:cxnSp>
        <p:nvCxnSpPr>
          <p:cNvPr id="4" name="Straight Arrow Connector 3"/>
          <p:cNvCxnSpPr>
            <a:stCxn id="2" idx="0"/>
          </p:cNvCxnSpPr>
          <p:nvPr/>
        </p:nvCxnSpPr>
        <p:spPr>
          <a:xfrm flipV="1">
            <a:off x="4057650" y="3109472"/>
            <a:ext cx="0" cy="21292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Feature Matching</a:t>
            </a:r>
            <a:endParaRPr lang="en-US" dirty="0"/>
          </a:p>
        </p:txBody>
      </p:sp>
    </p:spTree>
    <p:extLst>
      <p:ext uri="{BB962C8B-B14F-4D97-AF65-F5344CB8AC3E}">
        <p14:creationId xmlns:p14="http://schemas.microsoft.com/office/powerpoint/2010/main" val="198173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75761024"/>
              </p:ext>
            </p:extLst>
          </p:nvPr>
        </p:nvGraphicFramePr>
        <p:xfrm>
          <a:off x="227013" y="804672"/>
          <a:ext cx="8621152" cy="5045679"/>
        </p:xfrm>
        <a:graphic>
          <a:graphicData uri="http://schemas.openxmlformats.org/drawingml/2006/table">
            <a:tbl>
              <a:tblPr firstRow="1" bandRow="1">
                <a:tableStyleId>{69CF1AB2-1976-4502-BF36-3FF5EA218861}</a:tableStyleId>
              </a:tblPr>
              <a:tblGrid>
                <a:gridCol w="2032093"/>
                <a:gridCol w="3738282"/>
                <a:gridCol w="1371600"/>
                <a:gridCol w="1479177"/>
              </a:tblGrid>
              <a:tr h="591312">
                <a:tc>
                  <a:txBody>
                    <a:bodyPr/>
                    <a:lstStyle/>
                    <a:p>
                      <a:pPr algn="ctr"/>
                      <a:r>
                        <a:rPr lang="en-US" sz="1600" dirty="0" smtClean="0"/>
                        <a:t>Researchers</a:t>
                      </a:r>
                      <a:endParaRPr lang="en-US" sz="1600" dirty="0"/>
                    </a:p>
                  </a:txBody>
                  <a:tcPr/>
                </a:tc>
                <a:tc>
                  <a:txBody>
                    <a:bodyPr/>
                    <a:lstStyle/>
                    <a:p>
                      <a:pPr algn="ctr"/>
                      <a:r>
                        <a:rPr lang="en-US" sz="1600" dirty="0" smtClean="0"/>
                        <a:t>Classification Methods</a:t>
                      </a:r>
                      <a:endParaRPr lang="en-US" sz="1600" dirty="0"/>
                    </a:p>
                  </a:txBody>
                  <a:tcPr/>
                </a:tc>
                <a:tc>
                  <a:txBody>
                    <a:bodyPr/>
                    <a:lstStyle/>
                    <a:p>
                      <a:pPr algn="ctr"/>
                      <a:r>
                        <a:rPr lang="en-US" sz="1600" dirty="0" smtClean="0"/>
                        <a:t>Vocabulary</a:t>
                      </a:r>
                      <a:endParaRPr lang="en-US" sz="1600" dirty="0"/>
                    </a:p>
                  </a:txBody>
                  <a:tcPr/>
                </a:tc>
                <a:tc>
                  <a:txBody>
                    <a:bodyPr/>
                    <a:lstStyle/>
                    <a:p>
                      <a:pPr algn="ctr"/>
                      <a:r>
                        <a:rPr lang="en-US" sz="1600" dirty="0" smtClean="0"/>
                        <a:t>Error rate</a:t>
                      </a:r>
                      <a:endParaRPr lang="en-US" sz="1600" dirty="0"/>
                    </a:p>
                  </a:txBody>
                  <a:tcPr/>
                </a:tc>
              </a:tr>
              <a:tr h="550069">
                <a:tc>
                  <a:txBody>
                    <a:bodyPr/>
                    <a:lstStyle/>
                    <a:p>
                      <a:pPr algn="r"/>
                      <a:r>
                        <a:rPr lang="en-US" sz="1600" dirty="0" err="1" smtClean="0"/>
                        <a:t>Starner</a:t>
                      </a:r>
                      <a:r>
                        <a:rPr lang="en-US" sz="1600" dirty="0" smtClean="0"/>
                        <a:t> et al., 1996</a:t>
                      </a:r>
                      <a:endParaRPr lang="en-US" sz="1600" dirty="0"/>
                    </a:p>
                  </a:txBody>
                  <a:tcPr/>
                </a:tc>
                <a:tc>
                  <a:txBody>
                    <a:bodyPr/>
                    <a:lstStyle/>
                    <a:p>
                      <a:pPr algn="ctr"/>
                      <a:r>
                        <a:rPr lang="en-US" sz="1600" dirty="0" smtClean="0"/>
                        <a:t>HMM, color cameras at angular views, with/without color gloves</a:t>
                      </a:r>
                      <a:endParaRPr lang="en-US" sz="1600" dirty="0"/>
                    </a:p>
                  </a:txBody>
                  <a:tcPr/>
                </a:tc>
                <a:tc>
                  <a:txBody>
                    <a:bodyPr/>
                    <a:lstStyle/>
                    <a:p>
                      <a:pPr algn="r"/>
                      <a:r>
                        <a:rPr lang="en-US" sz="1600" dirty="0" smtClean="0"/>
                        <a:t>40 ASL</a:t>
                      </a:r>
                      <a:endParaRPr lang="en-US" sz="1600" dirty="0"/>
                    </a:p>
                  </a:txBody>
                  <a:tcPr/>
                </a:tc>
                <a:tc>
                  <a:txBody>
                    <a:bodyPr/>
                    <a:lstStyle/>
                    <a:p>
                      <a:pPr algn="r"/>
                      <a:r>
                        <a:rPr lang="en-US" sz="1600" dirty="0" smtClean="0"/>
                        <a:t>2%-8%</a:t>
                      </a:r>
                    </a:p>
                    <a:p>
                      <a:pPr algn="r"/>
                      <a:r>
                        <a:rPr lang="en-US" sz="1600" dirty="0" smtClean="0"/>
                        <a:t>25% (without)</a:t>
                      </a:r>
                      <a:endParaRPr lang="en-US" sz="1600" dirty="0"/>
                    </a:p>
                  </a:txBody>
                  <a:tcPr/>
                </a:tc>
              </a:tr>
              <a:tr h="550069">
                <a:tc>
                  <a:txBody>
                    <a:bodyPr/>
                    <a:lstStyle/>
                    <a:p>
                      <a:pPr algn="r"/>
                      <a:r>
                        <a:rPr lang="en-US" sz="1600" kern="1200" dirty="0" err="1" smtClean="0">
                          <a:effectLst/>
                        </a:rPr>
                        <a:t>Vogler</a:t>
                      </a:r>
                      <a:r>
                        <a:rPr lang="en-US" sz="1600" kern="1200" dirty="0" smtClean="0">
                          <a:effectLst/>
                        </a:rPr>
                        <a:t>, 1998</a:t>
                      </a:r>
                      <a:endParaRPr lang="en-US" sz="1600" b="0" dirty="0"/>
                    </a:p>
                  </a:txBody>
                  <a:tcPr/>
                </a:tc>
                <a:tc>
                  <a:txBody>
                    <a:bodyPr/>
                    <a:lstStyle/>
                    <a:p>
                      <a:pPr algn="ctr"/>
                      <a:r>
                        <a:rPr lang="en-US" sz="1600" dirty="0" smtClean="0"/>
                        <a:t>HMM, 3 cameras, data gloves</a:t>
                      </a:r>
                      <a:endParaRPr lang="en-US" sz="1600" b="0" dirty="0"/>
                    </a:p>
                  </a:txBody>
                  <a:tcPr/>
                </a:tc>
                <a:tc>
                  <a:txBody>
                    <a:bodyPr/>
                    <a:lstStyle/>
                    <a:p>
                      <a:pPr algn="r"/>
                      <a:r>
                        <a:rPr lang="en-US" sz="1600" dirty="0" smtClean="0"/>
                        <a:t>53 ASL</a:t>
                      </a:r>
                      <a:endParaRPr lang="en-US" sz="1600" dirty="0"/>
                    </a:p>
                  </a:txBody>
                  <a:tcPr/>
                </a:tc>
                <a:tc>
                  <a:txBody>
                    <a:bodyPr/>
                    <a:lstStyle/>
                    <a:p>
                      <a:pPr algn="r"/>
                      <a:r>
                        <a:rPr lang="en-US" sz="1600" dirty="0" smtClean="0"/>
                        <a:t>8%-12%</a:t>
                      </a:r>
                      <a:endParaRPr lang="en-US" sz="1600" dirty="0"/>
                    </a:p>
                  </a:txBody>
                  <a:tcPr/>
                </a:tc>
              </a:tr>
              <a:tr h="550069">
                <a:tc>
                  <a:txBody>
                    <a:bodyPr/>
                    <a:lstStyle/>
                    <a:p>
                      <a:pPr algn="r"/>
                      <a:r>
                        <a:rPr lang="en-US" sz="1600" dirty="0" err="1" smtClean="0"/>
                        <a:t>Cui&amp;Weng</a:t>
                      </a:r>
                      <a:r>
                        <a:rPr lang="en-US" sz="1600" dirty="0" smtClean="0"/>
                        <a:t>, 2000</a:t>
                      </a:r>
                      <a:endParaRPr lang="en-US" sz="1600" dirty="0"/>
                    </a:p>
                  </a:txBody>
                  <a:tcPr/>
                </a:tc>
                <a:tc>
                  <a:txBody>
                    <a:bodyPr/>
                    <a:lstStyle/>
                    <a:p>
                      <a:pPr algn="ctr"/>
                      <a:r>
                        <a:rPr lang="en-US" sz="1600" baseline="0" dirty="0" smtClean="0"/>
                        <a:t>NN in most expressive features space (first consider complex background &amp; hand shape)</a:t>
                      </a:r>
                      <a:endParaRPr lang="en-US" sz="1600" dirty="0"/>
                    </a:p>
                  </a:txBody>
                  <a:tcPr/>
                </a:tc>
                <a:tc>
                  <a:txBody>
                    <a:bodyPr/>
                    <a:lstStyle/>
                    <a:p>
                      <a:pPr algn="r"/>
                      <a:r>
                        <a:rPr lang="en-US" sz="1600" dirty="0" smtClean="0"/>
                        <a:t>28 ASL</a:t>
                      </a:r>
                      <a:endParaRPr lang="en-US" sz="1600" dirty="0"/>
                    </a:p>
                  </a:txBody>
                  <a:tcPr/>
                </a:tc>
                <a:tc>
                  <a:txBody>
                    <a:bodyPr/>
                    <a:lstStyle/>
                    <a:p>
                      <a:pPr algn="r"/>
                      <a:r>
                        <a:rPr lang="en-US" sz="1600" dirty="0" smtClean="0"/>
                        <a:t>4.8%</a:t>
                      </a:r>
                      <a:endParaRPr lang="en-US" sz="1600" dirty="0"/>
                    </a:p>
                  </a:txBody>
                  <a:tcPr/>
                </a:tc>
              </a:tr>
              <a:tr h="550069">
                <a:tc>
                  <a:txBody>
                    <a:bodyPr/>
                    <a:lstStyle/>
                    <a:p>
                      <a:pPr algn="r"/>
                      <a:r>
                        <a:rPr lang="en-US" sz="1600" dirty="0" err="1" smtClean="0"/>
                        <a:t>Tanibata</a:t>
                      </a:r>
                      <a:r>
                        <a:rPr lang="en-US" sz="1600" dirty="0" smtClean="0"/>
                        <a:t> et al., 2002</a:t>
                      </a:r>
                      <a:endParaRPr lang="en-US" sz="1600" dirty="0"/>
                    </a:p>
                  </a:txBody>
                  <a:tcPr/>
                </a:tc>
                <a:tc>
                  <a:txBody>
                    <a:bodyPr/>
                    <a:lstStyle/>
                    <a:p>
                      <a:pPr algn="ctr"/>
                      <a:r>
                        <a:rPr lang="en-US" sz="1600" dirty="0" smtClean="0"/>
                        <a:t>HMM, </a:t>
                      </a:r>
                      <a:r>
                        <a:rPr lang="en-US" sz="1600" baseline="0" dirty="0" smtClean="0"/>
                        <a:t>correctly extracted face hand hands</a:t>
                      </a:r>
                      <a:endParaRPr lang="en-US" sz="1600" dirty="0"/>
                    </a:p>
                  </a:txBody>
                  <a:tcPr/>
                </a:tc>
                <a:tc>
                  <a:txBody>
                    <a:bodyPr/>
                    <a:lstStyle/>
                    <a:p>
                      <a:pPr algn="r"/>
                      <a:r>
                        <a:rPr lang="en-US" sz="1600" dirty="0" smtClean="0"/>
                        <a:t>65 JSL</a:t>
                      </a:r>
                      <a:endParaRPr lang="en-US" sz="1600" dirty="0"/>
                    </a:p>
                  </a:txBody>
                  <a:tcPr/>
                </a:tc>
                <a:tc>
                  <a:txBody>
                    <a:bodyPr/>
                    <a:lstStyle/>
                    <a:p>
                      <a:pPr algn="r"/>
                      <a:r>
                        <a:rPr lang="en-US" sz="1600" dirty="0" smtClean="0"/>
                        <a:t>0%</a:t>
                      </a:r>
                      <a:endParaRPr lang="en-US" sz="1600" dirty="0"/>
                    </a:p>
                  </a:txBody>
                  <a:tcPr/>
                </a:tc>
              </a:tr>
              <a:tr h="630079">
                <a:tc>
                  <a:txBody>
                    <a:bodyPr/>
                    <a:lstStyle/>
                    <a:p>
                      <a:pPr algn="r"/>
                      <a:r>
                        <a:rPr lang="en-US" sz="1600" dirty="0" smtClean="0"/>
                        <a:t>Wang</a:t>
                      </a:r>
                      <a:r>
                        <a:rPr lang="en-US" sz="1600" baseline="0" dirty="0" smtClean="0"/>
                        <a:t> et al., 2002</a:t>
                      </a:r>
                      <a:endParaRPr lang="en-US" sz="1600" dirty="0"/>
                    </a:p>
                  </a:txBody>
                  <a:tcPr/>
                </a:tc>
                <a:tc>
                  <a:txBody>
                    <a:bodyPr/>
                    <a:lstStyle/>
                    <a:p>
                      <a:pPr algn="ctr"/>
                      <a:r>
                        <a:rPr lang="en-US" sz="1600" dirty="0" smtClean="0"/>
                        <a:t>HMM </a:t>
                      </a:r>
                      <a:r>
                        <a:rPr lang="en-US" sz="1600" kern="1200" baseline="0" dirty="0" smtClean="0"/>
                        <a:t>model, </a:t>
                      </a:r>
                      <a:r>
                        <a:rPr lang="en-US" sz="1600" kern="1200" baseline="0" dirty="0" err="1" smtClean="0"/>
                        <a:t>CyberGloves</a:t>
                      </a:r>
                      <a:r>
                        <a:rPr lang="en-US" sz="1600" kern="1200" baseline="0" dirty="0" smtClean="0"/>
                        <a:t>, 4 training each </a:t>
                      </a:r>
                    </a:p>
                    <a:p>
                      <a:pPr algn="ctr"/>
                      <a:r>
                        <a:rPr lang="en-US" sz="1600" kern="1200" baseline="0" dirty="0" smtClean="0"/>
                        <a:t>3D tracker,2400 phonemes, 3 states</a:t>
                      </a:r>
                      <a:endParaRPr lang="en-US" sz="1600" kern="1200" baseline="0" dirty="0">
                        <a:solidFill>
                          <a:schemeClr val="dk1"/>
                        </a:solidFill>
                        <a:latin typeface="+mn-lt"/>
                        <a:ea typeface="+mn-ea"/>
                        <a:cs typeface="+mn-cs"/>
                      </a:endParaRPr>
                    </a:p>
                  </a:txBody>
                  <a:tcPr/>
                </a:tc>
                <a:tc>
                  <a:txBody>
                    <a:bodyPr/>
                    <a:lstStyle/>
                    <a:p>
                      <a:pPr algn="r"/>
                      <a:r>
                        <a:rPr lang="en-US" sz="1600" dirty="0" smtClean="0"/>
                        <a:t>5119 CSL</a:t>
                      </a:r>
                      <a:endParaRPr lang="en-US" sz="1600" dirty="0"/>
                    </a:p>
                  </a:txBody>
                  <a:tcPr/>
                </a:tc>
                <a:tc>
                  <a:txBody>
                    <a:bodyPr/>
                    <a:lstStyle/>
                    <a:p>
                      <a:pPr algn="r"/>
                      <a:r>
                        <a:rPr lang="en-US" sz="1600" dirty="0" smtClean="0"/>
                        <a:t>7.2%</a:t>
                      </a:r>
                      <a:endParaRPr lang="en-US" sz="1600" dirty="0"/>
                    </a:p>
                  </a:txBody>
                  <a:tcPr/>
                </a:tc>
              </a:tr>
              <a:tr h="550069">
                <a:tc>
                  <a:txBody>
                    <a:bodyPr/>
                    <a:lstStyle/>
                    <a:p>
                      <a:pPr algn="r"/>
                      <a:r>
                        <a:rPr lang="en-US" sz="1600" dirty="0" err="1" smtClean="0"/>
                        <a:t>Parashar</a:t>
                      </a:r>
                      <a:r>
                        <a:rPr lang="en-US" sz="1600" dirty="0" smtClean="0"/>
                        <a:t>, 2003</a:t>
                      </a:r>
                      <a:endParaRPr lang="en-US" sz="1600" dirty="0"/>
                    </a:p>
                  </a:txBody>
                  <a:tcPr/>
                </a:tc>
                <a:tc>
                  <a:txBody>
                    <a:bodyPr/>
                    <a:lstStyle/>
                    <a:p>
                      <a:pPr algn="ctr"/>
                      <a:r>
                        <a:rPr lang="en-US" sz="1600" dirty="0" smtClean="0"/>
                        <a:t>Relational</a:t>
                      </a:r>
                      <a:r>
                        <a:rPr lang="en-US" sz="1600" baseline="0" dirty="0" smtClean="0"/>
                        <a:t> </a:t>
                      </a:r>
                      <a:r>
                        <a:rPr lang="en-US" sz="1600" baseline="0" dirty="0" err="1" smtClean="0"/>
                        <a:t>Histograms+PCA</a:t>
                      </a:r>
                      <a:endParaRPr lang="en-US" sz="1600" dirty="0"/>
                    </a:p>
                  </a:txBody>
                  <a:tcPr/>
                </a:tc>
                <a:tc>
                  <a:txBody>
                    <a:bodyPr/>
                    <a:lstStyle/>
                    <a:p>
                      <a:pPr algn="r"/>
                      <a:r>
                        <a:rPr lang="en-US" sz="1600" dirty="0" smtClean="0"/>
                        <a:t>39 ASL</a:t>
                      </a:r>
                      <a:endParaRPr lang="en-US" sz="1600" dirty="0"/>
                    </a:p>
                  </a:txBody>
                  <a:tcPr/>
                </a:tc>
                <a:tc>
                  <a:txBody>
                    <a:bodyPr/>
                    <a:lstStyle/>
                    <a:p>
                      <a:pPr algn="r"/>
                      <a:r>
                        <a:rPr lang="en-US" sz="1600" dirty="0" smtClean="0"/>
                        <a:t>5%-12%</a:t>
                      </a:r>
                      <a:endParaRPr lang="en-US" sz="1600" dirty="0"/>
                    </a:p>
                  </a:txBody>
                  <a:tcPr/>
                </a:tc>
              </a:tr>
              <a:tr h="550069">
                <a:tc>
                  <a:txBody>
                    <a:bodyPr/>
                    <a:lstStyle/>
                    <a:p>
                      <a:pPr algn="r"/>
                      <a:r>
                        <a:rPr lang="en-US" sz="1600" dirty="0" smtClean="0"/>
                        <a:t>Yang et al., 2007</a:t>
                      </a:r>
                      <a:endParaRPr lang="en-US" sz="1600" dirty="0"/>
                    </a:p>
                  </a:txBody>
                  <a:tcPr/>
                </a:tc>
                <a:tc>
                  <a:txBody>
                    <a:bodyPr/>
                    <a:lstStyle/>
                    <a:p>
                      <a:pPr algn="ctr"/>
                      <a:r>
                        <a:rPr lang="en-US" sz="1600" dirty="0" smtClean="0"/>
                        <a:t>Relational </a:t>
                      </a:r>
                      <a:r>
                        <a:rPr lang="en-US" sz="1600" dirty="0" err="1" smtClean="0"/>
                        <a:t>Histograms+PCA</a:t>
                      </a:r>
                      <a:endParaRPr lang="en-US" sz="1600" dirty="0"/>
                    </a:p>
                  </a:txBody>
                  <a:tcPr/>
                </a:tc>
                <a:tc>
                  <a:txBody>
                    <a:bodyPr/>
                    <a:lstStyle/>
                    <a:p>
                      <a:pPr algn="r"/>
                      <a:r>
                        <a:rPr lang="en-US" sz="1600" dirty="0" smtClean="0"/>
                        <a:t>147 ASL</a:t>
                      </a:r>
                      <a:endParaRPr lang="en-US" sz="1600" dirty="0"/>
                    </a:p>
                  </a:txBody>
                  <a:tcPr/>
                </a:tc>
                <a:tc>
                  <a:txBody>
                    <a:bodyPr/>
                    <a:lstStyle/>
                    <a:p>
                      <a:pPr algn="r"/>
                      <a:r>
                        <a:rPr lang="en-US" sz="1600" dirty="0" smtClean="0"/>
                        <a:t>19.7%</a:t>
                      </a:r>
                      <a:endParaRPr lang="en-US" sz="1600" dirty="0"/>
                    </a:p>
                  </a:txBody>
                  <a:tcPr/>
                </a:tc>
              </a:tr>
            </a:tbl>
          </a:graphicData>
        </a:graphic>
      </p:graphicFrame>
      <p:sp>
        <p:nvSpPr>
          <p:cNvPr id="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Related </a:t>
            </a:r>
            <a:r>
              <a:rPr lang="en-US" dirty="0"/>
              <a:t>work in Sign </a:t>
            </a:r>
            <a:r>
              <a:rPr lang="en-US" dirty="0" smtClean="0"/>
              <a:t>Language</a:t>
            </a:r>
            <a:endParaRPr lang="en-US" dirty="0"/>
          </a:p>
        </p:txBody>
      </p:sp>
    </p:spTree>
    <p:extLst>
      <p:ext uri="{BB962C8B-B14F-4D97-AF65-F5344CB8AC3E}">
        <p14:creationId xmlns:p14="http://schemas.microsoft.com/office/powerpoint/2010/main" val="3054382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p:cNvPicPr>
            <a:picLocks noChangeAspect="1" noChangeArrowheads="1"/>
          </p:cNvPicPr>
          <p:nvPr/>
        </p:nvPicPr>
        <p:blipFill>
          <a:blip r:embed="rId2" cstate="print"/>
          <a:srcRect/>
          <a:stretch>
            <a:fillRect/>
          </a:stretch>
        </p:blipFill>
        <p:spPr bwMode="auto">
          <a:xfrm>
            <a:off x="3638550" y="4688062"/>
            <a:ext cx="3143250" cy="819150"/>
          </a:xfrm>
          <a:prstGeom prst="rect">
            <a:avLst/>
          </a:prstGeom>
          <a:noFill/>
          <a:ln w="9525">
            <a:noFill/>
            <a:miter lim="800000"/>
            <a:headEnd/>
            <a:tailEnd/>
          </a:ln>
        </p:spPr>
      </p:pic>
      <p:pic>
        <p:nvPicPr>
          <p:cNvPr id="49160" name="Picture 8"/>
          <p:cNvPicPr>
            <a:picLocks noChangeAspect="1" noChangeArrowheads="1"/>
          </p:cNvPicPr>
          <p:nvPr/>
        </p:nvPicPr>
        <p:blipFill>
          <a:blip r:embed="rId3" cstate="print"/>
          <a:srcRect/>
          <a:stretch>
            <a:fillRect/>
          </a:stretch>
        </p:blipFill>
        <p:spPr bwMode="auto">
          <a:xfrm>
            <a:off x="5327904" y="1306687"/>
            <a:ext cx="2695575" cy="619125"/>
          </a:xfrm>
          <a:prstGeom prst="rect">
            <a:avLst/>
          </a:prstGeom>
          <a:noFill/>
          <a:ln w="9525">
            <a:noFill/>
            <a:miter lim="800000"/>
            <a:headEnd/>
            <a:tailEnd/>
          </a:ln>
        </p:spPr>
      </p:pic>
      <p:sp>
        <p:nvSpPr>
          <p:cNvPr id="376" name="Rectangle 375"/>
          <p:cNvSpPr/>
          <p:nvPr/>
        </p:nvSpPr>
        <p:spPr>
          <a:xfrm>
            <a:off x="1008977" y="1768947"/>
            <a:ext cx="1107996" cy="400110"/>
          </a:xfrm>
          <a:prstGeom prst="rect">
            <a:avLst/>
          </a:prstGeom>
          <a:solidFill>
            <a:schemeClr val="accent1">
              <a:lumMod val="75000"/>
            </a:schemeClr>
          </a:solidFill>
        </p:spPr>
        <p:txBody>
          <a:bodyPr wrap="none" lIns="91440" tIns="45720" rIns="91440" bIns="45720">
            <a:spAutoFit/>
          </a:bodyPr>
          <a:lstStyle/>
          <a:p>
            <a:pPr algn="ct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Stiffness</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Text Placeholder 2"/>
          <p:cNvSpPr>
            <a:spLocks noGrp="1"/>
          </p:cNvSpPr>
          <p:nvPr>
            <p:ph type="body" idx="1"/>
          </p:nvPr>
        </p:nvSpPr>
        <p:spPr>
          <a:xfrm>
            <a:off x="533400" y="1163812"/>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533400" y="870680"/>
            <a:ext cx="5577168" cy="400110"/>
          </a:xfrm>
          <a:prstGeom prst="rect">
            <a:avLst/>
          </a:prstGeom>
        </p:spPr>
        <p:txBody>
          <a:bodyPr wrap="none">
            <a:spAutoFit/>
          </a:bodyPr>
          <a:lstStyle/>
          <a:p>
            <a:r>
              <a:rPr lang="en-US" sz="2000" dirty="0" smtClean="0">
                <a:solidFill>
                  <a:srgbClr val="FF0000"/>
                </a:solidFill>
              </a:rPr>
              <a:t>Contribution: </a:t>
            </a:r>
            <a:r>
              <a:rPr lang="en-US" sz="2000" dirty="0" smtClean="0"/>
              <a:t>iteratively adapts the smoothness prior</a:t>
            </a:r>
            <a:endParaRPr lang="en-US" sz="2000" dirty="0"/>
          </a:p>
        </p:txBody>
      </p:sp>
      <p:sp>
        <p:nvSpPr>
          <p:cNvPr id="101" name="Rectangle 100"/>
          <p:cNvSpPr/>
          <p:nvPr/>
        </p:nvSpPr>
        <p:spPr>
          <a:xfrm>
            <a:off x="533400" y="1373302"/>
            <a:ext cx="4849404" cy="400110"/>
          </a:xfrm>
          <a:prstGeom prst="rect">
            <a:avLst/>
          </a:prstGeom>
        </p:spPr>
        <p:txBody>
          <a:bodyPr wrap="none">
            <a:spAutoFit/>
          </a:bodyPr>
          <a:lstStyle/>
          <a:p>
            <a:r>
              <a:rPr lang="en-US" sz="2000" dirty="0" smtClean="0"/>
              <a:t>Free Form Deformation (FFD) smooth prior: </a:t>
            </a:r>
            <a:endParaRPr lang="en-US" sz="2000" dirty="0"/>
          </a:p>
        </p:txBody>
      </p:sp>
      <p:grpSp>
        <p:nvGrpSpPr>
          <p:cNvPr id="360" name="Group 359"/>
          <p:cNvGrpSpPr/>
          <p:nvPr/>
        </p:nvGrpSpPr>
        <p:grpSpPr>
          <a:xfrm>
            <a:off x="533400" y="4135612"/>
            <a:ext cx="2362200" cy="1851118"/>
            <a:chOff x="533400" y="4495800"/>
            <a:chExt cx="2362200" cy="1851118"/>
          </a:xfrm>
        </p:grpSpPr>
        <p:grpSp>
          <p:nvGrpSpPr>
            <p:cNvPr id="99" name="Group 98"/>
            <p:cNvGrpSpPr/>
            <p:nvPr/>
          </p:nvGrpSpPr>
          <p:grpSpPr>
            <a:xfrm>
              <a:off x="533400" y="4495800"/>
              <a:ext cx="2362200" cy="1828800"/>
              <a:chOff x="533400" y="2362200"/>
              <a:chExt cx="2362200" cy="1828800"/>
            </a:xfrm>
          </p:grpSpPr>
          <p:sp>
            <p:nvSpPr>
              <p:cNvPr id="17" name="Rectangle 16"/>
              <p:cNvSpPr/>
              <p:nvPr/>
            </p:nvSpPr>
            <p:spPr>
              <a:xfrm>
                <a:off x="533400" y="2362200"/>
                <a:ext cx="2362200" cy="1828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800" y="2590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76400" y="2590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0" y="3200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66800" y="3124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429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86000" y="2667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6800" y="3657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886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28800" y="3733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18" idx="6"/>
                <a:endCxn id="19" idx="2"/>
              </p:cNvCxnSpPr>
              <p:nvPr/>
            </p:nvCxnSpPr>
            <p:spPr>
              <a:xfrm>
                <a:off x="1219200" y="2667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3" idx="2"/>
              </p:cNvCxnSpPr>
              <p:nvPr/>
            </p:nvCxnSpPr>
            <p:spPr>
              <a:xfrm>
                <a:off x="1828800" y="2667000"/>
                <a:ext cx="457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0" idx="2"/>
              </p:cNvCxnSpPr>
              <p:nvPr/>
            </p:nvCxnSpPr>
            <p:spPr>
              <a:xfrm>
                <a:off x="1219200" y="32004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6"/>
                <a:endCxn id="22" idx="1"/>
              </p:cNvCxnSpPr>
              <p:nvPr/>
            </p:nvCxnSpPr>
            <p:spPr>
              <a:xfrm>
                <a:off x="1981200" y="3276600"/>
                <a:ext cx="403318" cy="1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6"/>
              </p:cNvCxnSpPr>
              <p:nvPr/>
            </p:nvCxnSpPr>
            <p:spPr>
              <a:xfrm>
                <a:off x="1981200" y="3810000"/>
                <a:ext cx="533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9" idx="2"/>
              </p:cNvCxnSpPr>
              <p:nvPr/>
            </p:nvCxnSpPr>
            <p:spPr>
              <a:xfrm>
                <a:off x="1219200" y="37338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4"/>
                <a:endCxn id="21" idx="0"/>
              </p:cNvCxnSpPr>
              <p:nvPr/>
            </p:nvCxnSpPr>
            <p:spPr>
              <a:xfrm>
                <a:off x="1143000" y="2743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20" idx="1"/>
              </p:cNvCxnSpPr>
              <p:nvPr/>
            </p:nvCxnSpPr>
            <p:spPr>
              <a:xfrm>
                <a:off x="1752600" y="2743200"/>
                <a:ext cx="985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3" idx="4"/>
                <a:endCxn id="22" idx="0"/>
              </p:cNvCxnSpPr>
              <p:nvPr/>
            </p:nvCxnSpPr>
            <p:spPr>
              <a:xfrm>
                <a:off x="2362200" y="2819400"/>
                <a:ext cx="762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3000" y="3276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0" idx="3"/>
                <a:endCxn id="29" idx="0"/>
              </p:cNvCxnSpPr>
              <p:nvPr/>
            </p:nvCxnSpPr>
            <p:spPr>
              <a:xfrm>
                <a:off x="1851118" y="3330482"/>
                <a:ext cx="53882"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2" idx="5"/>
                <a:endCxn id="28" idx="0"/>
              </p:cNvCxnSpPr>
              <p:nvPr/>
            </p:nvCxnSpPr>
            <p:spPr>
              <a:xfrm>
                <a:off x="2492282" y="3559082"/>
                <a:ext cx="98518" cy="3271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a:endCxn id="20" idx="1"/>
            </p:cNvCxnSpPr>
            <p:nvPr/>
          </p:nvCxnSpPr>
          <p:spPr>
            <a:xfrm>
              <a:off x="1219200" y="4876800"/>
              <a:ext cx="631918" cy="479518"/>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21" idx="7"/>
            </p:cNvCxnSpPr>
            <p:nvPr/>
          </p:nvCxnSpPr>
          <p:spPr>
            <a:xfrm flipH="1">
              <a:off x="1196882" y="4876800"/>
              <a:ext cx="524154" cy="403318"/>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22" idx="0"/>
            </p:cNvCxnSpPr>
            <p:nvPr/>
          </p:nvCxnSpPr>
          <p:spPr>
            <a:xfrm>
              <a:off x="1828800" y="4876800"/>
              <a:ext cx="609600" cy="685800"/>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20" idx="7"/>
            </p:cNvCxnSpPr>
            <p:nvPr/>
          </p:nvCxnSpPr>
          <p:spPr>
            <a:xfrm flipH="1">
              <a:off x="1958882" y="4953000"/>
              <a:ext cx="327118" cy="403318"/>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21" idx="5"/>
            </p:cNvCxnSpPr>
            <p:nvPr/>
          </p:nvCxnSpPr>
          <p:spPr>
            <a:xfrm flipH="1" flipV="1">
              <a:off x="1196882" y="5387882"/>
              <a:ext cx="6319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27" idx="7"/>
              <a:endCxn id="20" idx="3"/>
            </p:cNvCxnSpPr>
            <p:nvPr/>
          </p:nvCxnSpPr>
          <p:spPr>
            <a:xfrm flipV="1">
              <a:off x="1196882" y="5464082"/>
              <a:ext cx="654236" cy="349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28" idx="1"/>
              <a:endCxn id="20" idx="5"/>
            </p:cNvCxnSpPr>
            <p:nvPr/>
          </p:nvCxnSpPr>
          <p:spPr>
            <a:xfrm flipH="1" flipV="1">
              <a:off x="1958882" y="5464082"/>
              <a:ext cx="578036" cy="578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9" idx="6"/>
              <a:endCxn id="22" idx="3"/>
            </p:cNvCxnSpPr>
            <p:nvPr/>
          </p:nvCxnSpPr>
          <p:spPr>
            <a:xfrm flipV="1">
              <a:off x="1981200" y="5692682"/>
              <a:ext cx="4033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22" idx="6"/>
            </p:cNvCxnSpPr>
            <p:nvPr/>
          </p:nvCxnSpPr>
          <p:spPr>
            <a:xfrm flipV="1">
              <a:off x="2514600" y="5562600"/>
              <a:ext cx="381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8" idx="7"/>
            </p:cNvCxnSpPr>
            <p:nvPr/>
          </p:nvCxnSpPr>
          <p:spPr>
            <a:xfrm flipV="1">
              <a:off x="2644682" y="5867400"/>
              <a:ext cx="250918" cy="1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a:endCxn id="28" idx="4"/>
            </p:cNvCxnSpPr>
            <p:nvPr/>
          </p:nvCxnSpPr>
          <p:spPr>
            <a:xfrm flipV="1">
              <a:off x="2590800" y="6172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3" idx="0"/>
            </p:cNvCxnSpPr>
            <p:nvPr/>
          </p:nvCxnSpPr>
          <p:spPr>
            <a:xfrm flipV="1">
              <a:off x="2362200" y="4495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3" idx="6"/>
            </p:cNvCxnSpPr>
            <p:nvPr/>
          </p:nvCxnSpPr>
          <p:spPr>
            <a:xfrm>
              <a:off x="2438400" y="48768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endCxn id="17" idx="0"/>
            </p:cNvCxnSpPr>
            <p:nvPr/>
          </p:nvCxnSpPr>
          <p:spPr>
            <a:xfrm flipH="1" flipV="1">
              <a:off x="1714500" y="4495800"/>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8" idx="0"/>
            </p:cNvCxnSpPr>
            <p:nvPr/>
          </p:nvCxnSpPr>
          <p:spPr>
            <a:xfrm flipV="1">
              <a:off x="1143000" y="4495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533400" y="4800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a:off x="533400" y="48768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a:off x="533400" y="5334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533400" y="5867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533400" y="4800600"/>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flipV="1">
              <a:off x="533400" y="5334000"/>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a:off x="533400" y="5387882"/>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1143000" y="5943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609600" y="5921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flipV="1">
              <a:off x="533400" y="58674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18" idx="2"/>
            </p:cNvCxnSpPr>
            <p:nvPr/>
          </p:nvCxnSpPr>
          <p:spPr>
            <a:xfrm flipH="1" flipV="1">
              <a:off x="685800" y="4495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19" idx="1"/>
            </p:cNvCxnSpPr>
            <p:nvPr/>
          </p:nvCxnSpPr>
          <p:spPr>
            <a:xfrm flipH="1" flipV="1">
              <a:off x="1295400" y="4495800"/>
              <a:ext cx="4033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3" idx="1"/>
            </p:cNvCxnSpPr>
            <p:nvPr/>
          </p:nvCxnSpPr>
          <p:spPr>
            <a:xfrm flipH="1" flipV="1">
              <a:off x="1905000" y="4495800"/>
              <a:ext cx="403318" cy="32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flipV="1">
              <a:off x="2514600" y="4495800"/>
              <a:ext cx="381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a:off x="533400" y="44958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18" idx="7"/>
            </p:cNvCxnSpPr>
            <p:nvPr/>
          </p:nvCxnSpPr>
          <p:spPr>
            <a:xfrm flipV="1">
              <a:off x="1196882" y="4495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1828800" y="4495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2438400" y="4495800"/>
              <a:ext cx="304800" cy="32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2" idx="7"/>
            </p:cNvCxnSpPr>
            <p:nvPr/>
          </p:nvCxnSpPr>
          <p:spPr>
            <a:xfrm flipV="1">
              <a:off x="2492282" y="5029200"/>
              <a:ext cx="403318" cy="55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2438400" y="4953000"/>
              <a:ext cx="4572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1" name="Straight Connector 280"/>
            <p:cNvCxnSpPr>
              <a:endCxn id="29" idx="4"/>
            </p:cNvCxnSpPr>
            <p:nvPr/>
          </p:nvCxnSpPr>
          <p:spPr>
            <a:xfrm flipH="1" flipV="1">
              <a:off x="1905000" y="6019800"/>
              <a:ext cx="76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p:cNvCxnSpPr>
              <a:endCxn id="29" idx="3"/>
            </p:cNvCxnSpPr>
            <p:nvPr/>
          </p:nvCxnSpPr>
          <p:spPr>
            <a:xfrm flipV="1">
              <a:off x="1295400" y="5997482"/>
              <a:ext cx="555718" cy="32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7" idx="5"/>
            </p:cNvCxnSpPr>
            <p:nvPr/>
          </p:nvCxnSpPr>
          <p:spPr>
            <a:xfrm>
              <a:off x="1196882" y="5921282"/>
              <a:ext cx="6319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1981200" y="60198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p:cNvCxnSpPr>
              <a:endCxn id="28" idx="3"/>
            </p:cNvCxnSpPr>
            <p:nvPr/>
          </p:nvCxnSpPr>
          <p:spPr>
            <a:xfrm flipV="1">
              <a:off x="2133600" y="6149882"/>
              <a:ext cx="403318" cy="197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a:stCxn id="28" idx="5"/>
            </p:cNvCxnSpPr>
            <p:nvPr/>
          </p:nvCxnSpPr>
          <p:spPr>
            <a:xfrm>
              <a:off x="2644682" y="6149882"/>
              <a:ext cx="250918" cy="1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V="1">
              <a:off x="2590800" y="5867400"/>
              <a:ext cx="304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22" idx="5"/>
            </p:cNvCxnSpPr>
            <p:nvPr/>
          </p:nvCxnSpPr>
          <p:spPr>
            <a:xfrm>
              <a:off x="2492282" y="5692682"/>
              <a:ext cx="349436" cy="197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28" idx="0"/>
            </p:cNvCxnSpPr>
            <p:nvPr/>
          </p:nvCxnSpPr>
          <p:spPr>
            <a:xfrm flipV="1">
              <a:off x="2590800" y="5562600"/>
              <a:ext cx="304800" cy="45720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62" name="Table 361"/>
          <p:cNvGraphicFramePr>
            <a:graphicFrameLocks noGrp="1"/>
          </p:cNvGraphicFramePr>
          <p:nvPr>
            <p:extLst>
              <p:ext uri="{D42A27DB-BD31-4B8C-83A1-F6EECF244321}">
                <p14:modId xmlns:p14="http://schemas.microsoft.com/office/powerpoint/2010/main" val="2738684370"/>
              </p:ext>
            </p:extLst>
          </p:nvPr>
        </p:nvGraphicFramePr>
        <p:xfrm>
          <a:off x="3733800" y="1849612"/>
          <a:ext cx="4648200" cy="2895600"/>
        </p:xfrm>
        <a:graphic>
          <a:graphicData uri="http://schemas.openxmlformats.org/drawingml/2006/table">
            <a:tbl>
              <a:tblPr firstRow="1" bandRow="1">
                <a:tableStyleId>{5C22544A-7EE6-4342-B048-85BDC9FD1C3A}</a:tableStyleId>
              </a:tblPr>
              <a:tblGrid>
                <a:gridCol w="464820"/>
                <a:gridCol w="464820"/>
                <a:gridCol w="464820"/>
                <a:gridCol w="464820"/>
                <a:gridCol w="464820"/>
                <a:gridCol w="464820"/>
                <a:gridCol w="464820"/>
                <a:gridCol w="464820"/>
                <a:gridCol w="464820"/>
                <a:gridCol w="464820"/>
              </a:tblGrid>
              <a:tr h="289560">
                <a:tc>
                  <a:txBody>
                    <a:bodyPr/>
                    <a:lstStyle/>
                    <a:p>
                      <a:endParaRPr lang="en-US" sz="1050" b="1" dirty="0"/>
                    </a:p>
                  </a:txBody>
                  <a:tcPr/>
                </a:tc>
                <a:tc>
                  <a:txBody>
                    <a:bodyPr/>
                    <a:lstStyle/>
                    <a:p>
                      <a:r>
                        <a:rPr lang="en-US" sz="1050" b="1" dirty="0" smtClean="0"/>
                        <a:t>1</a:t>
                      </a:r>
                      <a:endParaRPr lang="en-US" sz="1050" b="1" dirty="0"/>
                    </a:p>
                  </a:txBody>
                  <a:tcPr/>
                </a:tc>
                <a:tc>
                  <a:txBody>
                    <a:bodyPr/>
                    <a:lstStyle/>
                    <a:p>
                      <a:r>
                        <a:rPr lang="en-US" sz="1050" b="1" dirty="0" smtClean="0"/>
                        <a:t>2</a:t>
                      </a:r>
                      <a:endParaRPr lang="en-US" sz="1050" b="1" dirty="0"/>
                    </a:p>
                  </a:txBody>
                  <a:tcPr/>
                </a:tc>
                <a:tc>
                  <a:txBody>
                    <a:bodyPr/>
                    <a:lstStyle/>
                    <a:p>
                      <a:r>
                        <a:rPr lang="en-US" sz="1050" b="1" dirty="0" smtClean="0"/>
                        <a:t>3</a:t>
                      </a:r>
                      <a:endParaRPr lang="en-US" sz="1050" b="1" dirty="0"/>
                    </a:p>
                  </a:txBody>
                  <a:tcPr/>
                </a:tc>
                <a:tc>
                  <a:txBody>
                    <a:bodyPr/>
                    <a:lstStyle/>
                    <a:p>
                      <a:r>
                        <a:rPr lang="en-US" sz="1050" b="1" dirty="0" smtClean="0"/>
                        <a:t>4</a:t>
                      </a:r>
                      <a:endParaRPr lang="en-US" sz="1050" b="1" dirty="0"/>
                    </a:p>
                  </a:txBody>
                  <a:tcPr/>
                </a:tc>
                <a:tc>
                  <a:txBody>
                    <a:bodyPr/>
                    <a:lstStyle/>
                    <a:p>
                      <a:r>
                        <a:rPr lang="en-US" sz="1050" b="1" dirty="0" smtClean="0"/>
                        <a:t>5</a:t>
                      </a:r>
                      <a:endParaRPr lang="en-US" sz="1050" b="1" dirty="0"/>
                    </a:p>
                  </a:txBody>
                  <a:tcPr/>
                </a:tc>
                <a:tc>
                  <a:txBody>
                    <a:bodyPr/>
                    <a:lstStyle/>
                    <a:p>
                      <a:r>
                        <a:rPr lang="en-US" sz="1050" b="1" dirty="0" smtClean="0"/>
                        <a:t>6</a:t>
                      </a:r>
                      <a:endParaRPr lang="en-US" sz="1050" b="1" dirty="0"/>
                    </a:p>
                  </a:txBody>
                  <a:tcPr/>
                </a:tc>
                <a:tc>
                  <a:txBody>
                    <a:bodyPr/>
                    <a:lstStyle/>
                    <a:p>
                      <a:r>
                        <a:rPr lang="en-US" sz="1050" b="1" dirty="0" smtClean="0"/>
                        <a:t>7</a:t>
                      </a:r>
                      <a:endParaRPr lang="en-US" sz="1050" b="1" dirty="0"/>
                    </a:p>
                  </a:txBody>
                  <a:tcPr/>
                </a:tc>
                <a:tc>
                  <a:txBody>
                    <a:bodyPr/>
                    <a:lstStyle/>
                    <a:p>
                      <a:r>
                        <a:rPr lang="en-US" sz="1050" b="1" dirty="0" smtClean="0"/>
                        <a:t>8</a:t>
                      </a:r>
                      <a:endParaRPr lang="en-US" sz="1050" b="1" dirty="0"/>
                    </a:p>
                  </a:txBody>
                  <a:tcPr/>
                </a:tc>
                <a:tc>
                  <a:txBody>
                    <a:bodyPr/>
                    <a:lstStyle/>
                    <a:p>
                      <a:r>
                        <a:rPr lang="en-US" sz="1050" b="1" dirty="0" smtClean="0"/>
                        <a:t>9</a:t>
                      </a:r>
                      <a:endParaRPr lang="en-US" sz="1050" b="1" dirty="0"/>
                    </a:p>
                  </a:txBody>
                  <a:tcPr/>
                </a:tc>
              </a:tr>
              <a:tr h="289560">
                <a:tc>
                  <a:txBody>
                    <a:bodyPr/>
                    <a:lstStyle/>
                    <a:p>
                      <a:r>
                        <a:rPr lang="en-US" sz="1050" b="1" dirty="0" smtClean="0"/>
                        <a:t>1</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kl12</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kl14</a:t>
                      </a:r>
                      <a:endParaRPr lang="en-US" sz="1050" b="1" dirty="0"/>
                    </a:p>
                  </a:txBody>
                  <a:tcPr/>
                </a:tc>
                <a:tc>
                  <a:txBody>
                    <a:bodyPr/>
                    <a:lstStyle/>
                    <a:p>
                      <a:r>
                        <a:rPr lang="en-US" sz="1050" b="1" dirty="0" smtClean="0"/>
                        <a:t>kl15</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r>
              <a:tr h="289560">
                <a:tc>
                  <a:txBody>
                    <a:bodyPr/>
                    <a:lstStyle/>
                    <a:p>
                      <a:r>
                        <a:rPr lang="en-US" sz="1050" b="1" dirty="0" smtClean="0"/>
                        <a:t>2</a:t>
                      </a:r>
                      <a:endParaRPr lang="en-US" sz="1050" b="1" dirty="0"/>
                    </a:p>
                  </a:txBody>
                  <a:tcPr/>
                </a:tc>
                <a:tc>
                  <a:txBody>
                    <a:bodyPr/>
                    <a:lstStyle/>
                    <a:p>
                      <a:r>
                        <a:rPr lang="en-US" sz="1050" b="1" dirty="0" smtClean="0"/>
                        <a:t>kl21</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kl23</a:t>
                      </a:r>
                      <a:endParaRPr lang="en-US" sz="1050" b="1" dirty="0"/>
                    </a:p>
                  </a:txBody>
                  <a:tcPr/>
                </a:tc>
                <a:tc>
                  <a:txBody>
                    <a:bodyPr/>
                    <a:lstStyle/>
                    <a:p>
                      <a:r>
                        <a:rPr lang="en-US" sz="1050" b="1" dirty="0" smtClean="0"/>
                        <a:t>kl24</a:t>
                      </a:r>
                      <a:endParaRPr lang="en-US" sz="1050" b="1" dirty="0"/>
                    </a:p>
                  </a:txBody>
                  <a:tcPr/>
                </a:tc>
                <a:tc>
                  <a:txBody>
                    <a:bodyPr/>
                    <a:lstStyle/>
                    <a:p>
                      <a:r>
                        <a:rPr lang="en-US" sz="1050" b="1" dirty="0" smtClean="0"/>
                        <a:t>kl25</a:t>
                      </a:r>
                      <a:endParaRPr lang="en-US" sz="1050" b="1" dirty="0"/>
                    </a:p>
                  </a:txBody>
                  <a:tcPr/>
                </a:tc>
                <a:tc>
                  <a:txBody>
                    <a:bodyPr/>
                    <a:lstStyle/>
                    <a:p>
                      <a:r>
                        <a:rPr lang="en-US" sz="1050" b="1" dirty="0" smtClean="0"/>
                        <a:t>kl26</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r>
              <a:tr h="289560">
                <a:tc>
                  <a:txBody>
                    <a:bodyPr/>
                    <a:lstStyle/>
                    <a:p>
                      <a:r>
                        <a:rPr lang="en-US" sz="1050" b="1" dirty="0" smtClean="0"/>
                        <a:t>3</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kl32</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kl35</a:t>
                      </a:r>
                      <a:endParaRPr lang="en-US" sz="1050" b="1" dirty="0"/>
                    </a:p>
                  </a:txBody>
                  <a:tcPr/>
                </a:tc>
                <a:tc>
                  <a:txBody>
                    <a:bodyPr/>
                    <a:lstStyle/>
                    <a:p>
                      <a:r>
                        <a:rPr lang="en-US" sz="1050" b="1" dirty="0" smtClean="0"/>
                        <a:t>kl36</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r>
              <a:tr h="289560">
                <a:tc>
                  <a:txBody>
                    <a:bodyPr/>
                    <a:lstStyle/>
                    <a:p>
                      <a:r>
                        <a:rPr lang="en-US" sz="1050" b="1" dirty="0" smtClean="0"/>
                        <a:t>4</a:t>
                      </a:r>
                      <a:endParaRPr lang="en-US" sz="1050" b="1" dirty="0"/>
                    </a:p>
                  </a:txBody>
                  <a:tcPr/>
                </a:tc>
                <a:tc>
                  <a:txBody>
                    <a:bodyPr/>
                    <a:lstStyle/>
                    <a:p>
                      <a:r>
                        <a:rPr lang="en-US" sz="1050" b="1" dirty="0" smtClean="0"/>
                        <a:t>kl41</a:t>
                      </a:r>
                      <a:endParaRPr lang="en-US" sz="1050" b="1" dirty="0"/>
                    </a:p>
                  </a:txBody>
                  <a:tcPr/>
                </a:tc>
                <a:tc>
                  <a:txBody>
                    <a:bodyPr/>
                    <a:lstStyle/>
                    <a:p>
                      <a:r>
                        <a:rPr lang="en-US" sz="1050" b="1" dirty="0" smtClean="0"/>
                        <a:t>kl42</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kl45</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kl47</a:t>
                      </a:r>
                      <a:endParaRPr lang="en-US" sz="1050" b="1" dirty="0"/>
                    </a:p>
                  </a:txBody>
                  <a:tcPr/>
                </a:tc>
                <a:tc>
                  <a:txBody>
                    <a:bodyPr/>
                    <a:lstStyle/>
                    <a:p>
                      <a:r>
                        <a:rPr lang="en-US" sz="1050" b="1" dirty="0" smtClean="0"/>
                        <a:t>kl48</a:t>
                      </a:r>
                      <a:endParaRPr lang="en-US" sz="1050" b="1" dirty="0"/>
                    </a:p>
                  </a:txBody>
                  <a:tcPr/>
                </a:tc>
                <a:tc>
                  <a:txBody>
                    <a:bodyPr/>
                    <a:lstStyle/>
                    <a:p>
                      <a:r>
                        <a:rPr lang="en-US" sz="1050" b="1" dirty="0" smtClean="0"/>
                        <a:t>0</a:t>
                      </a:r>
                      <a:endParaRPr lang="en-US" sz="1050" b="1" dirty="0"/>
                    </a:p>
                  </a:txBody>
                  <a:tcPr/>
                </a:tc>
              </a:tr>
              <a:tr h="289560">
                <a:tc>
                  <a:txBody>
                    <a:bodyPr/>
                    <a:lstStyle/>
                    <a:p>
                      <a:r>
                        <a:rPr lang="en-US" sz="1050" b="1" dirty="0" smtClean="0"/>
                        <a:t>5</a:t>
                      </a:r>
                      <a:endParaRPr lang="en-US" sz="1050" b="1" dirty="0"/>
                    </a:p>
                  </a:txBody>
                  <a:tcPr/>
                </a:tc>
                <a:tc>
                  <a:txBody>
                    <a:bodyPr/>
                    <a:lstStyle/>
                    <a:p>
                      <a:r>
                        <a:rPr lang="en-US" sz="1050" b="1" dirty="0" smtClean="0"/>
                        <a:t>kl51</a:t>
                      </a:r>
                      <a:endParaRPr lang="en-US" sz="1050" b="1" dirty="0"/>
                    </a:p>
                  </a:txBody>
                  <a:tcPr/>
                </a:tc>
                <a:tc>
                  <a:txBody>
                    <a:bodyPr/>
                    <a:lstStyle/>
                    <a:p>
                      <a:r>
                        <a:rPr lang="en-US" sz="1050" b="1" dirty="0" smtClean="0"/>
                        <a:t>kl52</a:t>
                      </a:r>
                      <a:endParaRPr lang="en-US" sz="1050" b="1" dirty="0"/>
                    </a:p>
                  </a:txBody>
                  <a:tcPr/>
                </a:tc>
                <a:tc>
                  <a:txBody>
                    <a:bodyPr/>
                    <a:lstStyle/>
                    <a:p>
                      <a:r>
                        <a:rPr lang="en-US" sz="1050" b="1" dirty="0" smtClean="0"/>
                        <a:t>kl53</a:t>
                      </a:r>
                      <a:endParaRPr lang="en-US" sz="1050" b="1" dirty="0"/>
                    </a:p>
                  </a:txBody>
                  <a:tcPr/>
                </a:tc>
                <a:tc>
                  <a:txBody>
                    <a:bodyPr/>
                    <a:lstStyle/>
                    <a:p>
                      <a:r>
                        <a:rPr lang="en-US" sz="1050" b="1" dirty="0" smtClean="0"/>
                        <a:t>kl54</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kl56</a:t>
                      </a:r>
                      <a:endParaRPr lang="en-US" sz="1050" b="1" dirty="0"/>
                    </a:p>
                  </a:txBody>
                  <a:tcPr/>
                </a:tc>
                <a:tc>
                  <a:txBody>
                    <a:bodyPr/>
                    <a:lstStyle/>
                    <a:p>
                      <a:r>
                        <a:rPr lang="en-US" sz="1050" b="1" dirty="0" smtClean="0"/>
                        <a:t>kl57</a:t>
                      </a:r>
                      <a:endParaRPr lang="en-US" sz="1050" b="1" dirty="0"/>
                    </a:p>
                  </a:txBody>
                  <a:tcPr/>
                </a:tc>
                <a:tc>
                  <a:txBody>
                    <a:bodyPr/>
                    <a:lstStyle/>
                    <a:p>
                      <a:r>
                        <a:rPr lang="en-US" sz="1050" b="1" dirty="0" smtClean="0"/>
                        <a:t>kl58</a:t>
                      </a:r>
                      <a:endParaRPr lang="en-US" sz="1050" b="1" dirty="0"/>
                    </a:p>
                  </a:txBody>
                  <a:tcPr/>
                </a:tc>
                <a:tc>
                  <a:txBody>
                    <a:bodyPr/>
                    <a:lstStyle/>
                    <a:p>
                      <a:r>
                        <a:rPr lang="en-US" sz="1050" b="1" dirty="0" smtClean="0"/>
                        <a:t>kl59</a:t>
                      </a:r>
                      <a:endParaRPr lang="en-US" sz="1050" b="1" dirty="0"/>
                    </a:p>
                  </a:txBody>
                  <a:tcPr/>
                </a:tc>
              </a:tr>
              <a:tr h="289560">
                <a:tc>
                  <a:txBody>
                    <a:bodyPr/>
                    <a:lstStyle/>
                    <a:p>
                      <a:r>
                        <a:rPr lang="en-US" sz="1050" b="1" dirty="0" smtClean="0"/>
                        <a:t>6</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kl62</a:t>
                      </a:r>
                      <a:endParaRPr lang="en-US" sz="1050" b="1" dirty="0"/>
                    </a:p>
                  </a:txBody>
                  <a:tcPr/>
                </a:tc>
                <a:tc>
                  <a:txBody>
                    <a:bodyPr/>
                    <a:lstStyle/>
                    <a:p>
                      <a:r>
                        <a:rPr lang="en-US" sz="1050" b="1" dirty="0" smtClean="0"/>
                        <a:t>kl63</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kl65</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kl68</a:t>
                      </a:r>
                      <a:endParaRPr lang="en-US" sz="1050" b="1" dirty="0"/>
                    </a:p>
                  </a:txBody>
                  <a:tcPr/>
                </a:tc>
                <a:tc>
                  <a:txBody>
                    <a:bodyPr/>
                    <a:lstStyle/>
                    <a:p>
                      <a:r>
                        <a:rPr lang="en-US" sz="1050" b="1" dirty="0" smtClean="0"/>
                        <a:t>kl69</a:t>
                      </a:r>
                      <a:endParaRPr lang="en-US" sz="1050" b="1" dirty="0"/>
                    </a:p>
                  </a:txBody>
                  <a:tcPr/>
                </a:tc>
              </a:tr>
              <a:tr h="289560">
                <a:tc>
                  <a:txBody>
                    <a:bodyPr/>
                    <a:lstStyle/>
                    <a:p>
                      <a:r>
                        <a:rPr lang="en-US" sz="1050" b="1" dirty="0" smtClean="0"/>
                        <a:t>7</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kl74</a:t>
                      </a:r>
                      <a:endParaRPr lang="en-US" sz="1050" b="1" dirty="0"/>
                    </a:p>
                  </a:txBody>
                  <a:tcPr/>
                </a:tc>
                <a:tc>
                  <a:txBody>
                    <a:bodyPr/>
                    <a:lstStyle/>
                    <a:p>
                      <a:r>
                        <a:rPr lang="en-US" sz="1050" b="1" dirty="0" smtClean="0"/>
                        <a:t>kl75</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kl78</a:t>
                      </a:r>
                      <a:endParaRPr lang="en-US" sz="1050" b="1" dirty="0"/>
                    </a:p>
                  </a:txBody>
                  <a:tcPr/>
                </a:tc>
                <a:tc>
                  <a:txBody>
                    <a:bodyPr/>
                    <a:lstStyle/>
                    <a:p>
                      <a:r>
                        <a:rPr lang="en-US" sz="1050" b="1" dirty="0" smtClean="0"/>
                        <a:t>0</a:t>
                      </a:r>
                      <a:endParaRPr lang="en-US" sz="1050" b="1" dirty="0"/>
                    </a:p>
                  </a:txBody>
                  <a:tcPr/>
                </a:tc>
              </a:tr>
              <a:tr h="289560">
                <a:tc>
                  <a:txBody>
                    <a:bodyPr/>
                    <a:lstStyle/>
                    <a:p>
                      <a:r>
                        <a:rPr lang="en-US" sz="1050" b="1" dirty="0" smtClean="0"/>
                        <a:t>8</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kl84</a:t>
                      </a:r>
                      <a:endParaRPr lang="en-US" sz="1050" b="1" dirty="0"/>
                    </a:p>
                  </a:txBody>
                  <a:tcPr/>
                </a:tc>
                <a:tc>
                  <a:txBody>
                    <a:bodyPr/>
                    <a:lstStyle/>
                    <a:p>
                      <a:r>
                        <a:rPr lang="en-US" sz="1050" b="1" dirty="0" smtClean="0"/>
                        <a:t>kl85</a:t>
                      </a:r>
                      <a:endParaRPr lang="en-US" sz="1050" b="1" dirty="0"/>
                    </a:p>
                  </a:txBody>
                  <a:tcPr/>
                </a:tc>
                <a:tc>
                  <a:txBody>
                    <a:bodyPr/>
                    <a:lstStyle/>
                    <a:p>
                      <a:r>
                        <a:rPr lang="en-US" sz="1050" b="1" dirty="0" smtClean="0"/>
                        <a:t>kl86</a:t>
                      </a:r>
                      <a:endParaRPr lang="en-US" sz="1050" b="1" dirty="0"/>
                    </a:p>
                  </a:txBody>
                  <a:tcPr/>
                </a:tc>
                <a:tc>
                  <a:txBody>
                    <a:bodyPr/>
                    <a:lstStyle/>
                    <a:p>
                      <a:r>
                        <a:rPr lang="en-US" sz="1050" b="1" dirty="0" smtClean="0"/>
                        <a:t>kl87</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kl89</a:t>
                      </a:r>
                      <a:endParaRPr lang="en-US" sz="1050" b="1" dirty="0"/>
                    </a:p>
                  </a:txBody>
                  <a:tcPr/>
                </a:tc>
              </a:tr>
              <a:tr h="289560">
                <a:tc>
                  <a:txBody>
                    <a:bodyPr/>
                    <a:lstStyle/>
                    <a:p>
                      <a:r>
                        <a:rPr lang="en-US" sz="1050" b="1" dirty="0" smtClean="0"/>
                        <a:t>9</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kl95</a:t>
                      </a:r>
                      <a:endParaRPr lang="en-US" sz="1050" b="1" dirty="0"/>
                    </a:p>
                  </a:txBody>
                  <a:tcPr/>
                </a:tc>
                <a:tc>
                  <a:txBody>
                    <a:bodyPr/>
                    <a:lstStyle/>
                    <a:p>
                      <a:r>
                        <a:rPr lang="en-US" sz="1050" b="1" dirty="0" smtClean="0"/>
                        <a:t>kl96</a:t>
                      </a:r>
                      <a:endParaRPr lang="en-US" sz="1050" b="1" dirty="0"/>
                    </a:p>
                  </a:txBody>
                  <a:tcPr/>
                </a:tc>
                <a:tc>
                  <a:txBody>
                    <a:bodyPr/>
                    <a:lstStyle/>
                    <a:p>
                      <a:r>
                        <a:rPr lang="en-US" sz="1050" b="1" dirty="0" smtClean="0"/>
                        <a:t>0</a:t>
                      </a:r>
                      <a:endParaRPr lang="en-US" sz="1050" b="1" dirty="0"/>
                    </a:p>
                  </a:txBody>
                  <a:tcPr/>
                </a:tc>
                <a:tc>
                  <a:txBody>
                    <a:bodyPr/>
                    <a:lstStyle/>
                    <a:p>
                      <a:r>
                        <a:rPr lang="en-US" sz="1050" b="1" dirty="0" smtClean="0"/>
                        <a:t>kl98</a:t>
                      </a:r>
                      <a:endParaRPr lang="en-US" sz="1050" b="1" dirty="0"/>
                    </a:p>
                  </a:txBody>
                  <a:tcPr/>
                </a:tc>
                <a:tc>
                  <a:txBody>
                    <a:bodyPr/>
                    <a:lstStyle/>
                    <a:p>
                      <a:r>
                        <a:rPr lang="en-US" sz="1050" b="1" dirty="0" smtClean="0"/>
                        <a:t>0</a:t>
                      </a:r>
                      <a:endParaRPr lang="en-US" sz="1050" b="1" dirty="0"/>
                    </a:p>
                  </a:txBody>
                  <a:tcPr/>
                </a:tc>
              </a:tr>
            </a:tbl>
          </a:graphicData>
        </a:graphic>
      </p:graphicFrame>
      <p:grpSp>
        <p:nvGrpSpPr>
          <p:cNvPr id="374" name="Group 373"/>
          <p:cNvGrpSpPr/>
          <p:nvPr/>
        </p:nvGrpSpPr>
        <p:grpSpPr>
          <a:xfrm>
            <a:off x="533400" y="2078212"/>
            <a:ext cx="2362200" cy="2003518"/>
            <a:chOff x="533400" y="2438400"/>
            <a:chExt cx="2362200" cy="2003518"/>
          </a:xfrm>
        </p:grpSpPr>
        <p:grpSp>
          <p:nvGrpSpPr>
            <p:cNvPr id="361" name="Group 360"/>
            <p:cNvGrpSpPr/>
            <p:nvPr/>
          </p:nvGrpSpPr>
          <p:grpSpPr>
            <a:xfrm>
              <a:off x="533400" y="2590800"/>
              <a:ext cx="2362200" cy="1851118"/>
              <a:chOff x="533400" y="2590800"/>
              <a:chExt cx="2362200" cy="1851118"/>
            </a:xfrm>
          </p:grpSpPr>
          <p:grpSp>
            <p:nvGrpSpPr>
              <p:cNvPr id="100" name="Group 99"/>
              <p:cNvGrpSpPr/>
              <p:nvPr/>
            </p:nvGrpSpPr>
            <p:grpSpPr>
              <a:xfrm>
                <a:off x="533400" y="2590800"/>
                <a:ext cx="2362200" cy="1828800"/>
                <a:chOff x="533400" y="4343400"/>
                <a:chExt cx="2362200" cy="1828800"/>
              </a:xfrm>
            </p:grpSpPr>
            <p:sp>
              <p:nvSpPr>
                <p:cNvPr id="60" name="Rectangle 59"/>
                <p:cNvSpPr/>
                <p:nvPr/>
              </p:nvSpPr>
              <p:spPr>
                <a:xfrm>
                  <a:off x="533400" y="4343400"/>
                  <a:ext cx="2362200" cy="1828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Oval 60"/>
                <p:cNvSpPr/>
                <p:nvPr/>
              </p:nvSpPr>
              <p:spPr>
                <a:xfrm>
                  <a:off x="1066800" y="4572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Oval 61"/>
                <p:cNvSpPr/>
                <p:nvPr/>
              </p:nvSpPr>
              <p:spPr>
                <a:xfrm>
                  <a:off x="1676400" y="4572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Oval 62"/>
                <p:cNvSpPr/>
                <p:nvPr/>
              </p:nvSpPr>
              <p:spPr>
                <a:xfrm>
                  <a:off x="1676400" y="5105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Oval 63"/>
                <p:cNvSpPr/>
                <p:nvPr/>
              </p:nvSpPr>
              <p:spPr>
                <a:xfrm>
                  <a:off x="1066800" y="5105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Oval 64"/>
                <p:cNvSpPr/>
                <p:nvPr/>
              </p:nvSpPr>
              <p:spPr>
                <a:xfrm>
                  <a:off x="2286000" y="5105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Oval 65"/>
                <p:cNvSpPr/>
                <p:nvPr/>
              </p:nvSpPr>
              <p:spPr>
                <a:xfrm>
                  <a:off x="2286000" y="4572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Oval 66"/>
                <p:cNvSpPr/>
                <p:nvPr/>
              </p:nvSpPr>
              <p:spPr>
                <a:xfrm>
                  <a:off x="1066800" y="5638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8" name="Oval 67"/>
                <p:cNvSpPr/>
                <p:nvPr/>
              </p:nvSpPr>
              <p:spPr>
                <a:xfrm>
                  <a:off x="2286000" y="5638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Oval 68"/>
                <p:cNvSpPr/>
                <p:nvPr/>
              </p:nvSpPr>
              <p:spPr>
                <a:xfrm>
                  <a:off x="1676400" y="5638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0" name="Straight Connector 69"/>
                <p:cNvCxnSpPr>
                  <a:stCxn id="61" idx="6"/>
                  <a:endCxn id="62" idx="2"/>
                </p:cNvCxnSpPr>
                <p:nvPr/>
              </p:nvCxnSpPr>
              <p:spPr>
                <a:xfrm>
                  <a:off x="1219200" y="4648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828800" y="4648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219200" y="5181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6"/>
                  <a:endCxn id="65" idx="2"/>
                </p:cNvCxnSpPr>
                <p:nvPr/>
              </p:nvCxnSpPr>
              <p:spPr>
                <a:xfrm>
                  <a:off x="1828800" y="5181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6"/>
                  <a:endCxn id="68" idx="2"/>
                </p:cNvCxnSpPr>
                <p:nvPr/>
              </p:nvCxnSpPr>
              <p:spPr>
                <a:xfrm>
                  <a:off x="1828800" y="5715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7" idx="6"/>
                  <a:endCxn id="69" idx="2"/>
                </p:cNvCxnSpPr>
                <p:nvPr/>
              </p:nvCxnSpPr>
              <p:spPr>
                <a:xfrm>
                  <a:off x="1219200" y="5715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1" idx="4"/>
                  <a:endCxn id="64" idx="0"/>
                </p:cNvCxnSpPr>
                <p:nvPr/>
              </p:nvCxnSpPr>
              <p:spPr>
                <a:xfrm>
                  <a:off x="1143000" y="4724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52600" y="4724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6" idx="4"/>
                  <a:endCxn id="65" idx="0"/>
                </p:cNvCxnSpPr>
                <p:nvPr/>
              </p:nvCxnSpPr>
              <p:spPr>
                <a:xfrm>
                  <a:off x="2362200" y="4724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1430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3" idx="4"/>
                  <a:endCxn id="69" idx="0"/>
                </p:cNvCxnSpPr>
                <p:nvPr/>
              </p:nvCxnSpPr>
              <p:spPr>
                <a:xfrm>
                  <a:off x="17526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5" idx="4"/>
                  <a:endCxn id="68" idx="0"/>
                </p:cNvCxnSpPr>
                <p:nvPr/>
              </p:nvCxnSpPr>
              <p:spPr>
                <a:xfrm>
                  <a:off x="23622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a:stCxn id="61" idx="5"/>
                <a:endCxn id="63" idx="1"/>
              </p:cNvCxnSpPr>
              <p:nvPr/>
            </p:nvCxnSpPr>
            <p:spPr>
              <a:xfrm>
                <a:off x="1196882" y="2949482"/>
                <a:ext cx="501836" cy="42563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62" idx="3"/>
                <a:endCxn id="64" idx="7"/>
              </p:cNvCxnSpPr>
              <p:nvPr/>
            </p:nvCxnSpPr>
            <p:spPr>
              <a:xfrm flipH="1">
                <a:off x="1196882" y="2949482"/>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828800" y="2927164"/>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828800" y="2927164"/>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19200" y="3505200"/>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19200" y="3505200"/>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828800" y="3505200"/>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828800" y="3505200"/>
                <a:ext cx="501836" cy="425636"/>
              </a:xfrm>
              <a:prstGeom prst="line">
                <a:avLst/>
              </a:prstGeom>
              <a:ln w="19050">
                <a:solidFill>
                  <a:srgbClr val="4A88D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33400" y="2895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438400" y="3429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438400" y="2895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2438400" y="39624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65" idx="5"/>
              </p:cNvCxnSpPr>
              <p:nvPr/>
            </p:nvCxnSpPr>
            <p:spPr>
              <a:xfrm flipH="1" flipV="1">
                <a:off x="2416082" y="3482882"/>
                <a:ext cx="4795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2438400" y="3429000"/>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2416082" y="2949482"/>
                <a:ext cx="4795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438400" y="2895600"/>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533400" y="29718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33400" y="3429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33400" y="3962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64" idx="1"/>
              </p:cNvCxnSpPr>
              <p:nvPr/>
            </p:nvCxnSpPr>
            <p:spPr>
              <a:xfrm flipH="1" flipV="1">
                <a:off x="533400" y="2895600"/>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67" idx="1"/>
              </p:cNvCxnSpPr>
              <p:nvPr/>
            </p:nvCxnSpPr>
            <p:spPr>
              <a:xfrm flipH="1" flipV="1">
                <a:off x="533400" y="3429000"/>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64" idx="3"/>
              </p:cNvCxnSpPr>
              <p:nvPr/>
            </p:nvCxnSpPr>
            <p:spPr>
              <a:xfrm flipH="1">
                <a:off x="533400" y="3482882"/>
                <a:ext cx="555718" cy="479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61" idx="0"/>
              </p:cNvCxnSpPr>
              <p:nvPr/>
            </p:nvCxnSpPr>
            <p:spPr>
              <a:xfrm flipV="1">
                <a:off x="1143000" y="2590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1752600" y="2590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2362200" y="2590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1430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17526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2362200" y="40386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67" idx="3"/>
              </p:cNvCxnSpPr>
              <p:nvPr/>
            </p:nvCxnSpPr>
            <p:spPr>
              <a:xfrm flipV="1">
                <a:off x="609600" y="4016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533400" y="39624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1219200" y="4016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a:endCxn id="67" idx="5"/>
              </p:cNvCxnSpPr>
              <p:nvPr/>
            </p:nvCxnSpPr>
            <p:spPr>
              <a:xfrm flipH="1" flipV="1">
                <a:off x="1196882" y="4016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2416082" y="3962400"/>
                <a:ext cx="479518"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flipV="1">
                <a:off x="2416082" y="4038600"/>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1851118" y="4016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H="1" flipV="1">
                <a:off x="1828800" y="4016282"/>
                <a:ext cx="479518" cy="403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p:cNvCxnSpPr>
                <a:endCxn id="61" idx="1"/>
              </p:cNvCxnSpPr>
              <p:nvPr/>
            </p:nvCxnSpPr>
            <p:spPr>
              <a:xfrm>
                <a:off x="762000" y="2590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533400" y="2590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371600" y="2590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61" idx="7"/>
              </p:cNvCxnSpPr>
              <p:nvPr/>
            </p:nvCxnSpPr>
            <p:spPr>
              <a:xfrm flipV="1">
                <a:off x="1196882" y="2590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2536918" y="2590800"/>
                <a:ext cx="358682"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66" idx="7"/>
              </p:cNvCxnSpPr>
              <p:nvPr/>
            </p:nvCxnSpPr>
            <p:spPr>
              <a:xfrm flipV="1">
                <a:off x="2416082" y="2590800"/>
                <a:ext cx="273236"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958882" y="2590800"/>
                <a:ext cx="327118"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1784164" y="2590800"/>
                <a:ext cx="327118" cy="2509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3" name="TextBox 362"/>
            <p:cNvSpPr txBox="1"/>
            <p:nvPr/>
          </p:nvSpPr>
          <p:spPr>
            <a:xfrm>
              <a:off x="762000" y="2590800"/>
              <a:ext cx="228600" cy="400110"/>
            </a:xfrm>
            <a:prstGeom prst="rect">
              <a:avLst/>
            </a:prstGeom>
            <a:noFill/>
          </p:spPr>
          <p:txBody>
            <a:bodyPr wrap="square" rtlCol="0">
              <a:spAutoFit/>
            </a:bodyPr>
            <a:lstStyle/>
            <a:p>
              <a:r>
                <a:rPr lang="en-US" sz="2000" b="1" dirty="0" smtClean="0"/>
                <a:t>1</a:t>
              </a:r>
              <a:endParaRPr lang="en-US" sz="2000" b="1" dirty="0"/>
            </a:p>
          </p:txBody>
        </p:sp>
        <p:sp>
          <p:nvSpPr>
            <p:cNvPr id="364" name="TextBox 363"/>
            <p:cNvSpPr txBox="1"/>
            <p:nvPr/>
          </p:nvSpPr>
          <p:spPr>
            <a:xfrm>
              <a:off x="1447800" y="2590800"/>
              <a:ext cx="228600" cy="400110"/>
            </a:xfrm>
            <a:prstGeom prst="rect">
              <a:avLst/>
            </a:prstGeom>
            <a:noFill/>
          </p:spPr>
          <p:txBody>
            <a:bodyPr wrap="square" rtlCol="0">
              <a:spAutoFit/>
            </a:bodyPr>
            <a:lstStyle/>
            <a:p>
              <a:r>
                <a:rPr lang="en-US" sz="2000" b="1" dirty="0" smtClean="0"/>
                <a:t>2</a:t>
              </a:r>
              <a:endParaRPr lang="en-US" sz="2000" b="1" dirty="0"/>
            </a:p>
          </p:txBody>
        </p:sp>
        <p:sp>
          <p:nvSpPr>
            <p:cNvPr id="365" name="TextBox 364"/>
            <p:cNvSpPr txBox="1"/>
            <p:nvPr/>
          </p:nvSpPr>
          <p:spPr>
            <a:xfrm>
              <a:off x="2057400" y="2590800"/>
              <a:ext cx="228600" cy="400110"/>
            </a:xfrm>
            <a:prstGeom prst="rect">
              <a:avLst/>
            </a:prstGeom>
            <a:noFill/>
          </p:spPr>
          <p:txBody>
            <a:bodyPr wrap="square" rtlCol="0">
              <a:spAutoFit/>
            </a:bodyPr>
            <a:lstStyle/>
            <a:p>
              <a:r>
                <a:rPr lang="en-US" sz="2000" b="1" dirty="0" smtClean="0"/>
                <a:t>3</a:t>
              </a:r>
              <a:endParaRPr lang="en-US" sz="2000" b="1" dirty="0"/>
            </a:p>
          </p:txBody>
        </p:sp>
        <p:sp>
          <p:nvSpPr>
            <p:cNvPr id="366" name="TextBox 365"/>
            <p:cNvSpPr txBox="1"/>
            <p:nvPr/>
          </p:nvSpPr>
          <p:spPr>
            <a:xfrm>
              <a:off x="762000" y="3135868"/>
              <a:ext cx="228600" cy="400110"/>
            </a:xfrm>
            <a:prstGeom prst="rect">
              <a:avLst/>
            </a:prstGeom>
            <a:noFill/>
          </p:spPr>
          <p:txBody>
            <a:bodyPr wrap="square" rtlCol="0">
              <a:spAutoFit/>
            </a:bodyPr>
            <a:lstStyle/>
            <a:p>
              <a:r>
                <a:rPr lang="en-US" sz="2000" b="1" dirty="0" smtClean="0"/>
                <a:t>4</a:t>
              </a:r>
              <a:endParaRPr lang="en-US" sz="2000" b="1" dirty="0"/>
            </a:p>
          </p:txBody>
        </p:sp>
        <p:sp>
          <p:nvSpPr>
            <p:cNvPr id="367" name="TextBox 366"/>
            <p:cNvSpPr txBox="1"/>
            <p:nvPr/>
          </p:nvSpPr>
          <p:spPr>
            <a:xfrm>
              <a:off x="1447800" y="3135868"/>
              <a:ext cx="228600" cy="400110"/>
            </a:xfrm>
            <a:prstGeom prst="rect">
              <a:avLst/>
            </a:prstGeom>
            <a:noFill/>
          </p:spPr>
          <p:txBody>
            <a:bodyPr wrap="square" rtlCol="0">
              <a:spAutoFit/>
            </a:bodyPr>
            <a:lstStyle/>
            <a:p>
              <a:r>
                <a:rPr lang="en-US" sz="2000" b="1" dirty="0" smtClean="0"/>
                <a:t>5</a:t>
              </a:r>
              <a:endParaRPr lang="en-US" sz="2000" b="1" dirty="0"/>
            </a:p>
          </p:txBody>
        </p:sp>
        <p:sp>
          <p:nvSpPr>
            <p:cNvPr id="368" name="TextBox 367"/>
            <p:cNvSpPr txBox="1"/>
            <p:nvPr/>
          </p:nvSpPr>
          <p:spPr>
            <a:xfrm>
              <a:off x="2057400" y="3135868"/>
              <a:ext cx="228600" cy="400110"/>
            </a:xfrm>
            <a:prstGeom prst="rect">
              <a:avLst/>
            </a:prstGeom>
            <a:noFill/>
          </p:spPr>
          <p:txBody>
            <a:bodyPr wrap="square" rtlCol="0">
              <a:spAutoFit/>
            </a:bodyPr>
            <a:lstStyle/>
            <a:p>
              <a:r>
                <a:rPr lang="en-US" sz="2000" b="1" dirty="0" smtClean="0"/>
                <a:t>6</a:t>
              </a:r>
              <a:endParaRPr lang="en-US" sz="2000" b="1" dirty="0"/>
            </a:p>
          </p:txBody>
        </p:sp>
        <p:sp>
          <p:nvSpPr>
            <p:cNvPr id="369" name="TextBox 368"/>
            <p:cNvSpPr txBox="1"/>
            <p:nvPr/>
          </p:nvSpPr>
          <p:spPr>
            <a:xfrm>
              <a:off x="762000" y="3669268"/>
              <a:ext cx="228600" cy="400110"/>
            </a:xfrm>
            <a:prstGeom prst="rect">
              <a:avLst/>
            </a:prstGeom>
            <a:noFill/>
          </p:spPr>
          <p:txBody>
            <a:bodyPr wrap="square" rtlCol="0">
              <a:spAutoFit/>
            </a:bodyPr>
            <a:lstStyle/>
            <a:p>
              <a:r>
                <a:rPr lang="en-US" sz="2000" b="1" dirty="0" smtClean="0"/>
                <a:t>7</a:t>
              </a:r>
              <a:endParaRPr lang="en-US" sz="2000" b="1" dirty="0"/>
            </a:p>
          </p:txBody>
        </p:sp>
        <p:sp>
          <p:nvSpPr>
            <p:cNvPr id="370" name="TextBox 369"/>
            <p:cNvSpPr txBox="1"/>
            <p:nvPr/>
          </p:nvSpPr>
          <p:spPr>
            <a:xfrm>
              <a:off x="1447800" y="3669268"/>
              <a:ext cx="228600" cy="400110"/>
            </a:xfrm>
            <a:prstGeom prst="rect">
              <a:avLst/>
            </a:prstGeom>
            <a:noFill/>
          </p:spPr>
          <p:txBody>
            <a:bodyPr wrap="square" rtlCol="0">
              <a:spAutoFit/>
            </a:bodyPr>
            <a:lstStyle/>
            <a:p>
              <a:r>
                <a:rPr lang="en-US" sz="2000" b="1" dirty="0" smtClean="0"/>
                <a:t>8</a:t>
              </a:r>
              <a:endParaRPr lang="en-US" sz="2000" b="1" dirty="0"/>
            </a:p>
          </p:txBody>
        </p:sp>
        <p:sp>
          <p:nvSpPr>
            <p:cNvPr id="371" name="TextBox 370"/>
            <p:cNvSpPr txBox="1"/>
            <p:nvPr/>
          </p:nvSpPr>
          <p:spPr>
            <a:xfrm>
              <a:off x="2057400" y="3669268"/>
              <a:ext cx="228600" cy="400110"/>
            </a:xfrm>
            <a:prstGeom prst="rect">
              <a:avLst/>
            </a:prstGeom>
            <a:noFill/>
          </p:spPr>
          <p:txBody>
            <a:bodyPr wrap="square" rtlCol="0">
              <a:spAutoFit/>
            </a:bodyPr>
            <a:lstStyle/>
            <a:p>
              <a:r>
                <a:rPr lang="en-US" sz="2000" b="1" dirty="0" smtClean="0"/>
                <a:t>9</a:t>
              </a:r>
              <a:endParaRPr lang="en-US" sz="2000" b="1" dirty="0"/>
            </a:p>
          </p:txBody>
        </p:sp>
        <p:cxnSp>
          <p:nvCxnSpPr>
            <p:cNvPr id="373" name="Straight Arrow Connector 372"/>
            <p:cNvCxnSpPr/>
            <p:nvPr/>
          </p:nvCxnSpPr>
          <p:spPr>
            <a:xfrm flipH="1">
              <a:off x="1371600" y="2438400"/>
              <a:ext cx="76200" cy="685800"/>
            </a:xfrm>
            <a:prstGeom prst="straightConnector1">
              <a:avLst/>
            </a:prstGeom>
            <a:ln w="38100">
              <a:solidFill>
                <a:srgbClr val="FA7062"/>
              </a:solidFill>
              <a:tailEnd type="arrow"/>
            </a:ln>
          </p:spPr>
          <p:style>
            <a:lnRef idx="1">
              <a:schemeClr val="accent1"/>
            </a:lnRef>
            <a:fillRef idx="0">
              <a:schemeClr val="accent1"/>
            </a:fillRef>
            <a:effectRef idx="0">
              <a:schemeClr val="accent1"/>
            </a:effectRef>
            <a:fontRef idx="minor">
              <a:schemeClr val="tx1"/>
            </a:fontRef>
          </p:style>
        </p:cxnSp>
      </p:grpSp>
      <p:sp>
        <p:nvSpPr>
          <p:cNvPr id="377" name="TextBox 376"/>
          <p:cNvSpPr txBox="1"/>
          <p:nvPr/>
        </p:nvSpPr>
        <p:spPr>
          <a:xfrm rot="10800000">
            <a:off x="3276601" y="2687811"/>
            <a:ext cx="461665" cy="990600"/>
          </a:xfrm>
          <a:prstGeom prst="rect">
            <a:avLst/>
          </a:prstGeom>
          <a:noFill/>
        </p:spPr>
        <p:txBody>
          <a:bodyPr vert="eaVert" wrap="square" rtlCol="0">
            <a:spAutoFit/>
          </a:bodyPr>
          <a:lstStyle/>
          <a:p>
            <a:r>
              <a:rPr lang="en-US" sz="1800" dirty="0" smtClean="0"/>
              <a:t>Matrix K</a:t>
            </a:r>
            <a:endParaRPr lang="en-US" sz="1800" dirty="0"/>
          </a:p>
        </p:txBody>
      </p:sp>
      <p:pic>
        <p:nvPicPr>
          <p:cNvPr id="49163" name="Picture 11"/>
          <p:cNvPicPr>
            <a:picLocks noChangeAspect="1" noChangeArrowheads="1"/>
          </p:cNvPicPr>
          <p:nvPr/>
        </p:nvPicPr>
        <p:blipFill>
          <a:blip r:embed="rId4" cstate="print"/>
          <a:srcRect/>
          <a:stretch>
            <a:fillRect/>
          </a:stretch>
        </p:blipFill>
        <p:spPr bwMode="auto">
          <a:xfrm>
            <a:off x="3638550" y="5637294"/>
            <a:ext cx="2209800" cy="552450"/>
          </a:xfrm>
          <a:prstGeom prst="rect">
            <a:avLst/>
          </a:prstGeom>
          <a:noFill/>
          <a:ln w="9525">
            <a:noFill/>
            <a:miter lim="800000"/>
            <a:headEnd/>
            <a:tailEnd/>
          </a:ln>
        </p:spPr>
      </p:pic>
      <p:sp>
        <p:nvSpPr>
          <p:cNvPr id="16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Non-rigid Alignment Smooth Component</a:t>
            </a:r>
            <a:endParaRPr lang="en-US" dirty="0"/>
          </a:p>
        </p:txBody>
      </p:sp>
    </p:spTree>
    <p:extLst>
      <p:ext uri="{BB962C8B-B14F-4D97-AF65-F5344CB8AC3E}">
        <p14:creationId xmlns:p14="http://schemas.microsoft.com/office/powerpoint/2010/main" val="1824896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441325" y="923544"/>
            <a:ext cx="8458200" cy="4154984"/>
          </a:xfrm>
          <a:prstGeom prst="rect">
            <a:avLst/>
          </a:prstGeom>
          <a:noFill/>
        </p:spPr>
        <p:txBody>
          <a:bodyPr wrap="square" rtlCol="0">
            <a:spAutoFit/>
          </a:bodyPr>
          <a:lstStyle/>
          <a:p>
            <a:pPr marL="285750" indent="-285750">
              <a:lnSpc>
                <a:spcPct val="200000"/>
              </a:lnSpc>
              <a:buFont typeface="Wingdings" pitchFamily="2" charset="2"/>
              <a:buChar char="v"/>
            </a:pPr>
            <a:r>
              <a:rPr lang="en-US" dirty="0" smtClean="0"/>
              <a:t> Pruning for DP map (Grammar)</a:t>
            </a:r>
          </a:p>
          <a:p>
            <a:pPr marL="285750" indent="-285750">
              <a:lnSpc>
                <a:spcPct val="200000"/>
              </a:lnSpc>
              <a:buFont typeface="Wingdings" pitchFamily="2" charset="2"/>
              <a:buChar char="v"/>
            </a:pPr>
            <a:r>
              <a:rPr lang="en-US" dirty="0" smtClean="0"/>
              <a:t> Nested DP technique</a:t>
            </a:r>
          </a:p>
          <a:p>
            <a:pPr marL="285750" indent="-285750">
              <a:lnSpc>
                <a:spcPct val="200000"/>
              </a:lnSpc>
              <a:buFont typeface="Wingdings" pitchFamily="2" charset="2"/>
              <a:buChar char="v"/>
            </a:pPr>
            <a:r>
              <a:rPr lang="en-US" dirty="0" smtClean="0"/>
              <a:t> Multiple hand candidates for ambiguous segmentation</a:t>
            </a:r>
          </a:p>
          <a:p>
            <a:pPr marL="285750" indent="-285750">
              <a:lnSpc>
                <a:spcPct val="200000"/>
              </a:lnSpc>
              <a:buFont typeface="Wingdings" pitchFamily="2" charset="2"/>
              <a:buChar char="v"/>
            </a:pPr>
            <a:r>
              <a:rPr lang="en-US" dirty="0" smtClean="0"/>
              <a:t> Non-rigid hand shape Alignment</a:t>
            </a:r>
          </a:p>
          <a:p>
            <a:pPr marL="285750" indent="-285750">
              <a:lnSpc>
                <a:spcPct val="200000"/>
              </a:lnSpc>
              <a:buFont typeface="Wingdings" pitchFamily="2" charset="2"/>
              <a:buChar char="v"/>
            </a:pPr>
            <a:r>
              <a:rPr lang="en-US" dirty="0" smtClean="0"/>
              <a:t> </a:t>
            </a:r>
            <a:r>
              <a:rPr lang="en-US" dirty="0" err="1" smtClean="0"/>
              <a:t>Variational</a:t>
            </a:r>
            <a:r>
              <a:rPr lang="en-US" dirty="0" smtClean="0"/>
              <a:t> Bayes network for hand shape recognition</a:t>
            </a:r>
          </a:p>
          <a:p>
            <a:pPr marL="285750" indent="-285750">
              <a:buFont typeface="Wingdings" pitchFamily="2" charset="2"/>
              <a:buChar char="v"/>
            </a:pPr>
            <a:endParaRPr lang="en-US" dirty="0"/>
          </a:p>
        </p:txBody>
      </p:sp>
      <p:sp>
        <p:nvSpPr>
          <p:cNvPr id="7"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Conclusion</a:t>
            </a:r>
            <a:endParaRPr lang="en-US" dirty="0"/>
          </a:p>
        </p:txBody>
      </p:sp>
    </p:spTree>
    <p:extLst>
      <p:ext uri="{BB962C8B-B14F-4D97-AF65-F5344CB8AC3E}">
        <p14:creationId xmlns:p14="http://schemas.microsoft.com/office/powerpoint/2010/main" val="2481718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7525" y="1372282"/>
            <a:ext cx="8153400" cy="4673025"/>
          </a:xfrm>
        </p:spPr>
        <p:txBody>
          <a:bodyPr/>
          <a:lstStyle/>
          <a:p>
            <a:pPr>
              <a:lnSpc>
                <a:spcPct val="150000"/>
              </a:lnSpc>
              <a:buFont typeface="Wingdings" pitchFamily="2" charset="2"/>
              <a:buChar char="v"/>
            </a:pPr>
            <a:r>
              <a:rPr lang="en-US" sz="2800" dirty="0" smtClean="0">
                <a:solidFill>
                  <a:schemeClr val="tx1"/>
                </a:solidFill>
              </a:rPr>
              <a:t>Reduction of hand pair candidate</a:t>
            </a:r>
          </a:p>
          <a:p>
            <a:pPr>
              <a:lnSpc>
                <a:spcPct val="150000"/>
              </a:lnSpc>
              <a:buFont typeface="Wingdings" pitchFamily="2" charset="2"/>
              <a:buChar char="v"/>
            </a:pPr>
            <a:r>
              <a:rPr lang="en-US" sz="2800" dirty="0" smtClean="0">
                <a:solidFill>
                  <a:schemeClr val="tx1"/>
                </a:solidFill>
              </a:rPr>
              <a:t>Signer independent, especially kids</a:t>
            </a:r>
          </a:p>
          <a:p>
            <a:pPr>
              <a:lnSpc>
                <a:spcPct val="150000"/>
              </a:lnSpc>
              <a:buFont typeface="Wingdings" pitchFamily="2" charset="2"/>
              <a:buChar char="v"/>
            </a:pPr>
            <a:r>
              <a:rPr lang="en-US" sz="2800" dirty="0" smtClean="0">
                <a:solidFill>
                  <a:schemeClr val="tx1"/>
                </a:solidFill>
              </a:rPr>
              <a:t>More data/Change </a:t>
            </a:r>
            <a:r>
              <a:rPr lang="en-US" sz="2800" dirty="0">
                <a:solidFill>
                  <a:schemeClr val="tx1"/>
                </a:solidFill>
              </a:rPr>
              <a:t>text or speech to </a:t>
            </a:r>
            <a:r>
              <a:rPr lang="en-US" sz="2800" dirty="0" smtClean="0">
                <a:solidFill>
                  <a:schemeClr val="tx1"/>
                </a:solidFill>
              </a:rPr>
              <a:t>signs</a:t>
            </a:r>
          </a:p>
          <a:p>
            <a:pPr>
              <a:lnSpc>
                <a:spcPct val="150000"/>
              </a:lnSpc>
              <a:buFont typeface="Wingdings" pitchFamily="2" charset="2"/>
              <a:buChar char="v"/>
            </a:pPr>
            <a:r>
              <a:rPr lang="en-US" sz="2800" dirty="0">
                <a:solidFill>
                  <a:schemeClr val="tx1"/>
                </a:solidFill>
              </a:rPr>
              <a:t>Features other than </a:t>
            </a:r>
            <a:r>
              <a:rPr lang="en-US" sz="2800" dirty="0" smtClean="0">
                <a:solidFill>
                  <a:schemeClr val="tx1"/>
                </a:solidFill>
              </a:rPr>
              <a:t>HOG</a:t>
            </a:r>
          </a:p>
          <a:p>
            <a:pPr>
              <a:lnSpc>
                <a:spcPct val="150000"/>
              </a:lnSpc>
              <a:buFont typeface="Wingdings" pitchFamily="2" charset="2"/>
              <a:buChar char="v"/>
            </a:pPr>
            <a:r>
              <a:rPr lang="en-US" sz="2800" dirty="0">
                <a:solidFill>
                  <a:schemeClr val="tx1"/>
                </a:solidFill>
              </a:rPr>
              <a:t>Facial </a:t>
            </a:r>
            <a:r>
              <a:rPr lang="en-US" sz="2800" dirty="0" smtClean="0">
                <a:solidFill>
                  <a:schemeClr val="tx1"/>
                </a:solidFill>
              </a:rPr>
              <a:t>expression</a:t>
            </a:r>
          </a:p>
          <a:p>
            <a:pPr>
              <a:lnSpc>
                <a:spcPct val="150000"/>
              </a:lnSpc>
              <a:buFont typeface="Wingdings" pitchFamily="2" charset="2"/>
              <a:buChar char="v"/>
            </a:pPr>
            <a:r>
              <a:rPr lang="en-US" sz="2800" dirty="0" smtClean="0">
                <a:solidFill>
                  <a:schemeClr val="tx1"/>
                </a:solidFill>
              </a:rPr>
              <a:t>Motion Blur</a:t>
            </a:r>
          </a:p>
          <a:p>
            <a:pPr>
              <a:lnSpc>
                <a:spcPct val="150000"/>
              </a:lnSpc>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282" y="666269"/>
            <a:ext cx="1627643" cy="1889078"/>
          </a:xfrm>
          <a:prstGeom prst="rect">
            <a:avLst/>
          </a:prstGeom>
        </p:spPr>
      </p:pic>
      <p:sp>
        <p:nvSpPr>
          <p:cNvPr id="7" name="TextBox 6"/>
          <p:cNvSpPr txBox="1"/>
          <p:nvPr/>
        </p:nvSpPr>
        <p:spPr>
          <a:xfrm>
            <a:off x="6662282" y="1231240"/>
            <a:ext cx="762000" cy="577850"/>
          </a:xfrm>
          <a:prstGeom prst="rect">
            <a:avLst/>
          </a:prstGeom>
          <a:noFill/>
        </p:spPr>
        <p:txBody>
          <a:bodyPr wrap="square" rtlCol="0">
            <a:spAutoFit/>
          </a:bodyPr>
          <a:lstStyle/>
          <a:p>
            <a:pPr>
              <a:lnSpc>
                <a:spcPct val="150000"/>
              </a:lnSpc>
            </a:pPr>
            <a:r>
              <a:rPr lang="en-US" dirty="0" smtClean="0">
                <a:solidFill>
                  <a:srgbClr val="FF0000"/>
                </a:solidFill>
              </a:rPr>
              <a:t>Blur</a:t>
            </a:r>
            <a:endParaRPr lang="en-US" dirty="0">
              <a:solidFill>
                <a:srgbClr val="FF0000"/>
              </a:solidFill>
            </a:endParaRPr>
          </a:p>
        </p:txBody>
      </p:sp>
      <p:cxnSp>
        <p:nvCxnSpPr>
          <p:cNvPr id="9" name="Straight Arrow Connector 8"/>
          <p:cNvCxnSpPr>
            <a:stCxn id="7" idx="2"/>
          </p:cNvCxnSpPr>
          <p:nvPr/>
        </p:nvCxnSpPr>
        <p:spPr>
          <a:xfrm>
            <a:off x="7043282" y="1809090"/>
            <a:ext cx="179843" cy="1366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233" y="3164946"/>
            <a:ext cx="1760891" cy="2641337"/>
          </a:xfrm>
          <a:prstGeom prst="rect">
            <a:avLst/>
          </a:prstGeom>
        </p:spPr>
      </p:pic>
      <p:sp>
        <p:nvSpPr>
          <p:cNvPr id="11"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Future Work</a:t>
            </a:r>
            <a:endParaRPr lang="en-US" dirty="0"/>
          </a:p>
        </p:txBody>
      </p:sp>
    </p:spTree>
    <p:extLst>
      <p:ext uri="{BB962C8B-B14F-4D97-AF65-F5344CB8AC3E}">
        <p14:creationId xmlns:p14="http://schemas.microsoft.com/office/powerpoint/2010/main" val="4262454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2365" y="1724561"/>
            <a:ext cx="5330435"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a:t>
            </a:r>
            <a:r>
              <a:rPr lang="en-US"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ou</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Picture 2" descr="C:\Users\Shuang Lu\AppData\Local\Microsoft\Windows\Temporary Internet Files\Content.IE5\K43PHCBU\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71" y="3581400"/>
            <a:ext cx="1786292" cy="178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6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1103376"/>
            <a:ext cx="8077200" cy="4647728"/>
            <a:chOff x="609600" y="1371600"/>
            <a:chExt cx="8077200" cy="4647728"/>
          </a:xfrm>
        </p:grpSpPr>
        <p:pic>
          <p:nvPicPr>
            <p:cNvPr id="35848" name="Picture 8"/>
            <p:cNvPicPr>
              <a:picLocks noChangeAspect="1" noChangeArrowheads="1"/>
            </p:cNvPicPr>
            <p:nvPr/>
          </p:nvPicPr>
          <p:blipFill>
            <a:blip r:embed="rId2" cstate="print"/>
            <a:srcRect/>
            <a:stretch>
              <a:fillRect/>
            </a:stretch>
          </p:blipFill>
          <p:spPr bwMode="auto">
            <a:xfrm>
              <a:off x="609600" y="4286781"/>
              <a:ext cx="2231756" cy="1732547"/>
            </a:xfrm>
            <a:prstGeom prst="rect">
              <a:avLst/>
            </a:prstGeom>
            <a:noFill/>
            <a:ln w="9525">
              <a:noFill/>
              <a:miter lim="800000"/>
              <a:headEnd/>
              <a:tailEnd/>
            </a:ln>
          </p:spPr>
        </p:pic>
        <p:pic>
          <p:nvPicPr>
            <p:cNvPr id="35850" name="Picture 10" descr="C:\Users\Shuang Lu\Desktop\rwth-boston-104.tar\rwth-boston-104\overview\images\orig\073-end.jpg"/>
            <p:cNvPicPr>
              <a:picLocks noChangeAspect="1" noChangeArrowheads="1"/>
            </p:cNvPicPr>
            <p:nvPr/>
          </p:nvPicPr>
          <p:blipFill>
            <a:blip r:embed="rId3" cstate="print"/>
            <a:srcRect/>
            <a:stretch>
              <a:fillRect/>
            </a:stretch>
          </p:blipFill>
          <p:spPr bwMode="auto">
            <a:xfrm>
              <a:off x="2667000" y="3657600"/>
              <a:ext cx="2286000" cy="2122714"/>
            </a:xfrm>
            <a:prstGeom prst="rect">
              <a:avLst/>
            </a:prstGeom>
            <a:noFill/>
          </p:spPr>
        </p:pic>
        <p:pic>
          <p:nvPicPr>
            <p:cNvPr id="35842" name="Picture 2"/>
            <p:cNvPicPr>
              <a:picLocks noChangeAspect="1" noChangeArrowheads="1"/>
            </p:cNvPicPr>
            <p:nvPr/>
          </p:nvPicPr>
          <p:blipFill>
            <a:blip r:embed="rId4" cstate="print"/>
            <a:srcRect/>
            <a:stretch>
              <a:fillRect/>
            </a:stretch>
          </p:blipFill>
          <p:spPr bwMode="auto">
            <a:xfrm>
              <a:off x="609600" y="1371600"/>
              <a:ext cx="2667000" cy="2489714"/>
            </a:xfrm>
            <a:prstGeom prst="rect">
              <a:avLst/>
            </a:prstGeom>
            <a:noFill/>
            <a:ln w="9525">
              <a:noFill/>
              <a:miter lim="800000"/>
              <a:headEnd/>
              <a:tailEnd/>
            </a:ln>
          </p:spPr>
        </p:pic>
        <p:pic>
          <p:nvPicPr>
            <p:cNvPr id="35845" name="Picture 5"/>
            <p:cNvPicPr>
              <a:picLocks noChangeAspect="1" noChangeArrowheads="1"/>
            </p:cNvPicPr>
            <p:nvPr/>
          </p:nvPicPr>
          <p:blipFill>
            <a:blip r:embed="rId5" cstate="print"/>
            <a:srcRect/>
            <a:stretch>
              <a:fillRect/>
            </a:stretch>
          </p:blipFill>
          <p:spPr bwMode="auto">
            <a:xfrm>
              <a:off x="3429000" y="1676400"/>
              <a:ext cx="5162689" cy="1680020"/>
            </a:xfrm>
            <a:prstGeom prst="rect">
              <a:avLst/>
            </a:prstGeom>
            <a:noFill/>
            <a:ln w="9525">
              <a:noFill/>
              <a:miter lim="800000"/>
              <a:headEnd/>
              <a:tailEnd/>
            </a:ln>
          </p:spPr>
        </p:pic>
        <p:sp>
          <p:nvSpPr>
            <p:cNvPr id="12" name="TextBox 11"/>
            <p:cNvSpPr txBox="1"/>
            <p:nvPr/>
          </p:nvSpPr>
          <p:spPr>
            <a:xfrm>
              <a:off x="609600" y="1371600"/>
              <a:ext cx="2819400" cy="369332"/>
            </a:xfrm>
            <a:prstGeom prst="rect">
              <a:avLst/>
            </a:prstGeom>
            <a:noFill/>
          </p:spPr>
          <p:txBody>
            <a:bodyPr wrap="square" rtlCol="0">
              <a:spAutoFit/>
            </a:bodyPr>
            <a:lstStyle/>
            <a:p>
              <a:r>
                <a:rPr lang="en-US" sz="1800" dirty="0" smtClean="0">
                  <a:solidFill>
                    <a:srgbClr val="FFFF00"/>
                  </a:solidFill>
                </a:rPr>
                <a:t>1991 Cambridge &amp; MIT</a:t>
              </a:r>
              <a:endParaRPr lang="en-US" sz="1800" dirty="0">
                <a:solidFill>
                  <a:srgbClr val="FFFF00"/>
                </a:solidFill>
              </a:endParaRPr>
            </a:p>
          </p:txBody>
        </p:sp>
        <p:sp>
          <p:nvSpPr>
            <p:cNvPr id="13" name="TextBox 12"/>
            <p:cNvSpPr txBox="1"/>
            <p:nvPr/>
          </p:nvSpPr>
          <p:spPr>
            <a:xfrm>
              <a:off x="3429000" y="1676400"/>
              <a:ext cx="1600200" cy="369332"/>
            </a:xfrm>
            <a:prstGeom prst="rect">
              <a:avLst/>
            </a:prstGeom>
            <a:noFill/>
          </p:spPr>
          <p:txBody>
            <a:bodyPr wrap="square" rtlCol="0">
              <a:spAutoFit/>
            </a:bodyPr>
            <a:lstStyle/>
            <a:p>
              <a:r>
                <a:rPr lang="en-US" sz="1800" dirty="0" smtClean="0">
                  <a:solidFill>
                    <a:srgbClr val="FFFF00"/>
                  </a:solidFill>
                </a:rPr>
                <a:t>1997 U Penn</a:t>
              </a:r>
              <a:endParaRPr lang="en-US" sz="1800" dirty="0">
                <a:solidFill>
                  <a:srgbClr val="FFFF00"/>
                </a:solidFill>
              </a:endParaRPr>
            </a:p>
          </p:txBody>
        </p:sp>
        <p:sp>
          <p:nvSpPr>
            <p:cNvPr id="17" name="TextBox 16"/>
            <p:cNvSpPr txBox="1"/>
            <p:nvPr/>
          </p:nvSpPr>
          <p:spPr>
            <a:xfrm>
              <a:off x="624385" y="5586147"/>
              <a:ext cx="1600200" cy="369332"/>
            </a:xfrm>
            <a:prstGeom prst="rect">
              <a:avLst/>
            </a:prstGeom>
            <a:noFill/>
          </p:spPr>
          <p:txBody>
            <a:bodyPr wrap="square" rtlCol="0">
              <a:spAutoFit/>
            </a:bodyPr>
            <a:lstStyle/>
            <a:p>
              <a:r>
                <a:rPr lang="en-US" sz="1800" dirty="0" smtClean="0">
                  <a:solidFill>
                    <a:srgbClr val="FFFF00"/>
                  </a:solidFill>
                </a:rPr>
                <a:t>2002 </a:t>
              </a:r>
              <a:r>
                <a:rPr lang="en-US" sz="1800" dirty="0" err="1" smtClean="0">
                  <a:solidFill>
                    <a:srgbClr val="FFFF00"/>
                  </a:solidFill>
                </a:rPr>
                <a:t>Puedue</a:t>
              </a:r>
              <a:endParaRPr lang="en-US" sz="1800" dirty="0">
                <a:solidFill>
                  <a:srgbClr val="FFFF00"/>
                </a:solidFill>
              </a:endParaRPr>
            </a:p>
          </p:txBody>
        </p:sp>
        <p:sp>
          <p:nvSpPr>
            <p:cNvPr id="18" name="TextBox 17"/>
            <p:cNvSpPr txBox="1"/>
            <p:nvPr/>
          </p:nvSpPr>
          <p:spPr>
            <a:xfrm>
              <a:off x="2667000" y="5314890"/>
              <a:ext cx="1600200" cy="369332"/>
            </a:xfrm>
            <a:prstGeom prst="rect">
              <a:avLst/>
            </a:prstGeom>
            <a:noFill/>
          </p:spPr>
          <p:txBody>
            <a:bodyPr wrap="square" rtlCol="0">
              <a:spAutoFit/>
            </a:bodyPr>
            <a:lstStyle/>
            <a:p>
              <a:r>
                <a:rPr lang="en-US" sz="1800" dirty="0" smtClean="0">
                  <a:solidFill>
                    <a:srgbClr val="FFFF00"/>
                  </a:solidFill>
                </a:rPr>
                <a:t>2004 RWTH</a:t>
              </a:r>
              <a:endParaRPr lang="en-US" sz="1800" dirty="0">
                <a:solidFill>
                  <a:srgbClr val="FFFF00"/>
                </a:solidFill>
              </a:endParaRPr>
            </a:p>
          </p:txBody>
        </p:sp>
        <p:pic>
          <p:nvPicPr>
            <p:cNvPr id="35843" name="Picture 3"/>
            <p:cNvPicPr>
              <a:picLocks noChangeAspect="1" noChangeArrowheads="1"/>
            </p:cNvPicPr>
            <p:nvPr/>
          </p:nvPicPr>
          <p:blipFill>
            <a:blip r:embed="rId6" cstate="print"/>
            <a:srcRect/>
            <a:stretch>
              <a:fillRect/>
            </a:stretch>
          </p:blipFill>
          <p:spPr bwMode="auto">
            <a:xfrm>
              <a:off x="4572000" y="3537857"/>
              <a:ext cx="2134074" cy="2362200"/>
            </a:xfrm>
            <a:prstGeom prst="rect">
              <a:avLst/>
            </a:prstGeom>
            <a:noFill/>
            <a:ln w="9525">
              <a:noFill/>
              <a:miter lim="800000"/>
              <a:headEnd/>
              <a:tailEnd/>
            </a:ln>
          </p:spPr>
        </p:pic>
        <p:pic>
          <p:nvPicPr>
            <p:cNvPr id="35844" name="Picture 4"/>
            <p:cNvPicPr>
              <a:picLocks noChangeAspect="1" noChangeArrowheads="1"/>
            </p:cNvPicPr>
            <p:nvPr/>
          </p:nvPicPr>
          <p:blipFill>
            <a:blip r:embed="rId7" cstate="print"/>
            <a:srcRect/>
            <a:stretch>
              <a:fillRect/>
            </a:stretch>
          </p:blipFill>
          <p:spPr bwMode="auto">
            <a:xfrm>
              <a:off x="6407391" y="3429000"/>
              <a:ext cx="2279409" cy="1981200"/>
            </a:xfrm>
            <a:prstGeom prst="rect">
              <a:avLst/>
            </a:prstGeom>
            <a:noFill/>
            <a:ln w="9525">
              <a:noFill/>
              <a:miter lim="800000"/>
              <a:headEnd/>
              <a:tailEnd/>
            </a:ln>
          </p:spPr>
        </p:pic>
        <p:sp>
          <p:nvSpPr>
            <p:cNvPr id="19" name="TextBox 18"/>
            <p:cNvSpPr txBox="1"/>
            <p:nvPr/>
          </p:nvSpPr>
          <p:spPr>
            <a:xfrm>
              <a:off x="6553200" y="4724400"/>
              <a:ext cx="1600200" cy="369332"/>
            </a:xfrm>
            <a:prstGeom prst="rect">
              <a:avLst/>
            </a:prstGeom>
            <a:noFill/>
          </p:spPr>
          <p:txBody>
            <a:bodyPr wrap="square" rtlCol="0">
              <a:spAutoFit/>
            </a:bodyPr>
            <a:lstStyle/>
            <a:p>
              <a:r>
                <a:rPr lang="en-US" sz="1800" dirty="0" smtClean="0">
                  <a:solidFill>
                    <a:srgbClr val="FFFF00"/>
                  </a:solidFill>
                </a:rPr>
                <a:t>2008 USF</a:t>
              </a:r>
              <a:endParaRPr lang="en-US" sz="1800" dirty="0">
                <a:solidFill>
                  <a:srgbClr val="FFFF00"/>
                </a:solidFill>
              </a:endParaRPr>
            </a:p>
          </p:txBody>
        </p:sp>
        <p:sp>
          <p:nvSpPr>
            <p:cNvPr id="14" name="TextBox 13"/>
            <p:cNvSpPr txBox="1"/>
            <p:nvPr/>
          </p:nvSpPr>
          <p:spPr>
            <a:xfrm>
              <a:off x="4572000" y="5029200"/>
              <a:ext cx="1600200" cy="369332"/>
            </a:xfrm>
            <a:prstGeom prst="rect">
              <a:avLst/>
            </a:prstGeom>
            <a:noFill/>
          </p:spPr>
          <p:txBody>
            <a:bodyPr wrap="square" rtlCol="0">
              <a:spAutoFit/>
            </a:bodyPr>
            <a:lstStyle/>
            <a:p>
              <a:r>
                <a:rPr lang="en-US" sz="1800" dirty="0" smtClean="0">
                  <a:solidFill>
                    <a:srgbClr val="FFFF00"/>
                  </a:solidFill>
                </a:rPr>
                <a:t>2007 Boston</a:t>
              </a:r>
              <a:endParaRPr lang="en-US" sz="1800" dirty="0">
                <a:solidFill>
                  <a:srgbClr val="FFFF00"/>
                </a:solidFill>
              </a:endParaRPr>
            </a:p>
          </p:txBody>
        </p:sp>
      </p:grpSp>
      <p:sp>
        <p:nvSpPr>
          <p:cNvPr id="20"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Related </a:t>
            </a:r>
            <a:r>
              <a:rPr lang="en-US" dirty="0"/>
              <a:t>work in Sign </a:t>
            </a:r>
            <a:r>
              <a:rPr lang="en-US" dirty="0" smtClean="0"/>
              <a:t>Language</a:t>
            </a:r>
            <a:endParaRPr lang="en-US" dirty="0"/>
          </a:p>
        </p:txBody>
      </p:sp>
    </p:spTree>
    <p:extLst>
      <p:ext uri="{BB962C8B-B14F-4D97-AF65-F5344CB8AC3E}">
        <p14:creationId xmlns:p14="http://schemas.microsoft.com/office/powerpoint/2010/main" val="1051635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013" y="1182624"/>
            <a:ext cx="8596947"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384908501"/>
              </p:ext>
            </p:extLst>
          </p:nvPr>
        </p:nvGraphicFramePr>
        <p:xfrm>
          <a:off x="227013" y="1220455"/>
          <a:ext cx="8596948" cy="4145279"/>
        </p:xfrm>
        <a:graphic>
          <a:graphicData uri="http://schemas.openxmlformats.org/drawingml/2006/table">
            <a:tbl>
              <a:tblPr firstRow="1" bandRow="1">
                <a:tableStyleId>{5C22544A-7EE6-4342-B048-85BDC9FD1C3A}</a:tableStyleId>
              </a:tblPr>
              <a:tblGrid>
                <a:gridCol w="1595721"/>
                <a:gridCol w="718075"/>
                <a:gridCol w="877647"/>
                <a:gridCol w="1436149"/>
                <a:gridCol w="1117005"/>
                <a:gridCol w="877647"/>
                <a:gridCol w="1974704"/>
              </a:tblGrid>
              <a:tr h="847898">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Research </a:t>
                      </a:r>
                      <a:r>
                        <a:rPr lang="en-US" sz="1800" baseline="0" dirty="0" smtClean="0">
                          <a:solidFill>
                            <a:schemeClr val="tx2">
                              <a:lumMod val="95000"/>
                              <a:lumOff val="5000"/>
                            </a:schemeClr>
                          </a:solidFill>
                          <a:latin typeface="Times New Roman"/>
                          <a:ea typeface="Times New Roman"/>
                          <a:cs typeface="Times New Roman"/>
                        </a:rPr>
                        <a:t>Institute</a:t>
                      </a:r>
                      <a:endParaRPr lang="en-US" sz="1800" baseline="0" dirty="0">
                        <a:solidFill>
                          <a:schemeClr val="tx2">
                            <a:lumMod val="95000"/>
                            <a:lumOff val="5000"/>
                          </a:schemeClr>
                        </a:solidFill>
                        <a:latin typeface="Times New Roman"/>
                        <a:ea typeface="Times New Roman"/>
                        <a:cs typeface="Times New Roman"/>
                      </a:endParaRP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Year</a:t>
                      </a: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Short Sleeves</a:t>
                      </a: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Background</a:t>
                      </a: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Number of Signer</a:t>
                      </a: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Data Size</a:t>
                      </a:r>
                    </a:p>
                  </a:txBody>
                  <a:tcPr marL="68580" marR="68580" marT="0" marB="0">
                    <a:solidFill>
                      <a:srgbClr val="CCFFCC"/>
                    </a:solidFill>
                  </a:tcPr>
                </a:tc>
                <a:tc>
                  <a:txBody>
                    <a:bodyPr/>
                    <a:lstStyle/>
                    <a:p>
                      <a:pPr marL="0" marR="0" algn="ctr">
                        <a:spcBef>
                          <a:spcPts val="0"/>
                        </a:spcBef>
                        <a:spcAft>
                          <a:spcPts val="0"/>
                        </a:spcAft>
                      </a:pPr>
                      <a:r>
                        <a:rPr lang="en-US" sz="1800" baseline="0" dirty="0">
                          <a:solidFill>
                            <a:schemeClr val="tx2">
                              <a:lumMod val="95000"/>
                              <a:lumOff val="5000"/>
                            </a:schemeClr>
                          </a:solidFill>
                          <a:latin typeface="Times New Roman"/>
                          <a:ea typeface="Times New Roman"/>
                          <a:cs typeface="Times New Roman"/>
                        </a:rPr>
                        <a:t>Data Type</a:t>
                      </a:r>
                    </a:p>
                  </a:txBody>
                  <a:tcPr marL="68580" marR="68580" marT="0" marB="0">
                    <a:solidFill>
                      <a:srgbClr val="CCFFCC"/>
                    </a:solidFill>
                  </a:tcPr>
                </a:tc>
              </a:tr>
              <a:tr h="847898">
                <a:tc>
                  <a:txBody>
                    <a:bodyPr/>
                    <a:lstStyle/>
                    <a:p>
                      <a:pPr marL="0" marR="0" algn="ctr">
                        <a:spcBef>
                          <a:spcPts val="0"/>
                        </a:spcBef>
                        <a:spcAft>
                          <a:spcPts val="0"/>
                        </a:spcAft>
                      </a:pPr>
                      <a:r>
                        <a:rPr lang="en-US" sz="1800" dirty="0">
                          <a:latin typeface="Times New Roman"/>
                          <a:ea typeface="Times New Roman"/>
                          <a:cs typeface="Times New Roman"/>
                        </a:rPr>
                        <a:t>Purdue University</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2002</a:t>
                      </a:r>
                    </a:p>
                  </a:txBody>
                  <a:tcPr marL="68580" marR="68580" marT="0" marB="0"/>
                </a:tc>
                <a:tc>
                  <a:txBody>
                    <a:bodyPr/>
                    <a:lstStyle/>
                    <a:p>
                      <a:pPr marL="0" marR="0" algn="ctr">
                        <a:spcBef>
                          <a:spcPts val="0"/>
                        </a:spcBef>
                        <a:spcAft>
                          <a:spcPts val="0"/>
                        </a:spcAft>
                      </a:pPr>
                      <a:r>
                        <a:rPr lang="en-US" sz="1800" dirty="0" smtClean="0">
                          <a:latin typeface="Times New Roman"/>
                          <a:ea typeface="Times New Roman"/>
                          <a:cs typeface="Times New Roman"/>
                        </a:rPr>
                        <a:t>Some</a:t>
                      </a:r>
                      <a:endParaRPr lang="en-US" sz="18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Simple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Medium</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Letter spelling</a:t>
                      </a:r>
                    </a:p>
                  </a:txBody>
                  <a:tcPr marL="68580" marR="68580" marT="0" marB="0"/>
                </a:tc>
              </a:tr>
              <a:tr h="847898">
                <a:tc>
                  <a:txBody>
                    <a:bodyPr/>
                    <a:lstStyle/>
                    <a:p>
                      <a:pPr marL="0" marR="0" algn="ctr">
                        <a:spcBef>
                          <a:spcPts val="0"/>
                        </a:spcBef>
                        <a:spcAft>
                          <a:spcPts val="0"/>
                        </a:spcAft>
                      </a:pPr>
                      <a:r>
                        <a:rPr lang="en-US" sz="1800" dirty="0">
                          <a:latin typeface="Times New Roman"/>
                          <a:ea typeface="Times New Roman"/>
                          <a:cs typeface="Times New Roman"/>
                        </a:rPr>
                        <a:t>Boston University</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2001</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Yes</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Multiple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Large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Lexicon/continuous</a:t>
                      </a:r>
                    </a:p>
                  </a:txBody>
                  <a:tcPr marL="68580" marR="68580" marT="0" marB="0"/>
                </a:tc>
              </a:tr>
              <a:tr h="847898">
                <a:tc>
                  <a:txBody>
                    <a:bodyPr/>
                    <a:lstStyle/>
                    <a:p>
                      <a:pPr marL="0" marR="0" algn="ctr">
                        <a:spcBef>
                          <a:spcPts val="0"/>
                        </a:spcBef>
                        <a:spcAft>
                          <a:spcPts val="0"/>
                        </a:spcAft>
                      </a:pPr>
                      <a:r>
                        <a:rPr lang="en-US" sz="1800" dirty="0">
                          <a:latin typeface="Times New Roman"/>
                          <a:ea typeface="Times New Roman"/>
                          <a:cs typeface="Times New Roman"/>
                        </a:rPr>
                        <a:t>RWTH-Boston</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2004</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Some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Multiple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Three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Large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Sentence/Lexicon</a:t>
                      </a:r>
                      <a:r>
                        <a:rPr lang="en-US" sz="1800" dirty="0" smtClean="0">
                          <a:latin typeface="Times New Roman"/>
                          <a:ea typeface="Times New Roman"/>
                          <a:cs typeface="Times New Roman"/>
                        </a:rPr>
                        <a:t>/</a:t>
                      </a:r>
                    </a:p>
                    <a:p>
                      <a:pPr marL="0" marR="0" algn="ctr">
                        <a:spcBef>
                          <a:spcPts val="0"/>
                        </a:spcBef>
                        <a:spcAft>
                          <a:spcPts val="0"/>
                        </a:spcAft>
                      </a:pPr>
                      <a:r>
                        <a:rPr lang="en-US" sz="1800" dirty="0" smtClean="0">
                          <a:latin typeface="Times New Roman"/>
                          <a:ea typeface="Times New Roman"/>
                          <a:cs typeface="Times New Roman"/>
                        </a:rPr>
                        <a:t>Continuous</a:t>
                      </a:r>
                      <a:endParaRPr lang="en-US" sz="1800" dirty="0">
                        <a:latin typeface="Times New Roman"/>
                        <a:ea typeface="Times New Roman"/>
                        <a:cs typeface="Times New Roman"/>
                      </a:endParaRPr>
                    </a:p>
                  </a:txBody>
                  <a:tcPr marL="68580" marR="68580" marT="0" marB="0"/>
                </a:tc>
              </a:tr>
              <a:tr h="753687">
                <a:tc>
                  <a:txBody>
                    <a:bodyPr/>
                    <a:lstStyle/>
                    <a:p>
                      <a:pPr marL="0" marR="0" algn="ctr">
                        <a:spcBef>
                          <a:spcPts val="0"/>
                        </a:spcBef>
                        <a:spcAft>
                          <a:spcPts val="0"/>
                        </a:spcAft>
                      </a:pPr>
                      <a:r>
                        <a:rPr lang="en-US" sz="1800" dirty="0">
                          <a:latin typeface="Times New Roman"/>
                          <a:ea typeface="Times New Roman"/>
                          <a:cs typeface="Times New Roman"/>
                        </a:rPr>
                        <a:t>University of </a:t>
                      </a:r>
                      <a:r>
                        <a:rPr lang="en-US" sz="1800" dirty="0" smtClean="0">
                          <a:latin typeface="Times New Roman"/>
                          <a:ea typeface="Times New Roman"/>
                          <a:cs typeface="Times New Roman"/>
                        </a:rPr>
                        <a:t>South </a:t>
                      </a:r>
                      <a:r>
                        <a:rPr lang="en-US" sz="1800" dirty="0">
                          <a:latin typeface="Times New Roman"/>
                          <a:ea typeface="Times New Roman"/>
                          <a:cs typeface="Times New Roman"/>
                        </a:rPr>
                        <a:t>Florida</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2006</a:t>
                      </a:r>
                    </a:p>
                  </a:txBody>
                  <a:tcPr marL="68580" marR="68580" marT="0" marB="0"/>
                </a:tc>
                <a:tc>
                  <a:txBody>
                    <a:bodyPr/>
                    <a:lstStyle/>
                    <a:p>
                      <a:pPr marL="0" marR="0" algn="ctr">
                        <a:spcBef>
                          <a:spcPts val="0"/>
                        </a:spcBef>
                        <a:spcAft>
                          <a:spcPts val="0"/>
                        </a:spcAft>
                      </a:pPr>
                      <a:r>
                        <a:rPr lang="en-US" sz="1800" dirty="0" smtClean="0">
                          <a:latin typeface="Times New Roman"/>
                          <a:ea typeface="Times New Roman"/>
                          <a:cs typeface="Times New Roman"/>
                        </a:rPr>
                        <a:t>Some</a:t>
                      </a:r>
                      <a:endParaRPr lang="en-US" sz="18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Complex</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One</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Small</a:t>
                      </a:r>
                    </a:p>
                  </a:txBody>
                  <a:tcPr marL="68580" marR="68580" marT="0" marB="0"/>
                </a:tc>
                <a:tc>
                  <a:txBody>
                    <a:bodyPr/>
                    <a:lstStyle/>
                    <a:p>
                      <a:pPr marL="0" marR="0" algn="ctr">
                        <a:spcBef>
                          <a:spcPts val="0"/>
                        </a:spcBef>
                        <a:spcAft>
                          <a:spcPts val="0"/>
                        </a:spcAft>
                      </a:pPr>
                      <a:r>
                        <a:rPr lang="en-US" sz="1800" dirty="0">
                          <a:latin typeface="Times New Roman"/>
                          <a:ea typeface="Times New Roman"/>
                          <a:cs typeface="Times New Roman"/>
                        </a:rPr>
                        <a:t>Sentence</a:t>
                      </a:r>
                    </a:p>
                  </a:txBody>
                  <a:tcPr marL="68580" marR="68580" marT="0" marB="0"/>
                </a:tc>
              </a:tr>
            </a:tbl>
          </a:graphicData>
        </a:graphic>
      </p:graphicFrame>
      <p:sp>
        <p:nvSpPr>
          <p:cNvPr id="7"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Database</a:t>
            </a:r>
            <a:endParaRPr lang="en-US" dirty="0"/>
          </a:p>
        </p:txBody>
      </p:sp>
    </p:spTree>
    <p:extLst>
      <p:ext uri="{BB962C8B-B14F-4D97-AF65-F5344CB8AC3E}">
        <p14:creationId xmlns:p14="http://schemas.microsoft.com/office/powerpoint/2010/main" val="253060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cstate="print"/>
          <a:srcRect/>
          <a:stretch>
            <a:fillRect/>
          </a:stretch>
        </p:blipFill>
        <p:spPr bwMode="auto">
          <a:xfrm>
            <a:off x="261937" y="812854"/>
            <a:ext cx="4157663" cy="3355186"/>
          </a:xfrm>
          <a:prstGeom prst="rect">
            <a:avLst/>
          </a:prstGeom>
          <a:noFill/>
          <a:ln w="9525">
            <a:noFill/>
            <a:miter lim="800000"/>
            <a:headEnd/>
            <a:tailEnd/>
          </a:ln>
        </p:spPr>
      </p:pic>
      <p:sp>
        <p:nvSpPr>
          <p:cNvPr id="54" name="Rectangle 53"/>
          <p:cNvSpPr/>
          <p:nvPr/>
        </p:nvSpPr>
        <p:spPr>
          <a:xfrm>
            <a:off x="592510" y="5020056"/>
            <a:ext cx="3598490" cy="533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92510" y="4334256"/>
            <a:ext cx="3598490" cy="533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3" name="Text Box 5"/>
          <p:cNvSpPr txBox="1">
            <a:spLocks noChangeArrowheads="1"/>
          </p:cNvSpPr>
          <p:nvPr/>
        </p:nvSpPr>
        <p:spPr bwMode="auto">
          <a:xfrm>
            <a:off x="927100" y="654050"/>
            <a:ext cx="520700" cy="3000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6" name="Rectangle 8"/>
          <p:cNvSpPr>
            <a:spLocks noChangeArrowheads="1"/>
          </p:cNvSpPr>
          <p:nvPr/>
        </p:nvSpPr>
        <p:spPr bwMode="auto">
          <a:xfrm>
            <a:off x="0" y="5334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657"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8" name="Rectangle 1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8" name="Group 47"/>
          <p:cNvGrpSpPr/>
          <p:nvPr/>
        </p:nvGrpSpPr>
        <p:grpSpPr>
          <a:xfrm>
            <a:off x="4572001" y="3343655"/>
            <a:ext cx="3810003" cy="2514601"/>
            <a:chOff x="1981201" y="3276599"/>
            <a:chExt cx="4419603" cy="3124201"/>
          </a:xfrm>
        </p:grpSpPr>
        <p:pic>
          <p:nvPicPr>
            <p:cNvPr id="6" name="Picture 2"/>
            <p:cNvPicPr>
              <a:picLocks noChangeAspect="1" noChangeArrowheads="1"/>
            </p:cNvPicPr>
            <p:nvPr/>
          </p:nvPicPr>
          <p:blipFill>
            <a:blip r:embed="rId3" cstate="print"/>
            <a:srcRect/>
            <a:stretch>
              <a:fillRect/>
            </a:stretch>
          </p:blipFill>
          <p:spPr bwMode="auto">
            <a:xfrm>
              <a:off x="1981201" y="3276599"/>
              <a:ext cx="4419603" cy="2286000"/>
            </a:xfrm>
            <a:prstGeom prst="rect">
              <a:avLst/>
            </a:prstGeom>
            <a:noFill/>
            <a:ln w="9525">
              <a:noFill/>
              <a:miter lim="800000"/>
              <a:headEnd/>
              <a:tailEnd/>
            </a:ln>
          </p:spPr>
        </p:pic>
        <p:sp>
          <p:nvSpPr>
            <p:cNvPr id="17" name="Oval 16"/>
            <p:cNvSpPr/>
            <p:nvPr/>
          </p:nvSpPr>
          <p:spPr>
            <a:xfrm>
              <a:off x="4343400" y="3810000"/>
              <a:ext cx="609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62200" y="3352800"/>
              <a:ext cx="609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5181600"/>
              <a:ext cx="609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8" idx="5"/>
            </p:cNvCxnSpPr>
            <p:nvPr/>
          </p:nvCxnSpPr>
          <p:spPr>
            <a:xfrm>
              <a:off x="2882526" y="3678004"/>
              <a:ext cx="1079874" cy="19607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4"/>
              <a:endCxn id="6" idx="2"/>
            </p:cNvCxnSpPr>
            <p:nvPr/>
          </p:nvCxnSpPr>
          <p:spPr>
            <a:xfrm flipH="1">
              <a:off x="4191000" y="4191000"/>
              <a:ext cx="4572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5"/>
            </p:cNvCxnSpPr>
            <p:nvPr/>
          </p:nvCxnSpPr>
          <p:spPr>
            <a:xfrm>
              <a:off x="2577726" y="5506804"/>
              <a:ext cx="1232274" cy="2843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0000" y="5385137"/>
              <a:ext cx="575799"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7" name="Rectangle 46"/>
          <p:cNvSpPr/>
          <p:nvPr/>
        </p:nvSpPr>
        <p:spPr>
          <a:xfrm>
            <a:off x="4816131" y="804069"/>
            <a:ext cx="3657600" cy="1938992"/>
          </a:xfrm>
          <a:prstGeom prst="rect">
            <a:avLst/>
          </a:prstGeom>
        </p:spPr>
        <p:txBody>
          <a:bodyPr wrap="square">
            <a:spAutoFit/>
          </a:bodyPr>
          <a:lstStyle/>
          <a:p>
            <a:pPr>
              <a:lnSpc>
                <a:spcPct val="150000"/>
              </a:lnSpc>
            </a:pPr>
            <a:r>
              <a:rPr lang="en-US" sz="2000" i="1" dirty="0" smtClean="0"/>
              <a:t>x</a:t>
            </a:r>
            <a:r>
              <a:rPr lang="en-US" sz="2000" dirty="0" smtClean="0"/>
              <a:t> — states</a:t>
            </a:r>
            <a:br>
              <a:rPr lang="en-US" sz="2000" dirty="0" smtClean="0"/>
            </a:br>
            <a:r>
              <a:rPr lang="en-US" sz="2000" i="1" dirty="0" smtClean="0"/>
              <a:t>y</a:t>
            </a:r>
            <a:r>
              <a:rPr lang="en-US" sz="2000" dirty="0" smtClean="0"/>
              <a:t> — possible observations</a:t>
            </a:r>
            <a:br>
              <a:rPr lang="en-US" sz="2000" dirty="0" smtClean="0"/>
            </a:br>
            <a:r>
              <a:rPr lang="en-US" sz="2000" i="1" dirty="0" smtClean="0"/>
              <a:t>a</a:t>
            </a:r>
            <a:r>
              <a:rPr lang="en-US" sz="2000" dirty="0" smtClean="0"/>
              <a:t> — state transition probabilities</a:t>
            </a:r>
            <a:br>
              <a:rPr lang="en-US" sz="2000" dirty="0" smtClean="0"/>
            </a:br>
            <a:r>
              <a:rPr lang="en-US" sz="2000" i="1" dirty="0" smtClean="0"/>
              <a:t>b</a:t>
            </a:r>
            <a:r>
              <a:rPr lang="en-US" sz="2000" dirty="0" smtClean="0"/>
              <a:t> — output probabilities</a:t>
            </a:r>
            <a:endParaRPr lang="en-US" sz="2000" dirty="0"/>
          </a:p>
        </p:txBody>
      </p:sp>
      <p:sp>
        <p:nvSpPr>
          <p:cNvPr id="49" name="Rectangle 48"/>
          <p:cNvSpPr/>
          <p:nvPr/>
        </p:nvSpPr>
        <p:spPr>
          <a:xfrm>
            <a:off x="838200" y="5020056"/>
            <a:ext cx="3569589" cy="507831"/>
          </a:xfrm>
          <a:prstGeom prst="rect">
            <a:avLst/>
          </a:prstGeom>
          <a:noFill/>
        </p:spPr>
        <p:txBody>
          <a:bodyPr wrap="square">
            <a:spAutoFit/>
          </a:bodyPr>
          <a:lstStyle/>
          <a:p>
            <a:pPr algn="just">
              <a:lnSpc>
                <a:spcPct val="150000"/>
              </a:lnSpc>
            </a:pPr>
            <a:r>
              <a:rPr lang="en-US" sz="1800" dirty="0" smtClean="0"/>
              <a:t>A HMM model for isolated sign</a:t>
            </a:r>
            <a:endParaRPr lang="en-US" sz="1800" i="1" dirty="0" smtClean="0"/>
          </a:p>
        </p:txBody>
      </p:sp>
      <p:sp>
        <p:nvSpPr>
          <p:cNvPr id="52" name="Rectangle 51"/>
          <p:cNvSpPr/>
          <p:nvPr/>
        </p:nvSpPr>
        <p:spPr>
          <a:xfrm>
            <a:off x="592510" y="4334256"/>
            <a:ext cx="3815279" cy="507831"/>
          </a:xfrm>
          <a:prstGeom prst="rect">
            <a:avLst/>
          </a:prstGeom>
          <a:noFill/>
        </p:spPr>
        <p:txBody>
          <a:bodyPr wrap="square">
            <a:spAutoFit/>
          </a:bodyPr>
          <a:lstStyle/>
          <a:p>
            <a:pPr>
              <a:lnSpc>
                <a:spcPct val="150000"/>
              </a:lnSpc>
            </a:pPr>
            <a:r>
              <a:rPr lang="en-US" sz="1800" dirty="0" smtClean="0"/>
              <a:t>Probabilistic parameters of a HMM</a:t>
            </a:r>
            <a:endParaRPr lang="en-US" sz="1800" dirty="0"/>
          </a:p>
        </p:txBody>
      </p:sp>
      <p:cxnSp>
        <p:nvCxnSpPr>
          <p:cNvPr id="56" name="Straight Arrow Connector 55"/>
          <p:cNvCxnSpPr>
            <a:stCxn id="54" idx="3"/>
          </p:cNvCxnSpPr>
          <p:nvPr/>
        </p:nvCxnSpPr>
        <p:spPr>
          <a:xfrm flipV="1">
            <a:off x="4191000" y="5248656"/>
            <a:ext cx="4572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0"/>
          </p:cNvCxnSpPr>
          <p:nvPr/>
        </p:nvCxnSpPr>
        <p:spPr>
          <a:xfrm flipV="1">
            <a:off x="2500150" y="3953256"/>
            <a:ext cx="96311"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Hidden </a:t>
            </a:r>
            <a:r>
              <a:rPr lang="en-US" dirty="0"/>
              <a:t>Markov Model (HMM) for ASL </a:t>
            </a:r>
            <a:r>
              <a:rPr lang="en-US" dirty="0" smtClean="0"/>
              <a:t>Recognition</a:t>
            </a:r>
            <a:endParaRPr lang="en-US" dirty="0"/>
          </a:p>
        </p:txBody>
      </p:sp>
    </p:spTree>
    <p:extLst>
      <p:ext uri="{BB962C8B-B14F-4D97-AF65-F5344CB8AC3E}">
        <p14:creationId xmlns:p14="http://schemas.microsoft.com/office/powerpoint/2010/main" val="2808232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00912"/>
            <a:ext cx="8077200" cy="472440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19461" name="Picture 5"/>
          <p:cNvPicPr>
            <a:picLocks noChangeAspect="1" noChangeArrowheads="1"/>
          </p:cNvPicPr>
          <p:nvPr/>
        </p:nvPicPr>
        <p:blipFill>
          <a:blip r:embed="rId2" cstate="print"/>
          <a:srcRect/>
          <a:stretch>
            <a:fillRect/>
          </a:stretch>
        </p:blipFill>
        <p:spPr bwMode="auto">
          <a:xfrm>
            <a:off x="162481" y="766483"/>
            <a:ext cx="8752638" cy="4244430"/>
          </a:xfrm>
          <a:prstGeom prst="rect">
            <a:avLst/>
          </a:prstGeom>
          <a:noFill/>
          <a:ln w="9525">
            <a:noFill/>
            <a:miter lim="800000"/>
            <a:headEnd/>
            <a:tailEnd/>
          </a:ln>
        </p:spPr>
      </p:pic>
      <p:grpSp>
        <p:nvGrpSpPr>
          <p:cNvPr id="14" name="Group 13"/>
          <p:cNvGrpSpPr/>
          <p:nvPr/>
        </p:nvGrpSpPr>
        <p:grpSpPr>
          <a:xfrm>
            <a:off x="1371600" y="5251180"/>
            <a:ext cx="5281707" cy="369332"/>
            <a:chOff x="914400" y="5867400"/>
            <a:chExt cx="5281707" cy="369332"/>
          </a:xfrm>
        </p:grpSpPr>
        <p:sp>
          <p:nvSpPr>
            <p:cNvPr id="8" name="TextBox 7"/>
            <p:cNvSpPr txBox="1"/>
            <p:nvPr/>
          </p:nvSpPr>
          <p:spPr>
            <a:xfrm>
              <a:off x="1295400" y="5867400"/>
              <a:ext cx="1259960" cy="369332"/>
            </a:xfrm>
            <a:prstGeom prst="rect">
              <a:avLst/>
            </a:prstGeom>
            <a:noFill/>
          </p:spPr>
          <p:txBody>
            <a:bodyPr wrap="none" rtlCol="0">
              <a:spAutoFit/>
            </a:bodyPr>
            <a:lstStyle/>
            <a:p>
              <a:r>
                <a:rPr lang="en-US" dirty="0" smtClean="0"/>
                <a:t>2010 PAMI</a:t>
              </a:r>
              <a:endParaRPr lang="en-US" dirty="0"/>
            </a:p>
          </p:txBody>
        </p:sp>
        <p:sp>
          <p:nvSpPr>
            <p:cNvPr id="9" name="TextBox 8"/>
            <p:cNvSpPr txBox="1"/>
            <p:nvPr/>
          </p:nvSpPr>
          <p:spPr>
            <a:xfrm>
              <a:off x="3464440" y="5867400"/>
              <a:ext cx="1259960" cy="369332"/>
            </a:xfrm>
            <a:prstGeom prst="rect">
              <a:avLst/>
            </a:prstGeom>
            <a:noFill/>
          </p:spPr>
          <p:txBody>
            <a:bodyPr wrap="none" rtlCol="0">
              <a:spAutoFit/>
            </a:bodyPr>
            <a:lstStyle/>
            <a:p>
              <a:r>
                <a:rPr lang="en-US" dirty="0" smtClean="0"/>
                <a:t>2009 PAMI</a:t>
              </a:r>
              <a:endParaRPr lang="en-US" dirty="0"/>
            </a:p>
          </p:txBody>
        </p:sp>
        <p:sp>
          <p:nvSpPr>
            <p:cNvPr id="10" name="TextBox 9"/>
            <p:cNvSpPr txBox="1"/>
            <p:nvPr/>
          </p:nvSpPr>
          <p:spPr>
            <a:xfrm>
              <a:off x="5562600" y="5867400"/>
              <a:ext cx="633507" cy="369332"/>
            </a:xfrm>
            <a:prstGeom prst="rect">
              <a:avLst/>
            </a:prstGeom>
            <a:noFill/>
          </p:spPr>
          <p:txBody>
            <a:bodyPr wrap="none" rtlCol="0">
              <a:spAutoFit/>
            </a:bodyPr>
            <a:lstStyle/>
            <a:p>
              <a:r>
                <a:rPr lang="en-US" dirty="0" smtClean="0"/>
                <a:t>Both</a:t>
              </a:r>
              <a:endParaRPr lang="en-US" dirty="0"/>
            </a:p>
          </p:txBody>
        </p:sp>
        <p:sp>
          <p:nvSpPr>
            <p:cNvPr id="11" name="Rectangle 10"/>
            <p:cNvSpPr/>
            <p:nvPr/>
          </p:nvSpPr>
          <p:spPr>
            <a:xfrm>
              <a:off x="914400" y="5867400"/>
              <a:ext cx="304800" cy="304800"/>
            </a:xfrm>
            <a:prstGeom prst="rect">
              <a:avLst/>
            </a:prstGeom>
            <a:solidFill>
              <a:srgbClr val="F9D3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5867400"/>
              <a:ext cx="304800" cy="304800"/>
            </a:xfrm>
            <a:prstGeom prst="rect">
              <a:avLst/>
            </a:prstGeom>
            <a:solidFill>
              <a:srgbClr val="FAF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05400" y="5867400"/>
              <a:ext cx="304800" cy="304800"/>
            </a:xfrm>
            <a:prstGeom prst="rect">
              <a:avLst/>
            </a:prstGeom>
            <a:solidFill>
              <a:srgbClr val="F1B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ASL </a:t>
            </a:r>
            <a:r>
              <a:rPr lang="en-US" dirty="0"/>
              <a:t>Recognition System based on </a:t>
            </a:r>
            <a:r>
              <a:rPr lang="en-US" dirty="0" smtClean="0"/>
              <a:t>DP</a:t>
            </a:r>
            <a:endParaRPr lang="en-US" dirty="0"/>
          </a:p>
        </p:txBody>
      </p:sp>
    </p:spTree>
    <p:extLst>
      <p:ext uri="{BB962C8B-B14F-4D97-AF65-F5344CB8AC3E}">
        <p14:creationId xmlns:p14="http://schemas.microsoft.com/office/powerpoint/2010/main" val="2490090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658112"/>
            <a:ext cx="7696200" cy="685800"/>
          </a:xfrm>
        </p:spPr>
        <p:txBody>
          <a:bodyPr/>
          <a:lstStyle/>
          <a:p>
            <a:r>
              <a:rPr lang="en-US" sz="2400" dirty="0" smtClean="0">
                <a:solidFill>
                  <a:schemeClr val="tx1"/>
                </a:solidFill>
              </a:rPr>
              <a:t>The transition between signs in a sentence. </a:t>
            </a:r>
          </a:p>
          <a:p>
            <a:endParaRPr lang="en-US" dirty="0" smtClean="0"/>
          </a:p>
        </p:txBody>
      </p:sp>
      <p:sp>
        <p:nvSpPr>
          <p:cNvPr id="7" name="TextBox 6"/>
          <p:cNvSpPr txBox="1"/>
          <p:nvPr/>
        </p:nvSpPr>
        <p:spPr>
          <a:xfrm>
            <a:off x="524256" y="907143"/>
            <a:ext cx="7848600" cy="9694962"/>
          </a:xfrm>
          <a:prstGeom prst="rect">
            <a:avLst/>
          </a:prstGeom>
          <a:noFill/>
        </p:spPr>
        <p:txBody>
          <a:bodyPr wrap="square" rtlCol="0">
            <a:spAutoFit/>
          </a:bodyPr>
          <a:lstStyle/>
          <a:p>
            <a:pPr>
              <a:buFont typeface="Wingdings" pitchFamily="2" charset="2"/>
              <a:buChar char="v"/>
            </a:pPr>
            <a:r>
              <a:rPr lang="en-US" sz="2800" dirty="0" smtClean="0"/>
              <a:t> Movement Epenthesis</a:t>
            </a:r>
          </a:p>
          <a:p>
            <a:endParaRPr lang="en-US" sz="2800" dirty="0" smtClean="0"/>
          </a:p>
          <a:p>
            <a:pPr>
              <a:buFont typeface="Wingdings" pitchFamily="2" charset="2"/>
              <a:buChar char="v"/>
            </a:pPr>
            <a:endParaRPr lang="en-US" sz="2800" dirty="0" smtClean="0"/>
          </a:p>
          <a:p>
            <a:pPr>
              <a:buFont typeface="Wingdings" pitchFamily="2" charset="2"/>
              <a:buChar char="v"/>
            </a:pPr>
            <a:r>
              <a:rPr lang="en-US" sz="2800" dirty="0" smtClean="0"/>
              <a:t> Hand segmentation </a:t>
            </a:r>
          </a:p>
          <a:p>
            <a:pPr>
              <a:buFont typeface="Wingdings" pitchFamily="2" charset="2"/>
              <a:buChar char="v"/>
            </a:pPr>
            <a:endParaRPr lang="en-US" sz="2800" dirty="0" smtClean="0"/>
          </a:p>
          <a:p>
            <a:pPr>
              <a:buFont typeface="Wingdings" pitchFamily="2" charset="2"/>
              <a:buChar char="v"/>
            </a:pPr>
            <a:endParaRPr lang="en-US" sz="2800" dirty="0" smtClean="0"/>
          </a:p>
          <a:p>
            <a:pPr>
              <a:buFont typeface="Wingdings" pitchFamily="2" charset="2"/>
              <a:buChar char="v"/>
            </a:pPr>
            <a:endParaRPr lang="en-US" sz="2800" dirty="0" smtClean="0"/>
          </a:p>
          <a:p>
            <a:pPr>
              <a:buFont typeface="Wingdings" pitchFamily="2" charset="2"/>
              <a:buChar char="v"/>
            </a:pPr>
            <a:r>
              <a:rPr lang="en-US" sz="2800" dirty="0" smtClean="0"/>
              <a:t> Processing speed</a:t>
            </a:r>
          </a:p>
          <a:p>
            <a:pPr>
              <a:buFont typeface="Wingdings" pitchFamily="2" charset="2"/>
              <a:buChar char="v"/>
            </a:pPr>
            <a:endParaRPr lang="en-US" sz="2800" dirty="0"/>
          </a:p>
          <a:p>
            <a:pPr>
              <a:buFont typeface="Wingdings" pitchFamily="2" charset="2"/>
              <a:buChar char="v"/>
            </a:pPr>
            <a:endParaRPr lang="en-US" sz="2800" dirty="0" smtClean="0"/>
          </a:p>
          <a:p>
            <a:pPr>
              <a:buFont typeface="Wingdings" pitchFamily="2" charset="2"/>
              <a:buChar char="v"/>
            </a:pPr>
            <a:r>
              <a:rPr lang="en-US" sz="2800" dirty="0" smtClean="0"/>
              <a:t> Large vocabulary</a:t>
            </a:r>
          </a:p>
          <a:p>
            <a:r>
              <a:rPr lang="en-US" sz="2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Text Placeholder 2"/>
          <p:cNvSpPr txBox="1">
            <a:spLocks/>
          </p:cNvSpPr>
          <p:nvPr/>
        </p:nvSpPr>
        <p:spPr>
          <a:xfrm>
            <a:off x="990600" y="2877312"/>
            <a:ext cx="7696200" cy="1219200"/>
          </a:xfrm>
          <a:prstGeom prst="rect">
            <a:avLst/>
          </a:prstGeom>
        </p:spPr>
        <p:txBody>
          <a:bodyPr anchor="b"/>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Illumination, complex background, short sleeves and skin-color like object will all affect the segmentation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Text Placeholder 2"/>
          <p:cNvSpPr txBox="1">
            <a:spLocks/>
          </p:cNvSpPr>
          <p:nvPr/>
        </p:nvSpPr>
        <p:spPr>
          <a:xfrm>
            <a:off x="990600" y="4553712"/>
            <a:ext cx="7696200" cy="762000"/>
          </a:xfrm>
          <a:prstGeom prst="rect">
            <a:avLst/>
          </a:prstGeom>
        </p:spPr>
        <p:txBody>
          <a:bodyPr anchor="b"/>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DP Pruning, multiple constraints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defPPr>
              <a:defRPr lang="en-US"/>
            </a:defPPr>
            <a:lvl1pPr>
              <a:spcBef>
                <a:spcPct val="50000"/>
              </a:spcBef>
              <a:defRPr b="1">
                <a:solidFill>
                  <a:schemeClr val="accent2"/>
                </a:solidFill>
              </a:defRPr>
            </a:lvl1pPr>
          </a:lstStyle>
          <a:p>
            <a:r>
              <a:rPr lang="en-US" dirty="0" smtClean="0"/>
              <a:t>Challenges</a:t>
            </a:r>
            <a:endParaRPr lang="en-US" dirty="0"/>
          </a:p>
        </p:txBody>
      </p:sp>
    </p:spTree>
    <p:extLst>
      <p:ext uri="{BB962C8B-B14F-4D97-AF65-F5344CB8AC3E}">
        <p14:creationId xmlns:p14="http://schemas.microsoft.com/office/powerpoint/2010/main" val="210081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26786</TotalTime>
  <Words>3481</Words>
  <Application>Microsoft Office PowerPoint</Application>
  <PresentationFormat>Letter Paper (8.5x11 in)</PresentationFormat>
  <Paragraphs>738</Paragraphs>
  <Slides>43</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47" baseType="lpstr">
      <vt:lpstr>lecture_title</vt:lpstr>
      <vt:lpstr>lecture_default</vt:lpstr>
      <vt:lpstr>Visio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Shuang Lu</cp:lastModifiedBy>
  <cp:revision>2346</cp:revision>
  <dcterms:created xsi:type="dcterms:W3CDTF">2002-09-12T17:13:32Z</dcterms:created>
  <dcterms:modified xsi:type="dcterms:W3CDTF">2012-03-21T02:42:02Z</dcterms:modified>
</cp:coreProperties>
</file>