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  <p:sldMasterId id="2147483715" r:id="rId3"/>
  </p:sldMasterIdLst>
  <p:notesMasterIdLst>
    <p:notesMasterId r:id="rId9"/>
  </p:notesMasterIdLst>
  <p:handoutMasterIdLst>
    <p:handoutMasterId r:id="rId10"/>
  </p:handoutMasterIdLst>
  <p:sldIdLst>
    <p:sldId id="325" r:id="rId4"/>
    <p:sldId id="580" r:id="rId5"/>
    <p:sldId id="582" r:id="rId6"/>
    <p:sldId id="577" r:id="rId7"/>
    <p:sldId id="595" r:id="rId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808000"/>
    <a:srgbClr val="892034"/>
    <a:srgbClr val="C0C0C0"/>
    <a:srgbClr val="333399"/>
    <a:srgbClr val="BE0F34"/>
    <a:srgbClr val="000000"/>
    <a:srgbClr val="FFFFD5"/>
    <a:srgbClr val="EFF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6" autoAdjust="0"/>
    <p:restoredTop sz="96226" autoAdjust="0"/>
  </p:normalViewPr>
  <p:slideViewPr>
    <p:cSldViewPr snapToGrid="0">
      <p:cViewPr varScale="1">
        <p:scale>
          <a:sx n="96" d="100"/>
          <a:sy n="96" d="100"/>
        </p:scale>
        <p:origin x="-2208" y="-112"/>
      </p:cViewPr>
      <p:guideLst>
        <p:guide orient="horz" pos="1354"/>
        <p:guide orient="horz" pos="4223"/>
        <p:guide orient="horz" pos="431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9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44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203778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35804" y="6238875"/>
            <a:ext cx="590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 bwMode="auto">
          <a:xfrm>
            <a:off x="484937" y="165661"/>
            <a:ext cx="1685058" cy="330200"/>
          </a:xfrm>
          <a:prstGeom prst="rect">
            <a:avLst/>
          </a:prstGeom>
          <a:solidFill>
            <a:srgbClr val="FFFFFF"/>
          </a:solidFill>
        </p:spPr>
        <p:txBody>
          <a:bodyPr wrap="none"/>
          <a:lstStyle/>
          <a:p>
            <a:pPr marL="0" indent="0">
              <a:defRPr/>
            </a:pPr>
            <a:r>
              <a:rPr lang="en-US" sz="1400" b="1" baseline="0" dirty="0" smtClean="0">
                <a:solidFill>
                  <a:srgbClr val="364117"/>
                </a:solidFill>
              </a:rPr>
              <a:t>CoE Staff Retreat</a:t>
            </a:r>
            <a:endParaRPr lang="en-US" sz="1400" b="1" baseline="0" dirty="0">
              <a:solidFill>
                <a:srgbClr val="3641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CoE</a:t>
            </a:r>
            <a:r>
              <a:rPr lang="en-US" sz="1200" b="1" baseline="0" dirty="0" smtClean="0">
                <a:solidFill>
                  <a:srgbClr val="BE0F34"/>
                </a:solidFill>
              </a:rPr>
              <a:t> Staff Retreat</a:t>
            </a:r>
            <a:r>
              <a:rPr lang="en-US" sz="1200" b="1" dirty="0" smtClean="0">
                <a:solidFill>
                  <a:srgbClr val="BE0F34"/>
                </a:solidFill>
              </a:rPr>
              <a:t>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78234" y="6393855"/>
            <a:ext cx="4360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ple.edu/engineering/" TargetMode="External"/><Relationship Id="rId4" Type="http://schemas.openxmlformats.org/officeDocument/2006/relationships/image" Target="../media/image2.jpeg"/><Relationship Id="rId5" Type="http://schemas.openxmlformats.org/officeDocument/2006/relationships/hyperlink" Target="http://www.temple.edu/engineering/ME/index.html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41981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THE DEPARTMENT OF</a:t>
            </a:r>
          </a:p>
          <a:p>
            <a:pPr algn="ctr">
              <a:spcBef>
                <a:spcPts val="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ELECTRICAL AND COMPUTER ENGINEERING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996048"/>
            <a:ext cx="841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Li </a:t>
            </a:r>
            <a:r>
              <a:rPr lang="en-US" sz="1800" b="1" dirty="0" err="1" smtClean="0">
                <a:solidFill>
                  <a:schemeClr val="accent1"/>
                </a:solidFill>
              </a:rPr>
              <a:t>Bai</a:t>
            </a:r>
            <a:r>
              <a:rPr lang="en-US" sz="1800" b="1" dirty="0" smtClean="0">
                <a:solidFill>
                  <a:schemeClr val="accent1"/>
                </a:solidFill>
              </a:rPr>
              <a:t>, PhD and Joseph Picone, PhD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College of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0346" y="1895297"/>
            <a:ext cx="4800404" cy="2877966"/>
            <a:chOff x="454221" y="1762297"/>
            <a:chExt cx="4800404" cy="2877966"/>
          </a:xfrm>
        </p:grpSpPr>
        <p:pic>
          <p:nvPicPr>
            <p:cNvPr id="19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221" y="1763713"/>
              <a:ext cx="3428803" cy="2876550"/>
            </a:xfrm>
            <a:prstGeom prst="rect">
              <a:avLst/>
            </a:prstGeom>
            <a:noFill/>
            <a:ln w="38100">
              <a:solidFill>
                <a:srgbClr val="BE0F34"/>
              </a:solidFill>
              <a:miter lim="800000"/>
              <a:headEnd/>
              <a:tailEnd/>
            </a:ln>
            <a:effectLst/>
          </p:spPr>
        </p:pic>
        <p:pic>
          <p:nvPicPr>
            <p:cNvPr id="181251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3025" y="3481392"/>
              <a:ext cx="1371600" cy="1158871"/>
            </a:xfrm>
            <a:prstGeom prst="rect">
              <a:avLst/>
            </a:prstGeom>
            <a:noFill/>
            <a:ln w="38100">
              <a:solidFill>
                <a:srgbClr val="BE0F34"/>
              </a:solidFill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83025" y="2461750"/>
              <a:ext cx="1371600" cy="96289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</p:pic>
        <p:pic>
          <p:nvPicPr>
            <p:cNvPr id="13" name="Picture 12" descr="x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83025" y="1762297"/>
              <a:ext cx="1371600" cy="67809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5951913" y="2664201"/>
            <a:ext cx="2809702" cy="13388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Outline:</a:t>
            </a:r>
          </a:p>
          <a:p>
            <a:pPr marL="280988" indent="-168275">
              <a:spcAft>
                <a:spcPts val="6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•  ECE At a Glance</a:t>
            </a:r>
          </a:p>
          <a:p>
            <a:pPr marL="280988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Research Clusters</a:t>
            </a:r>
          </a:p>
          <a:p>
            <a:pPr marL="280988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Department Initiatives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86972" y="1004515"/>
            <a:ext cx="2958493" cy="3402464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6716" y="4255561"/>
            <a:ext cx="4308295" cy="181423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930" y="1033750"/>
            <a:ext cx="3843313" cy="217368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ECE at a Glance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700284"/>
              </p:ext>
            </p:extLst>
          </p:nvPr>
        </p:nvGraphicFramePr>
        <p:xfrm>
          <a:off x="238125" y="4399246"/>
          <a:ext cx="4270716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050"/>
                <a:gridCol w="525167"/>
                <a:gridCol w="763717"/>
                <a:gridCol w="811782"/>
              </a:tblGrid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Area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Full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Assoc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Assist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Computer</a:t>
                      </a:r>
                      <a:r>
                        <a:rPr lang="en-US" sz="1400" b="1" baseline="0" dirty="0" smtClean="0"/>
                        <a:t> Engineering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Signal</a:t>
                      </a:r>
                      <a:r>
                        <a:rPr lang="en-US" sz="1400" b="1" baseline="0" dirty="0" smtClean="0"/>
                        <a:t> Processing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Controls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Microelectronics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Power</a:t>
                      </a:r>
                      <a:r>
                        <a:rPr lang="en-US" sz="1400" b="1" baseline="0" dirty="0" smtClean="0"/>
                        <a:t> and Energy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91414"/>
              </p:ext>
            </p:extLst>
          </p:nvPr>
        </p:nvGraphicFramePr>
        <p:xfrm>
          <a:off x="233363" y="1159069"/>
          <a:ext cx="3848346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26"/>
                <a:gridCol w="576776"/>
                <a:gridCol w="787790"/>
                <a:gridCol w="778799"/>
                <a:gridCol w="714455"/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Track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Full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Assoc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Assist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NTT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Adj.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Post-Doc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Staff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2.5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24.5</a:t>
                      </a:r>
                      <a:endParaRPr lang="en-US" sz="1400" b="1" dirty="0"/>
                    </a:p>
                  </a:txBody>
                  <a:tcPr marR="182880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1604" y="599981"/>
            <a:ext cx="3321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Faculty By Rank:</a:t>
            </a:r>
            <a:endParaRPr lang="en-US" sz="1800" b="1" dirty="0"/>
          </a:p>
        </p:txBody>
      </p:sp>
      <p:sp>
        <p:nvSpPr>
          <p:cNvPr id="9" name="Rectangle 8"/>
          <p:cNvSpPr/>
          <p:nvPr/>
        </p:nvSpPr>
        <p:spPr>
          <a:xfrm>
            <a:off x="181604" y="3749104"/>
            <a:ext cx="40246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Faculty By Area of Specialization:</a:t>
            </a:r>
            <a:endParaRPr lang="en-US" sz="1800" b="1" dirty="0"/>
          </a:p>
        </p:txBody>
      </p:sp>
      <p:sp>
        <p:nvSpPr>
          <p:cNvPr id="11" name="Rectangle 10"/>
          <p:cNvSpPr/>
          <p:nvPr/>
        </p:nvSpPr>
        <p:spPr>
          <a:xfrm>
            <a:off x="5256211" y="608438"/>
            <a:ext cx="3761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Aft>
                <a:spcPts val="2400"/>
              </a:spcAft>
              <a:buFont typeface="Arial" pitchFamily="34" charset="0"/>
              <a:buChar char="•"/>
            </a:pPr>
            <a:r>
              <a:rPr lang="en-US" sz="1800" b="1" dirty="0" smtClean="0"/>
              <a:t>By the Numbers (2010-11):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51312"/>
              </p:ext>
            </p:extLst>
          </p:nvPr>
        </p:nvGraphicFramePr>
        <p:xfrm>
          <a:off x="5437346" y="1129827"/>
          <a:ext cx="2958494" cy="344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811"/>
                <a:gridCol w="1030778"/>
                <a:gridCol w="1113905"/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Degree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Enrolled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Graduated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BS: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233</a:t>
                      </a:r>
                    </a:p>
                    <a:p>
                      <a:pPr algn="r"/>
                      <a:r>
                        <a:rPr lang="en-US" sz="1400" b="1" dirty="0" smtClean="0"/>
                        <a:t>198</a:t>
                      </a:r>
                    </a:p>
                    <a:p>
                      <a:pPr algn="r"/>
                      <a:r>
                        <a:rPr lang="en-US" sz="1400" b="1" dirty="0" smtClean="0"/>
                        <a:t>31</a:t>
                      </a:r>
                    </a:p>
                    <a:p>
                      <a:pPr algn="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40</a:t>
                      </a:r>
                    </a:p>
                    <a:p>
                      <a:pPr algn="r"/>
                      <a:r>
                        <a:rPr lang="en-US" sz="1400" b="1" dirty="0" smtClean="0"/>
                        <a:t>33</a:t>
                      </a:r>
                    </a:p>
                    <a:p>
                      <a:pPr algn="r"/>
                      <a:r>
                        <a:rPr lang="en-US" sz="1400" b="1" dirty="0" smtClean="0"/>
                        <a:t>9</a:t>
                      </a:r>
                    </a:p>
                    <a:p>
                      <a:pPr algn="r"/>
                      <a:r>
                        <a:rPr lang="en-US" sz="1400" b="1" dirty="0" smtClean="0"/>
                        <a:t>2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MS: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37</a:t>
                      </a:r>
                    </a:p>
                    <a:p>
                      <a:pPr algn="r"/>
                      <a:r>
                        <a:rPr lang="en-US" sz="1400" b="1" dirty="0" smtClean="0"/>
                        <a:t>29</a:t>
                      </a:r>
                    </a:p>
                    <a:p>
                      <a:pPr algn="r"/>
                      <a:r>
                        <a:rPr lang="en-US" sz="1400" b="1" dirty="0" smtClean="0"/>
                        <a:t>6</a:t>
                      </a:r>
                    </a:p>
                    <a:p>
                      <a:pPr algn="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29</a:t>
                      </a:r>
                    </a:p>
                    <a:p>
                      <a:pPr algn="r"/>
                      <a:r>
                        <a:rPr lang="en-US" sz="1400" b="1" dirty="0" smtClean="0"/>
                        <a:t>25</a:t>
                      </a:r>
                    </a:p>
                    <a:p>
                      <a:pPr algn="r"/>
                      <a:r>
                        <a:rPr lang="en-US" sz="1400" b="1" dirty="0" smtClean="0"/>
                        <a:t>4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PhD: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16</a:t>
                      </a:r>
                    </a:p>
                    <a:p>
                      <a:pPr algn="r"/>
                      <a:r>
                        <a:rPr lang="en-US" sz="1400" b="1" dirty="0" smtClean="0"/>
                        <a:t>10</a:t>
                      </a:r>
                    </a:p>
                    <a:p>
                      <a:pPr algn="r"/>
                      <a:r>
                        <a:rPr lang="en-US" sz="1400" b="1" dirty="0" smtClean="0"/>
                        <a:t>2</a:t>
                      </a:r>
                    </a:p>
                    <a:p>
                      <a:pPr algn="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5</a:t>
                      </a:r>
                    </a:p>
                    <a:p>
                      <a:pPr algn="r"/>
                      <a:r>
                        <a:rPr lang="en-US" sz="1400" b="1" dirty="0" smtClean="0"/>
                        <a:t>5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Total: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286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74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247253" y="4923484"/>
            <a:ext cx="3277773" cy="1646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Research Expenditures: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660525" algn="r"/>
              </a:tabLst>
            </a:pPr>
            <a:r>
              <a:rPr lang="en-US" sz="1400" b="1" dirty="0" smtClean="0"/>
              <a:t>FY07: 	$888K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660525" algn="r"/>
              </a:tabLst>
            </a:pPr>
            <a:r>
              <a:rPr lang="en-US" sz="1400" b="1" dirty="0" smtClean="0"/>
              <a:t>FY08: 	$421K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660525" algn="r"/>
              </a:tabLst>
            </a:pPr>
            <a:r>
              <a:rPr lang="en-US" sz="1400" b="1" dirty="0" smtClean="0"/>
              <a:t>FY09: 	$453K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139825" algn="l"/>
              </a:tabLst>
            </a:pPr>
            <a:r>
              <a:rPr lang="en-US" sz="1400" b="1" dirty="0" smtClean="0"/>
              <a:t>FY10: 	$450K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139825" algn="l"/>
              </a:tabLst>
            </a:pPr>
            <a:r>
              <a:rPr lang="en-US" sz="1400" b="1" dirty="0" smtClean="0"/>
              <a:t>FY11:	$510K</a:t>
            </a:r>
          </a:p>
          <a:p>
            <a:pPr marL="338138" indent="-169863">
              <a:spcAft>
                <a:spcPts val="0"/>
              </a:spcAft>
              <a:buFont typeface="Wingdings" pitchFamily="2" charset="2"/>
              <a:buChar char="§"/>
              <a:tabLst>
                <a:tab pos="1139825" algn="l"/>
              </a:tabLst>
            </a:pPr>
            <a:r>
              <a:rPr lang="en-US" sz="1400" b="1" dirty="0" smtClean="0"/>
              <a:t>FY12:	TBD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7" grpId="0" animBg="1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Facilities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825" y="661600"/>
            <a:ext cx="4572000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Laboratory Space:</a:t>
            </a:r>
            <a:endParaRPr lang="en-US" sz="1800" b="1" dirty="0"/>
          </a:p>
        </p:txBody>
      </p:sp>
      <p:sp>
        <p:nvSpPr>
          <p:cNvPr id="7" name="Rectangle 6"/>
          <p:cNvSpPr/>
          <p:nvPr/>
        </p:nvSpPr>
        <p:spPr>
          <a:xfrm>
            <a:off x="434302" y="1166765"/>
            <a:ext cx="3424241" cy="1775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46269"/>
              </p:ext>
            </p:extLst>
          </p:nvPr>
        </p:nvGraphicFramePr>
        <p:xfrm>
          <a:off x="250825" y="1308701"/>
          <a:ext cx="344147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744"/>
                <a:gridCol w="1013726"/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Type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Sqft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Offices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3,290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Instructional Labs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6,303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Research</a:t>
                      </a:r>
                      <a:r>
                        <a:rPr lang="en-US" sz="1800" b="1" baseline="0" dirty="0" smtClean="0"/>
                        <a:t> Labs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3,903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13,496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23557" y="650475"/>
            <a:ext cx="4371062" cy="33855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Unique Capabilities: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Universal Virtual Lab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Neural Instrumentation Laboratory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Multi-agent Systems Test Lab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System Chip Design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Robotics and Atmospheric Testing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Image Processing System Development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Sensors, Networks and Devices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Speech Processing</a:t>
            </a:r>
            <a:endParaRPr lang="en-US" sz="1800" b="1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496" y="4189616"/>
            <a:ext cx="1510549" cy="228279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5086" y="5167407"/>
            <a:ext cx="1368136" cy="12872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659204"/>
            <a:ext cx="1717098" cy="138226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8642" y="6966064"/>
            <a:ext cx="2861448" cy="175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 l="23933" t="14063" r="61685" b="63238"/>
          <a:stretch>
            <a:fillRect/>
          </a:stretch>
        </p:blipFill>
        <p:spPr bwMode="auto">
          <a:xfrm>
            <a:off x="3541222" y="5086128"/>
            <a:ext cx="1429789" cy="12687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6082" y="4661052"/>
            <a:ext cx="1727227" cy="116181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Notable Accomplishments in FY11 and FY12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7892" y="641608"/>
            <a:ext cx="8508401" cy="2917470"/>
            <a:chOff x="237892" y="641608"/>
            <a:chExt cx="8508401" cy="2917470"/>
          </a:xfrm>
        </p:grpSpPr>
        <p:sp>
          <p:nvSpPr>
            <p:cNvPr id="14" name="TextBox 13"/>
            <p:cNvSpPr txBox="1"/>
            <p:nvPr/>
          </p:nvSpPr>
          <p:spPr>
            <a:xfrm>
              <a:off x="2867423" y="798106"/>
              <a:ext cx="5878870" cy="224676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800" b="1" dirty="0" smtClean="0">
                  <a:solidFill>
                    <a:schemeClr val="accent1"/>
                  </a:solidFill>
                </a:rPr>
                <a:t>ABET Accreditation: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Focused on the undergraduate program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250+ page comprehensive report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Should receive a 6-year accreditation with no deficiencies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Forced us to put rigorous assessment processes in place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 descr="Screen Shot 2012-03-05 at 6.33.03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90" r="23099" b="37734"/>
            <a:stretch/>
          </p:blipFill>
          <p:spPr>
            <a:xfrm>
              <a:off x="237892" y="641608"/>
              <a:ext cx="1935588" cy="291747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74986" y="3010483"/>
            <a:ext cx="8410585" cy="3301552"/>
            <a:chOff x="374986" y="3010483"/>
            <a:chExt cx="8410585" cy="3301552"/>
          </a:xfrm>
        </p:grpSpPr>
        <p:pic>
          <p:nvPicPr>
            <p:cNvPr id="2" name="Picture 1" descr="Screen Shot 2012-03-05 at 6.30.22 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64" r="23600" b="35685"/>
            <a:stretch/>
          </p:blipFill>
          <p:spPr>
            <a:xfrm>
              <a:off x="6729932" y="3010483"/>
              <a:ext cx="2055639" cy="3196089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4986" y="3988322"/>
              <a:ext cx="5878870" cy="2323713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800" b="1" dirty="0" smtClean="0">
                  <a:solidFill>
                    <a:schemeClr val="accent1"/>
                  </a:solidFill>
                </a:rPr>
                <a:t>Internal Program Review (Temple):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Based on ABET, but includes the graduate program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Forward-looking and focused on strategic plan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Comprehensive look at research productivity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Reviewers will probably cite a lack of resources and investment</a:t>
              </a:r>
            </a:p>
            <a:p>
              <a:pPr marL="285750" indent="-285750">
                <a:spcAft>
                  <a:spcPts val="600"/>
                </a:spcAft>
                <a:buFont typeface="Arial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</a:rPr>
                <a:t>Other departments will be reviewed very soon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Department Initiatives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7013" y="657225"/>
            <a:ext cx="8661400" cy="547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1775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Academics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In the process of restructuring the UG curriculum to reduce our circuits sequence to one course and increase the amount of programming and engineering science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Overhaul of Intro to Engineering completed</a:t>
            </a:r>
          </a:p>
          <a:p>
            <a:pPr marL="231775" indent="-231775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Advising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2"/>
                </a:solidFill>
              </a:rPr>
              <a:t>Advising spreadsheets for </a:t>
            </a:r>
            <a:r>
              <a:rPr lang="en-US" sz="1800" b="1" dirty="0" smtClean="0">
                <a:solidFill>
                  <a:schemeClr val="accent2"/>
                </a:solidFill>
              </a:rPr>
              <a:t>undergraduates and graduates has matured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Implementation of prerequisite checks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31775" indent="-231775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Infrastructure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Shared disk drive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Linux servers using Computer Services’ cloud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Open laboratories and recitation sections for theory courses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Creation of power/energy lab (Dr. Biswas)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Request tracking system</a:t>
            </a:r>
          </a:p>
          <a:p>
            <a:pPr marL="231775" indent="-231775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Efficiency</a:t>
            </a:r>
          </a:p>
          <a:p>
            <a:pPr marL="465138" lvl="1" indent="-2333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Metrics! Metrics! Metrics!: We have got to get better at tracking our productivity and maintaining historical records.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24656</TotalTime>
  <Words>395</Words>
  <Application>Microsoft Macintosh PowerPoint</Application>
  <PresentationFormat>Letter Paper (8.5x11 in)</PresentationFormat>
  <Paragraphs>153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lecture_title</vt:lpstr>
      <vt:lpstr>lecture_default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2221</cp:revision>
  <dcterms:created xsi:type="dcterms:W3CDTF">2002-09-12T17:13:32Z</dcterms:created>
  <dcterms:modified xsi:type="dcterms:W3CDTF">2012-03-06T02:02:29Z</dcterms:modified>
</cp:coreProperties>
</file>