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65" r:id="rId4"/>
    <p:sldId id="283" r:id="rId5"/>
    <p:sldId id="282" r:id="rId6"/>
    <p:sldId id="289" r:id="rId7"/>
    <p:sldId id="290" r:id="rId8"/>
    <p:sldId id="291" r:id="rId9"/>
    <p:sldId id="267" r:id="rId10"/>
    <p:sldId id="285" r:id="rId11"/>
    <p:sldId id="268" r:id="rId12"/>
    <p:sldId id="269" r:id="rId13"/>
    <p:sldId id="274" r:id="rId14"/>
    <p:sldId id="275" r:id="rId15"/>
    <p:sldId id="278" r:id="rId16"/>
    <p:sldId id="277" r:id="rId17"/>
    <p:sldId id="276" r:id="rId18"/>
    <p:sldId id="258" r:id="rId19"/>
    <p:sldId id="259" r:id="rId20"/>
    <p:sldId id="263" r:id="rId21"/>
    <p:sldId id="262" r:id="rId22"/>
    <p:sldId id="281" r:id="rId23"/>
    <p:sldId id="261" r:id="rId24"/>
    <p:sldId id="288" r:id="rId25"/>
    <p:sldId id="287" r:id="rId26"/>
    <p:sldId id="270" r:id="rId27"/>
    <p:sldId id="271" r:id="rId28"/>
    <p:sldId id="272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5" autoAdjust="0"/>
  </p:normalViewPr>
  <p:slideViewPr>
    <p:cSldViewPr>
      <p:cViewPr>
        <p:scale>
          <a:sx n="70" d="100"/>
          <a:sy n="70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2DBF-080C-4220-BC66-AB9DA06E11F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02778-3EC9-4263-BAC5-6A952F07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Sagittal plane: Anterior to posterior, dividing the body into left and right halves</a:t>
            </a:r>
          </a:p>
          <a:p>
            <a:r>
              <a:rPr lang="en-US" dirty="0" smtClean="0">
                <a:effectLst/>
              </a:rPr>
              <a:t>	</a:t>
            </a:r>
            <a:r>
              <a:rPr lang="en-US" dirty="0" err="1" smtClean="0">
                <a:effectLst/>
              </a:rPr>
              <a:t>Midsagittal</a:t>
            </a:r>
            <a:r>
              <a:rPr lang="en-US" dirty="0" smtClean="0">
                <a:effectLst/>
              </a:rPr>
              <a:t>: dead center</a:t>
            </a:r>
          </a:p>
          <a:p>
            <a:r>
              <a:rPr lang="en-US" dirty="0" smtClean="0">
                <a:effectLst/>
              </a:rPr>
              <a:t>	Parasagittal: parallel to the </a:t>
            </a:r>
            <a:r>
              <a:rPr lang="en-US" dirty="0" err="1" smtClean="0">
                <a:effectLst/>
              </a:rPr>
              <a:t>midsagittal</a:t>
            </a:r>
            <a:r>
              <a:rPr lang="en-US" dirty="0" smtClean="0">
                <a:effectLst/>
              </a:rPr>
              <a:t> plane</a:t>
            </a:r>
          </a:p>
          <a:p>
            <a:r>
              <a:rPr lang="en-US" dirty="0" smtClean="0">
                <a:effectLst/>
              </a:rPr>
              <a:t>Coronal plane: left to right, dividing the body into anterior and posterior halves</a:t>
            </a:r>
          </a:p>
          <a:p>
            <a:r>
              <a:rPr lang="en-US" dirty="0" smtClean="0">
                <a:effectLst/>
              </a:rPr>
              <a:t>Transverse plane: Horizontal, dividing the body into top and bottom</a:t>
            </a:r>
          </a:p>
          <a:p>
            <a:r>
              <a:rPr lang="en-US" dirty="0" smtClean="0">
                <a:effectLst/>
              </a:rPr>
              <a:t>	Images in this plane are called “axial”. </a:t>
            </a:r>
          </a:p>
          <a:p>
            <a:r>
              <a:rPr lang="en-US" dirty="0" smtClean="0">
                <a:effectLst/>
              </a:rPr>
              <a:t>In addition to noting the unusual way</a:t>
            </a:r>
            <a:r>
              <a:rPr lang="en-US" baseline="0" dirty="0" smtClean="0">
                <a:effectLst/>
              </a:rPr>
              <a:t> the body is oriented in standard anatomical position (the palms facing forward), note that in the male body, the penis is against the abdomen.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</a:t>
            </a:r>
            <a:r>
              <a:rPr lang="en-US" baseline="0" dirty="0" smtClean="0"/>
              <a:t>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73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Delta</a:t>
            </a:r>
            <a:r>
              <a:rPr lang="en-US" baseline="0" dirty="0" smtClean="0"/>
              <a:t>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32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Theta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26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12.2105.s04</a:t>
            </a:r>
          </a:p>
          <a:p>
            <a:r>
              <a:rPr lang="en-US" dirty="0" smtClean="0"/>
              <a:t>The green channel gives the flash frequency.  Particularly</a:t>
            </a:r>
            <a:r>
              <a:rPr lang="en-US" baseline="0" dirty="0" smtClean="0"/>
              <a:t> in the P4-O2 channel right above, it is evident that the posterior frequency is synchronized with the flash frequency.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34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12.2105.s04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</a:t>
            </a:r>
            <a:r>
              <a:rPr lang="en-US" baseline="0" dirty="0" smtClean="0"/>
              <a:t> see no driving in this image, but photic stimulation is provoking </a:t>
            </a:r>
            <a:r>
              <a:rPr lang="en-US" baseline="0" dirty="0" err="1" smtClean="0"/>
              <a:t>epileptiform</a:t>
            </a:r>
            <a:r>
              <a:rPr lang="en-US" baseline="0" dirty="0" smtClean="0"/>
              <a:t> spike-and-wave complexes.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41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12.2105.s04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shows</a:t>
            </a:r>
            <a:r>
              <a:rPr lang="en-US" baseline="0" dirty="0" smtClean="0"/>
              <a:t> only the posterior channels from the previous slide.  The spike-and-wave complexes are seen better.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17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37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r>
              <a:rPr lang="en-US" baseline="0" dirty="0" smtClean="0"/>
              <a:t> is disputed.  12-14 is what I first heard.  </a:t>
            </a:r>
            <a:r>
              <a:rPr lang="en-US" baseline="0" dirty="0" err="1" smtClean="0"/>
              <a:t>Warby</a:t>
            </a:r>
            <a:r>
              <a:rPr lang="en-US" baseline="0" dirty="0" smtClean="0"/>
              <a:t> says 11-16.  Vague definition in </a:t>
            </a:r>
            <a:r>
              <a:rPr lang="en-US" baseline="0" dirty="0" err="1" smtClean="0"/>
              <a:t>Ebersole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Pedley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Duman</a:t>
            </a:r>
            <a:r>
              <a:rPr lang="en-US" baseline="0" dirty="0" smtClean="0"/>
              <a:t> says “around 13Hz”.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4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http://emedicine.medscape.com/article/1140322-overview#aw2aab6b4</a:t>
            </a:r>
          </a:p>
          <a:p>
            <a:r>
              <a:rPr lang="en-US" dirty="0" smtClean="0"/>
              <a:t>The red box outlines some spindles.  The green outlines a few channels where they don’t look right.  The highest</a:t>
            </a:r>
            <a:r>
              <a:rPr lang="en-US" baseline="0" dirty="0" smtClean="0"/>
              <a:t> green one could be a sleep spindle after the midway point of that second; the lower one does not have the right morphology, I think—not enough amplitude.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5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These are always with respect to standard anatomical position, meaning that relationships don’t change if you do a handstand.</a:t>
            </a:r>
          </a:p>
          <a:p>
            <a:r>
              <a:rPr lang="en-US" dirty="0" smtClean="0">
                <a:effectLst/>
              </a:rPr>
              <a:t>Anterior: Front</a:t>
            </a:r>
          </a:p>
          <a:p>
            <a:r>
              <a:rPr lang="en-US" dirty="0" smtClean="0">
                <a:effectLst/>
              </a:rPr>
              <a:t>Posterior: Back</a:t>
            </a:r>
          </a:p>
          <a:p>
            <a:r>
              <a:rPr lang="en-US" dirty="0" smtClean="0">
                <a:effectLst/>
              </a:rPr>
              <a:t>	“The eyes are posterior to the nose and anterior to the back of the head.”</a:t>
            </a:r>
          </a:p>
          <a:p>
            <a:r>
              <a:rPr lang="en-US" dirty="0" smtClean="0">
                <a:effectLst/>
              </a:rPr>
              <a:t>Note: "Ventral" and "dorsal" also mean "front" and "back", respectively, though these terms tend not to be used in EEG.</a:t>
            </a:r>
          </a:p>
          <a:p>
            <a:r>
              <a:rPr lang="en-US" dirty="0" smtClean="0">
                <a:effectLst/>
              </a:rPr>
              <a:t>Left and right describe left and right; we have no fancy terms.</a:t>
            </a:r>
          </a:p>
          <a:p>
            <a:r>
              <a:rPr lang="en-US" dirty="0" smtClean="0">
                <a:effectLst/>
              </a:rPr>
              <a:t>Superior: Not a judgment, just “above”</a:t>
            </a:r>
          </a:p>
          <a:p>
            <a:r>
              <a:rPr lang="en-US" dirty="0" smtClean="0">
                <a:effectLst/>
              </a:rPr>
              <a:t>Inferior: below</a:t>
            </a:r>
          </a:p>
          <a:p>
            <a:r>
              <a:rPr lang="en-US" dirty="0" smtClean="0">
                <a:effectLst/>
              </a:rPr>
              <a:t>	“The knee is superior to the foot and inferior to the heart.”</a:t>
            </a:r>
          </a:p>
          <a:p>
            <a:r>
              <a:rPr lang="en-US" dirty="0" smtClean="0">
                <a:effectLst/>
              </a:rPr>
              <a:t>Medial: near the sagittal plane</a:t>
            </a:r>
          </a:p>
          <a:p>
            <a:r>
              <a:rPr lang="en-US" dirty="0" smtClean="0">
                <a:effectLst/>
              </a:rPr>
              <a:t>Lateral: far from the sagittal plane</a:t>
            </a:r>
          </a:p>
          <a:p>
            <a:r>
              <a:rPr lang="en-US" dirty="0" smtClean="0">
                <a:effectLst/>
              </a:rPr>
              <a:t>	“The eyes lie lateral to the nose and medial to the ears.” </a:t>
            </a:r>
          </a:p>
          <a:p>
            <a:r>
              <a:rPr lang="en-US" dirty="0" smtClean="0">
                <a:effectLst/>
              </a:rPr>
              <a:t>Proximal: Relatively near the beginning of a structure, usually a limb </a:t>
            </a:r>
          </a:p>
          <a:p>
            <a:r>
              <a:rPr lang="en-US" dirty="0" smtClean="0">
                <a:effectLst/>
              </a:rPr>
              <a:t>Distal: Relatively distant from the beginning of a structure</a:t>
            </a:r>
          </a:p>
          <a:p>
            <a:r>
              <a:rPr lang="en-US" dirty="0" smtClean="0">
                <a:effectLst/>
              </a:rPr>
              <a:t>	“The wrist is proximal to the fingers and distal to the elbow.”</a:t>
            </a:r>
          </a:p>
          <a:p>
            <a:r>
              <a:rPr lang="en-US" dirty="0" smtClean="0">
                <a:effectLst/>
              </a:rPr>
              <a:t>	These are unlikely to come up in </a:t>
            </a:r>
            <a:r>
              <a:rPr lang="en-US" dirty="0" err="1" smtClean="0">
                <a:effectLst/>
              </a:rPr>
              <a:t>EEGing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44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 frequency: same as before—8-13Hz.</a:t>
            </a:r>
          </a:p>
          <a:p>
            <a:r>
              <a:rPr lang="en-US" dirty="0" smtClean="0"/>
              <a:t>Alpha rhythm: another name for the PDR.</a:t>
            </a:r>
          </a:p>
          <a:p>
            <a:r>
              <a:rPr lang="en-US" dirty="0" smtClean="0"/>
              <a:t>AP</a:t>
            </a:r>
            <a:r>
              <a:rPr lang="en-US" baseline="0" dirty="0" smtClean="0"/>
              <a:t> Gradient: Faster frequencies with low amplitude in the frontal and central regions (during wakefulness) moving more to higher amplitude waves between 8.5-11Hz posteriorly.</a:t>
            </a:r>
          </a:p>
          <a:p>
            <a:r>
              <a:rPr lang="en-US" baseline="0" dirty="0" smtClean="0"/>
              <a:t>Reactivity: With eyes closed, expect PDR to emerge.  Likewise, opening eyes causes posterior channels to oscillate in the beta 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1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EEG v0.6.0</a:t>
            </a:r>
            <a:r>
              <a:rPr lang="en-US" baseline="0" dirty="0" smtClean="0"/>
              <a:t> 103.7244</a:t>
            </a:r>
          </a:p>
          <a:p>
            <a:r>
              <a:rPr lang="en-US" baseline="0" dirty="0" smtClean="0"/>
              <a:t>Note fast frequencies frontally and centrally and a PDR.  The PDR creeps anteriorly a bit; this is common in drowsiness.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3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Periodic: Happening over and over with</a:t>
            </a:r>
            <a:r>
              <a:rPr lang="en-US" baseline="0" dirty="0" smtClean="0"/>
              <a:t> some time (period) between events</a:t>
            </a:r>
            <a:endParaRPr lang="en-US" dirty="0" smtClean="0"/>
          </a:p>
          <a:p>
            <a:r>
              <a:rPr lang="en-US" dirty="0" smtClean="0"/>
              <a:t>Lateralized: Happens on one side of the brain</a:t>
            </a:r>
          </a:p>
          <a:p>
            <a:r>
              <a:rPr lang="en-US" dirty="0" err="1" smtClean="0"/>
              <a:t>Epileptiform</a:t>
            </a:r>
            <a:r>
              <a:rPr lang="en-US" dirty="0" smtClean="0"/>
              <a:t>: Looks</a:t>
            </a:r>
            <a:r>
              <a:rPr lang="en-US" baseline="0" dirty="0" smtClean="0"/>
              <a:t> like event from epilepsy; need not be epileptic/seizure</a:t>
            </a:r>
            <a:endParaRPr lang="en-US" dirty="0" smtClean="0"/>
          </a:p>
          <a:p>
            <a:r>
              <a:rPr lang="en-US" dirty="0" smtClean="0"/>
              <a:t>Ischemic: Lack of blood.  This is what most people think of when they think of a stroke.  It is when something blocks a blood vessel, preventing blood (and</a:t>
            </a:r>
            <a:r>
              <a:rPr lang="en-US" baseline="0" dirty="0" smtClean="0"/>
              <a:t> thus oxygen) from reaching target tissue.</a:t>
            </a:r>
          </a:p>
          <a:p>
            <a:r>
              <a:rPr lang="en-US" baseline="0" dirty="0" smtClean="0"/>
              <a:t>Hemorrhagic: Bleeding.</a:t>
            </a:r>
          </a:p>
          <a:p>
            <a:r>
              <a:rPr lang="en-US" baseline="0" dirty="0" smtClean="0"/>
              <a:t>Tumor: …</a:t>
            </a:r>
          </a:p>
          <a:p>
            <a:r>
              <a:rPr lang="en-US" baseline="0" dirty="0" smtClean="0"/>
              <a:t>Frequency investigation: Dr. Peter </a:t>
            </a:r>
            <a:r>
              <a:rPr lang="en-US" baseline="0" dirty="0" err="1" smtClean="0"/>
              <a:t>Crino’s</a:t>
            </a:r>
            <a:r>
              <a:rPr lang="en-US" baseline="0" dirty="0" smtClean="0"/>
              <a:t> (TUH professor) idea.  From my discussions with him, it seems like when PLED frequencies are between 1-2Hz, it is not understood what that means, and it would be big for neurology to be able to say when the frequency corresponds to seizures.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28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PLEDs are occurring in the left hemisphere.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9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Hoest</a:t>
            </a:r>
            <a:r>
              <a:rPr lang="en-US" dirty="0" smtClean="0"/>
              <a:t>/Reiner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39C6E-95AE-4014-8EE0-7A8D61A3B8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9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Axial slice of the head.  Note how the left and right sides of the brain have a dividing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4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Photograph of a brain.  The hemispheres here</a:t>
            </a:r>
            <a:r>
              <a:rPr lang="en-US" baseline="0" dirty="0" smtClean="0"/>
              <a:t> have a clear division.  Superior view with anterior at the top of the image.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39C6E-95AE-4014-8EE0-7A8D61A3B8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Photograph of a brain.  The hemispheres here</a:t>
            </a:r>
            <a:r>
              <a:rPr lang="en-US" baseline="0" dirty="0" smtClean="0"/>
              <a:t> have a clear division.  Superior view with anterior at the top of the image.</a:t>
            </a:r>
            <a:r>
              <a:rPr lang="en-US" baseline="0" dirty="0"/>
              <a:t> </a:t>
            </a:r>
            <a:r>
              <a:rPr lang="en-US" baseline="0" dirty="0" smtClean="0"/>
              <a:t> The cerebellum and brainstem are still attached.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39C6E-95AE-4014-8EE0-7A8D61A3B8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Photograph of a brain.  The hemispheres here</a:t>
            </a:r>
            <a:r>
              <a:rPr lang="en-US" baseline="0" dirty="0" smtClean="0"/>
              <a:t> have a clear division.  Oblique view.  Anterior of brain to left of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39C6E-95AE-4014-8EE0-7A8D61A3B8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how electrodes are placed on the</a:t>
            </a:r>
            <a:r>
              <a:rPr lang="en-US" baseline="0" dirty="0" smtClean="0"/>
              <a:t> head.  Odd numbers are left; even numbers are right.</a:t>
            </a:r>
          </a:p>
          <a:p>
            <a:r>
              <a:rPr lang="en-US" baseline="0" dirty="0" err="1" smtClean="0"/>
              <a:t>Fp</a:t>
            </a:r>
            <a:r>
              <a:rPr lang="en-US" baseline="0" dirty="0" smtClean="0"/>
              <a:t>: Pre-frontal</a:t>
            </a:r>
          </a:p>
          <a:p>
            <a:r>
              <a:rPr lang="en-US" baseline="0" dirty="0" smtClean="0"/>
              <a:t>F: Frontal</a:t>
            </a:r>
          </a:p>
          <a:p>
            <a:r>
              <a:rPr lang="en-US" baseline="0" dirty="0" smtClean="0"/>
              <a:t>T: Temporal</a:t>
            </a:r>
          </a:p>
          <a:p>
            <a:r>
              <a:rPr lang="en-US" baseline="0" dirty="0" smtClean="0"/>
              <a:t>C: Central</a:t>
            </a:r>
          </a:p>
          <a:p>
            <a:r>
              <a:rPr lang="en-US" baseline="0" dirty="0" smtClean="0"/>
              <a:t>P: Parietal</a:t>
            </a:r>
          </a:p>
          <a:p>
            <a:r>
              <a:rPr lang="en-US" baseline="0" dirty="0" smtClean="0"/>
              <a:t>O: Occipital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color shows a cluster of channels shown in a EEG.  The order in TCP is red, purple, yellow, green, blue.  This is a common montage used for general analysis of an EEG.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02778-3EC9-4263-BAC5-6A952F0764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1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55EC-B333-4C75-B9B9-71CF675FFB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F84B-FED4-4BEB-B78B-A0696FEE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55EC-B333-4C75-B9B9-71CF675FFB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F84B-FED4-4BEB-B78B-A0696FEE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8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55EC-B333-4C75-B9B9-71CF675FFB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F84B-FED4-4BEB-B78B-A0696FEE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7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55EC-B333-4C75-B9B9-71CF675FFB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F84B-FED4-4BEB-B78B-A0696FEE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55EC-B333-4C75-B9B9-71CF675FFB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F84B-FED4-4BEB-B78B-A0696FEE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55EC-B333-4C75-B9B9-71CF675FFB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F84B-FED4-4BEB-B78B-A0696FEE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0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55EC-B333-4C75-B9B9-71CF675FFB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F84B-FED4-4BEB-B78B-A0696FEE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55EC-B333-4C75-B9B9-71CF675FFB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F84B-FED4-4BEB-B78B-A0696FEE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55EC-B333-4C75-B9B9-71CF675FFB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F84B-FED4-4BEB-B78B-A0696FEE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55EC-B333-4C75-B9B9-71CF675FFB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F84B-FED4-4BEB-B78B-A0696FEE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3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55EC-B333-4C75-B9B9-71CF675FFB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F84B-FED4-4BEB-B78B-A0696FEE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2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55EC-B333-4C75-B9B9-71CF675FFB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CF84B-FED4-4BEB-B78B-A0696FEE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0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Aspects of our EEG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D. Jungreis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Electroencephalogram</a:t>
            </a:r>
          </a:p>
          <a:p>
            <a:r>
              <a:rPr lang="en-US" dirty="0" smtClean="0"/>
              <a:t>Electro: Measuring electricity</a:t>
            </a:r>
          </a:p>
          <a:p>
            <a:pPr lvl="1"/>
            <a:r>
              <a:rPr lang="en-US" dirty="0" smtClean="0"/>
              <a:t>Neurons (brain and nerve cells) communicate with electrical impulses</a:t>
            </a:r>
          </a:p>
          <a:p>
            <a:pPr lvl="1"/>
            <a:r>
              <a:rPr lang="en-US" dirty="0" smtClean="0"/>
              <a:t>EEG measures voltages between two points</a:t>
            </a:r>
          </a:p>
          <a:p>
            <a:r>
              <a:rPr lang="en-US" dirty="0" err="1" smtClean="0"/>
              <a:t>Encephalo</a:t>
            </a:r>
            <a:r>
              <a:rPr lang="en-US" dirty="0" smtClean="0"/>
              <a:t>: Brain </a:t>
            </a:r>
          </a:p>
          <a:p>
            <a:r>
              <a:rPr lang="en-US" dirty="0" smtClean="0"/>
              <a:t>Gram: Display as graph (c.f. histogram)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2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</a:t>
            </a:r>
            <a:endParaRPr lang="en-US" dirty="0"/>
          </a:p>
        </p:txBody>
      </p:sp>
      <p:pic>
        <p:nvPicPr>
          <p:cNvPr id="4" name="Picture 3" descr="http://www.nrsign.com/wp-content/uploads/2014/03/10-20_system_for_EE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62600" cy="482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2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Montage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69" y="1371600"/>
            <a:ext cx="6473825" cy="1574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9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Main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Delta 1-4 Hz</a:t>
            </a:r>
          </a:p>
          <a:p>
            <a:r>
              <a:rPr lang="en-US" dirty="0" smtClean="0"/>
              <a:t>Theta 5-7 Hz</a:t>
            </a:r>
          </a:p>
          <a:p>
            <a:r>
              <a:rPr lang="en-US" dirty="0" smtClean="0"/>
              <a:t>Alpha 8-13 Hz</a:t>
            </a:r>
          </a:p>
          <a:p>
            <a:r>
              <a:rPr lang="en-US" dirty="0" smtClean="0"/>
              <a:t>Beta &gt;13 Hz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12" y="1066800"/>
            <a:ext cx="9175112" cy="4876800"/>
          </a:xfrm>
        </p:spPr>
      </p:pic>
    </p:spTree>
    <p:extLst>
      <p:ext uri="{BB962C8B-B14F-4D97-AF65-F5344CB8AC3E}">
        <p14:creationId xmlns:p14="http://schemas.microsoft.com/office/powerpoint/2010/main" val="5723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1133061"/>
            <a:ext cx="9139888" cy="4886739"/>
          </a:xfrm>
        </p:spPr>
      </p:pic>
    </p:spTree>
    <p:extLst>
      <p:ext uri="{BB962C8B-B14F-4D97-AF65-F5344CB8AC3E}">
        <p14:creationId xmlns:p14="http://schemas.microsoft.com/office/powerpoint/2010/main" val="13157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215830" cy="4953000"/>
          </a:xfrm>
        </p:spPr>
      </p:pic>
    </p:spTree>
    <p:extLst>
      <p:ext uri="{BB962C8B-B14F-4D97-AF65-F5344CB8AC3E}">
        <p14:creationId xmlns:p14="http://schemas.microsoft.com/office/powerpoint/2010/main" val="6076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990600"/>
            <a:ext cx="9100696" cy="4876800"/>
          </a:xfrm>
        </p:spPr>
      </p:pic>
    </p:spTree>
    <p:extLst>
      <p:ext uri="{BB962C8B-B14F-4D97-AF65-F5344CB8AC3E}">
        <p14:creationId xmlns:p14="http://schemas.microsoft.com/office/powerpoint/2010/main" val="26032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Photic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Photic stimulation</a:t>
            </a:r>
          </a:p>
          <a:p>
            <a:r>
              <a:rPr lang="en-US" dirty="0" smtClean="0"/>
              <a:t>Strobe light in the face</a:t>
            </a:r>
          </a:p>
          <a:p>
            <a:r>
              <a:rPr lang="en-US" dirty="0" smtClean="0"/>
              <a:t>To provoke seizures</a:t>
            </a:r>
          </a:p>
          <a:p>
            <a:pPr lvl="1"/>
            <a:r>
              <a:rPr lang="en-US" dirty="0" smtClean="0"/>
              <a:t>Patient must have event for location to be determined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Photic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patients have no reaction</a:t>
            </a:r>
          </a:p>
          <a:p>
            <a:r>
              <a:rPr lang="en-US" dirty="0" smtClean="0"/>
              <a:t>Some patients exhibit </a:t>
            </a:r>
            <a:r>
              <a:rPr lang="en-US" dirty="0" err="1" smtClean="0"/>
              <a:t>epileptiform</a:t>
            </a:r>
            <a:r>
              <a:rPr lang="en-US" dirty="0" smtClean="0"/>
              <a:t> activity</a:t>
            </a:r>
          </a:p>
          <a:p>
            <a:r>
              <a:rPr lang="en-US" dirty="0" smtClean="0"/>
              <a:t>Benign variant: driving response</a:t>
            </a:r>
          </a:p>
          <a:p>
            <a:pPr lvl="1"/>
            <a:r>
              <a:rPr lang="en-US" dirty="0" smtClean="0"/>
              <a:t>Brain waves synchronize with flash frequency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Planes</a:t>
            </a:r>
            <a:endParaRPr lang="en-US" dirty="0"/>
          </a:p>
        </p:txBody>
      </p:sp>
      <p:pic>
        <p:nvPicPr>
          <p:cNvPr id="4" name="Picture 3" descr="BodyPlan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562600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50292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this body is in standard anatomical position!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Photic Driving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30603" cy="4876800"/>
          </a:xfrm>
        </p:spPr>
      </p:pic>
    </p:spTree>
    <p:extLst>
      <p:ext uri="{BB962C8B-B14F-4D97-AF65-F5344CB8AC3E}">
        <p14:creationId xmlns:p14="http://schemas.microsoft.com/office/powerpoint/2010/main" val="8804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Epileptiform</a:t>
            </a:r>
            <a:r>
              <a:rPr lang="en-US" dirty="0" smtClean="0"/>
              <a:t>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7638"/>
            <a:ext cx="9144000" cy="4921623"/>
          </a:xfrm>
        </p:spPr>
      </p:pic>
    </p:spTree>
    <p:extLst>
      <p:ext uri="{BB962C8B-B14F-4D97-AF65-F5344CB8AC3E}">
        <p14:creationId xmlns:p14="http://schemas.microsoft.com/office/powerpoint/2010/main" val="5101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Epileptiform</a:t>
            </a:r>
            <a:r>
              <a:rPr lang="en-US" dirty="0" smtClean="0"/>
              <a:t>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764"/>
            <a:ext cx="9144000" cy="4867835"/>
          </a:xfrm>
        </p:spPr>
      </p:pic>
    </p:spTree>
    <p:extLst>
      <p:ext uri="{BB962C8B-B14F-4D97-AF65-F5344CB8AC3E}">
        <p14:creationId xmlns:p14="http://schemas.microsoft.com/office/powerpoint/2010/main" val="2971991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Spindles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Spindles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Indicate stage 2 sleep</a:t>
            </a:r>
          </a:p>
          <a:p>
            <a:r>
              <a:rPr lang="en-US" dirty="0" smtClean="0"/>
              <a:t>12-14 Hz, though depends on source</a:t>
            </a:r>
          </a:p>
          <a:p>
            <a:r>
              <a:rPr lang="en-US" dirty="0" smtClean="0"/>
              <a:t>At least 0.5 seconds</a:t>
            </a:r>
          </a:p>
          <a:p>
            <a:pPr lvl="1"/>
            <a:r>
              <a:rPr lang="en-US" dirty="0" err="1" smtClean="0"/>
              <a:t>Warby’s</a:t>
            </a:r>
            <a:r>
              <a:rPr lang="en-US" dirty="0" smtClean="0"/>
              <a:t> lower threshold was 0.3s</a:t>
            </a:r>
          </a:p>
          <a:p>
            <a:pPr lvl="2"/>
            <a:r>
              <a:rPr lang="en-US" dirty="0" smtClean="0"/>
              <a:t>Experts identified spindles in the 0.3-0.5 range</a:t>
            </a:r>
          </a:p>
          <a:p>
            <a:r>
              <a:rPr lang="en-US" dirty="0" smtClean="0"/>
              <a:t>Can last many (could be 20) seconds</a:t>
            </a:r>
          </a:p>
          <a:p>
            <a:pPr lvl="1"/>
            <a:r>
              <a:rPr lang="en-US" dirty="0" smtClean="0"/>
              <a:t>I’ve never seen this, often 0.5-2 or even just 0.5-1</a:t>
            </a:r>
          </a:p>
          <a:p>
            <a:pPr lvl="1"/>
            <a:r>
              <a:rPr lang="en-US" dirty="0" err="1" smtClean="0"/>
              <a:t>Warby</a:t>
            </a:r>
            <a:r>
              <a:rPr lang="en-US" dirty="0" smtClean="0"/>
              <a:t>: 15% &gt;1s</a:t>
            </a:r>
          </a:p>
          <a:p>
            <a:r>
              <a:rPr lang="en-US" dirty="0" smtClean="0"/>
              <a:t>Often found in “C” channels of TCP</a:t>
            </a:r>
          </a:p>
          <a:p>
            <a:r>
              <a:rPr lang="en-US" dirty="0" smtClean="0"/>
              <a:t>Symmetrical across hemispheres in adults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Spindles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4" y="1098148"/>
            <a:ext cx="7222671" cy="57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42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Spindles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4" y="1098148"/>
            <a:ext cx="7222671" cy="5759852"/>
          </a:xfrm>
        </p:spPr>
      </p:pic>
      <p:sp>
        <p:nvSpPr>
          <p:cNvPr id="3" name="Rectangle 2"/>
          <p:cNvSpPr/>
          <p:nvPr/>
        </p:nvSpPr>
        <p:spPr>
          <a:xfrm>
            <a:off x="3124200" y="1219200"/>
            <a:ext cx="762000" cy="213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1524000"/>
            <a:ext cx="7620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828800"/>
            <a:ext cx="7620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2590800"/>
            <a:ext cx="7620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Normal/Abnormal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Posterior-dominant rhythm: 8.5-11Hz</a:t>
            </a:r>
          </a:p>
          <a:p>
            <a:pPr lvl="1"/>
            <a:r>
              <a:rPr lang="en-US" dirty="0" smtClean="0"/>
              <a:t>Alpha rhythm vs alpha frequency</a:t>
            </a:r>
          </a:p>
          <a:p>
            <a:r>
              <a:rPr lang="en-US" dirty="0"/>
              <a:t> </a:t>
            </a:r>
            <a:r>
              <a:rPr lang="en-US" dirty="0" smtClean="0"/>
              <a:t>Anterior-posterior gradient</a:t>
            </a:r>
          </a:p>
          <a:p>
            <a:r>
              <a:rPr lang="en-US" dirty="0" smtClean="0"/>
              <a:t>Reactivity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PDR screenshot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724"/>
            <a:ext cx="9144000" cy="48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Periodic Lateralized </a:t>
            </a:r>
            <a:r>
              <a:rPr lang="en-US" dirty="0" err="1" smtClean="0"/>
              <a:t>Epileptiform</a:t>
            </a:r>
            <a:r>
              <a:rPr lang="en-US" dirty="0" smtClean="0"/>
              <a:t> Discharge</a:t>
            </a:r>
          </a:p>
          <a:p>
            <a:r>
              <a:rPr lang="en-US" dirty="0" smtClean="0"/>
              <a:t>Need not indicate epilepsy or even seizures</a:t>
            </a:r>
          </a:p>
          <a:p>
            <a:r>
              <a:rPr lang="en-US" dirty="0" smtClean="0"/>
              <a:t>Often indicate gross (macroscopic) pathology</a:t>
            </a:r>
          </a:p>
          <a:p>
            <a:pPr lvl="1"/>
            <a:r>
              <a:rPr lang="en-US" dirty="0" smtClean="0"/>
              <a:t>Stroke: ischemic and hemorrhagic</a:t>
            </a:r>
          </a:p>
          <a:p>
            <a:pPr lvl="1"/>
            <a:r>
              <a:rPr lang="en-US" dirty="0" smtClean="0"/>
              <a:t>Tumor</a:t>
            </a:r>
          </a:p>
          <a:p>
            <a:r>
              <a:rPr lang="en-US" dirty="0" smtClean="0"/>
              <a:t>Not well understood</a:t>
            </a:r>
          </a:p>
          <a:p>
            <a:r>
              <a:rPr lang="en-US" dirty="0" smtClean="0"/>
              <a:t>Want to investigate frequency</a:t>
            </a:r>
          </a:p>
        </p:txBody>
      </p:sp>
    </p:spTree>
    <p:extLst>
      <p:ext uri="{BB962C8B-B14F-4D97-AF65-F5344CB8AC3E}">
        <p14:creationId xmlns:p14="http://schemas.microsoft.com/office/powerpoint/2010/main" val="279165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vs Posterior</a:t>
            </a:r>
          </a:p>
          <a:p>
            <a:r>
              <a:rPr lang="en-US" dirty="0" smtClean="0"/>
              <a:t>Ventral vs Dorsal</a:t>
            </a:r>
          </a:p>
          <a:p>
            <a:r>
              <a:rPr lang="en-US" dirty="0" smtClean="0"/>
              <a:t>Medial vs Lateral</a:t>
            </a:r>
          </a:p>
          <a:p>
            <a:r>
              <a:rPr lang="en-US" dirty="0" smtClean="0"/>
              <a:t>Superior vs Inferior</a:t>
            </a:r>
          </a:p>
          <a:p>
            <a:r>
              <a:rPr lang="en-US" dirty="0" smtClean="0"/>
              <a:t>Proximal vs Distal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7361"/>
            <a:ext cx="7191375" cy="51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" t="2705" r="3043" b="1836"/>
          <a:stretch/>
        </p:blipFill>
        <p:spPr>
          <a:xfrm>
            <a:off x="331304" y="152400"/>
            <a:ext cx="8534400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7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Hemispheres</a:t>
            </a:r>
            <a:endParaRPr lang="en-US" dirty="0"/>
          </a:p>
        </p:txBody>
      </p:sp>
      <p:pic>
        <p:nvPicPr>
          <p:cNvPr id="1026" name="Picture 2" descr="http://upload.wikimedia.org/wikipedia/en/thumb/3/38/Posterior_reversible_encephalopathy_syndrome_-_MRI_Brain_-_Axial_Flair_-_Image_11.jpg/600px-Posterior_reversible_encephalopathy_syndrome_-_MRI_Brain_-_Axial_Flair_-_Image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429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066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9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79" y="304800"/>
            <a:ext cx="5482921" cy="6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7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338" y="1523999"/>
            <a:ext cx="6550524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1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/>
          <a:stretch/>
        </p:blipFill>
        <p:spPr>
          <a:xfrm>
            <a:off x="381000" y="609600"/>
            <a:ext cx="8074623" cy="55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3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Lobes of the Brain</a:t>
            </a:r>
            <a:endParaRPr lang="en-US" dirty="0"/>
          </a:p>
        </p:txBody>
      </p:sp>
      <p:pic>
        <p:nvPicPr>
          <p:cNvPr id="4" name="Picture 3" descr="http://www.macmillan.org.uk/Images/Cancerinfo/Cancertypes/2014/MACD107_Lobesfunctions-of-brain_labelled_201405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15125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" y="3429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926</Words>
  <Application>Microsoft Office PowerPoint</Application>
  <PresentationFormat>On-screen Show (4:3)</PresentationFormat>
  <Paragraphs>159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Medical Aspects of our EEG Work</vt:lpstr>
      <vt:lpstr>Body Planes</vt:lpstr>
      <vt:lpstr>Anatomy Terminology</vt:lpstr>
      <vt:lpstr>PowerPoint Presentation</vt:lpstr>
      <vt:lpstr>Brain Hemispheres</vt:lpstr>
      <vt:lpstr>PowerPoint Presentation</vt:lpstr>
      <vt:lpstr>PowerPoint Presentation</vt:lpstr>
      <vt:lpstr>PowerPoint Presentation</vt:lpstr>
      <vt:lpstr>Lobes of the Brain</vt:lpstr>
      <vt:lpstr>EEG</vt:lpstr>
      <vt:lpstr>10-20 System</vt:lpstr>
      <vt:lpstr>TCP Montage</vt:lpstr>
      <vt:lpstr>Four Main Waves</vt:lpstr>
      <vt:lpstr>PowerPoint Presentation</vt:lpstr>
      <vt:lpstr>PowerPoint Presentation</vt:lpstr>
      <vt:lpstr>PowerPoint Presentation</vt:lpstr>
      <vt:lpstr>PowerPoint Presentation</vt:lpstr>
      <vt:lpstr>Photic Driving</vt:lpstr>
      <vt:lpstr>Photic Driving</vt:lpstr>
      <vt:lpstr>Photic Driving Response</vt:lpstr>
      <vt:lpstr>Epileptiform Response</vt:lpstr>
      <vt:lpstr>Epileptiform Response</vt:lpstr>
      <vt:lpstr>Sleep Spindles</vt:lpstr>
      <vt:lpstr>Sleep Spindles</vt:lpstr>
      <vt:lpstr>Sleep Spindles</vt:lpstr>
      <vt:lpstr>Sleep Spindles</vt:lpstr>
      <vt:lpstr>Normal/Abnormal</vt:lpstr>
      <vt:lpstr>PowerPoint Presentation</vt:lpstr>
      <vt:lpstr>PLEDs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Aspects of our EEG Work</dc:title>
  <dc:creator>Dave</dc:creator>
  <cp:lastModifiedBy>Dave</cp:lastModifiedBy>
  <cp:revision>35</cp:revision>
  <dcterms:created xsi:type="dcterms:W3CDTF">2015-05-22T17:03:32Z</dcterms:created>
  <dcterms:modified xsi:type="dcterms:W3CDTF">2015-05-28T17:45:03Z</dcterms:modified>
</cp:coreProperties>
</file>