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6"/>
  </p:notesMasterIdLst>
  <p:sldIdLst>
    <p:sldId id="256" r:id="rId2"/>
    <p:sldId id="257" r:id="rId3"/>
    <p:sldId id="258" r:id="rId4"/>
    <p:sldId id="259" r:id="rId5"/>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98" d="100"/>
          <a:sy n="98" d="100"/>
        </p:scale>
        <p:origin x="-720" y="-11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68879806"/>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3" name="Shape 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5" name="Shape 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algn="ctr">
              <a:spcBef>
                <a:spcPts val="0"/>
              </a:spcBef>
              <a:buClr>
                <a:schemeClr val="lt2"/>
              </a:buClr>
              <a:buNone/>
              <a:defRPr>
                <a:solidFill>
                  <a:schemeClr val="lt2"/>
                </a:solidFill>
              </a:defRPr>
            </a:lvl1pPr>
            <a:lvl2pPr algn="ctr">
              <a:spcBef>
                <a:spcPts val="0"/>
              </a:spcBef>
              <a:buClr>
                <a:schemeClr val="lt2"/>
              </a:buClr>
              <a:buSzPct val="100000"/>
              <a:buNone/>
              <a:defRPr sz="3000">
                <a:solidFill>
                  <a:schemeClr val="lt2"/>
                </a:solidFill>
              </a:defRPr>
            </a:lvl2pPr>
            <a:lvl3pPr algn="ctr">
              <a:spcBef>
                <a:spcPts val="0"/>
              </a:spcBef>
              <a:buClr>
                <a:schemeClr val="lt2"/>
              </a:buClr>
              <a:buSzPct val="100000"/>
              <a:buNone/>
              <a:defRPr sz="3000">
                <a:solidFill>
                  <a:schemeClr val="lt2"/>
                </a:solidFill>
              </a:defRPr>
            </a:lvl3pPr>
            <a:lvl4pPr algn="ctr">
              <a:spcBef>
                <a:spcPts val="0"/>
              </a:spcBef>
              <a:buClr>
                <a:schemeClr val="lt2"/>
              </a:buClr>
              <a:buSzPct val="100000"/>
              <a:buNone/>
              <a:defRPr sz="3000">
                <a:solidFill>
                  <a:schemeClr val="lt2"/>
                </a:solidFill>
              </a:defRPr>
            </a:lvl4pPr>
            <a:lvl5pPr algn="ctr">
              <a:spcBef>
                <a:spcPts val="0"/>
              </a:spcBef>
              <a:buClr>
                <a:schemeClr val="lt2"/>
              </a:buClr>
              <a:buSzPct val="100000"/>
              <a:buNone/>
              <a:defRPr sz="3000">
                <a:solidFill>
                  <a:schemeClr val="lt2"/>
                </a:solidFill>
              </a:defRPr>
            </a:lvl5pPr>
            <a:lvl6pPr algn="ctr">
              <a:spcBef>
                <a:spcPts val="0"/>
              </a:spcBef>
              <a:buClr>
                <a:schemeClr val="lt2"/>
              </a:buClr>
              <a:buSzPct val="100000"/>
              <a:buNone/>
              <a:defRPr sz="3000">
                <a:solidFill>
                  <a:schemeClr val="lt2"/>
                </a:solidFill>
              </a:defRPr>
            </a:lvl6pPr>
            <a:lvl7pPr algn="ctr">
              <a:spcBef>
                <a:spcPts val="0"/>
              </a:spcBef>
              <a:buClr>
                <a:schemeClr val="lt2"/>
              </a:buClr>
              <a:buSzPct val="100000"/>
              <a:buNone/>
              <a:defRPr sz="3000">
                <a:solidFill>
                  <a:schemeClr val="lt2"/>
                </a:solidFill>
              </a:defRPr>
            </a:lvl7pPr>
            <a:lvl8pPr algn="ctr">
              <a:spcBef>
                <a:spcPts val="0"/>
              </a:spcBef>
              <a:buClr>
                <a:schemeClr val="lt2"/>
              </a:buClr>
              <a:buSzPct val="100000"/>
              <a:buNone/>
              <a:defRPr sz="3000">
                <a:solidFill>
                  <a:schemeClr val="lt2"/>
                </a:solidFill>
              </a:defRPr>
            </a:lvl8pPr>
            <a:lvl9pPr algn="ctr">
              <a:spcBef>
                <a:spcPts val="0"/>
              </a:spcBef>
              <a:buClr>
                <a:schemeClr val="lt2"/>
              </a:buClr>
              <a:buSzPct val="100000"/>
              <a:buNone/>
              <a:defRPr sz="3000">
                <a:solidFill>
                  <a:schemeClr val="lt2"/>
                </a:solidFill>
              </a:defRPr>
            </a:lvl9pPr>
          </a:lstStyle>
          <a:p>
            <a:endParaRPr/>
          </a:p>
        </p:txBody>
      </p:sp>
      <p:sp>
        <p:nvSpPr>
          <p:cNvPr id="10" name="Shape 10"/>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1" name="Shape 1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SzPct val="100000"/>
              <a:buNone/>
              <a:defRPr sz="1800"/>
            </a:lvl1pPr>
          </a:lstStyle>
          <a:p>
            <a:endParaRPr/>
          </a:p>
        </p:txBody>
      </p:sp>
      <p:sp>
        <p:nvSpPr>
          <p:cNvPr id="26" name="Shape 2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lt1"/>
              </a:buClr>
              <a:buSzPct val="100000"/>
              <a:buNone/>
              <a:defRPr sz="3600" b="1">
                <a:solidFill>
                  <a:schemeClr val="lt1"/>
                </a:solidFill>
              </a:defRPr>
            </a:lvl1pPr>
            <a:lvl2pPr>
              <a:spcBef>
                <a:spcPts val="0"/>
              </a:spcBef>
              <a:buClr>
                <a:schemeClr val="lt1"/>
              </a:buClr>
              <a:buSzPct val="100000"/>
              <a:buNone/>
              <a:defRPr sz="3600" b="1">
                <a:solidFill>
                  <a:schemeClr val="lt1"/>
                </a:solidFill>
              </a:defRPr>
            </a:lvl2pPr>
            <a:lvl3pPr>
              <a:spcBef>
                <a:spcPts val="0"/>
              </a:spcBef>
              <a:buClr>
                <a:schemeClr val="lt1"/>
              </a:buClr>
              <a:buSzPct val="100000"/>
              <a:buNone/>
              <a:defRPr sz="3600" b="1">
                <a:solidFill>
                  <a:schemeClr val="lt1"/>
                </a:solidFill>
              </a:defRPr>
            </a:lvl3pPr>
            <a:lvl4pPr>
              <a:spcBef>
                <a:spcPts val="0"/>
              </a:spcBef>
              <a:buClr>
                <a:schemeClr val="lt1"/>
              </a:buClr>
              <a:buSzPct val="100000"/>
              <a:buNone/>
              <a:defRPr sz="3600" b="1">
                <a:solidFill>
                  <a:schemeClr val="lt1"/>
                </a:solidFill>
              </a:defRPr>
            </a:lvl4pPr>
            <a:lvl5pPr>
              <a:spcBef>
                <a:spcPts val="0"/>
              </a:spcBef>
              <a:buClr>
                <a:schemeClr val="lt1"/>
              </a:buClr>
              <a:buSzPct val="100000"/>
              <a:buNone/>
              <a:defRPr sz="3600" b="1">
                <a:solidFill>
                  <a:schemeClr val="lt1"/>
                </a:solidFill>
              </a:defRPr>
            </a:lvl5pPr>
            <a:lvl6pPr>
              <a:spcBef>
                <a:spcPts val="0"/>
              </a:spcBef>
              <a:buClr>
                <a:schemeClr val="lt1"/>
              </a:buClr>
              <a:buSzPct val="100000"/>
              <a:buNone/>
              <a:defRPr sz="3600" b="1">
                <a:solidFill>
                  <a:schemeClr val="lt1"/>
                </a:solidFill>
              </a:defRPr>
            </a:lvl6pPr>
            <a:lvl7pPr>
              <a:spcBef>
                <a:spcPts val="0"/>
              </a:spcBef>
              <a:buClr>
                <a:schemeClr val="lt1"/>
              </a:buClr>
              <a:buSzPct val="100000"/>
              <a:buNone/>
              <a:defRPr sz="3600" b="1">
                <a:solidFill>
                  <a:schemeClr val="lt1"/>
                </a:solidFill>
              </a:defRPr>
            </a:lvl7pPr>
            <a:lvl8pPr>
              <a:spcBef>
                <a:spcPts val="0"/>
              </a:spcBef>
              <a:buClr>
                <a:schemeClr val="lt1"/>
              </a:buClr>
              <a:buSzPct val="100000"/>
              <a:buNone/>
              <a:defRPr sz="3600" b="1">
                <a:solidFill>
                  <a:schemeClr val="lt1"/>
                </a:solidFill>
              </a:defRPr>
            </a:lvl8pPr>
            <a:lvl9pPr>
              <a:spcBef>
                <a:spcPts val="0"/>
              </a:spcBef>
              <a:buClr>
                <a:schemeClr val="lt1"/>
              </a:buClr>
              <a:buSzPct val="100000"/>
              <a:buNone/>
              <a:defRPr sz="3600" b="1">
                <a:solidFill>
                  <a:schemeClr val="l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lt1"/>
              </a:buClr>
              <a:buSzPct val="100000"/>
              <a:defRPr sz="3000">
                <a:solidFill>
                  <a:schemeClr val="lt1"/>
                </a:solidFill>
              </a:defRPr>
            </a:lvl1pPr>
            <a:lvl2pPr>
              <a:spcBef>
                <a:spcPts val="480"/>
              </a:spcBef>
              <a:buClr>
                <a:schemeClr val="lt1"/>
              </a:buClr>
              <a:buSzPct val="100000"/>
              <a:defRPr sz="2400">
                <a:solidFill>
                  <a:schemeClr val="lt1"/>
                </a:solidFill>
              </a:defRPr>
            </a:lvl2pPr>
            <a:lvl3pPr>
              <a:spcBef>
                <a:spcPts val="480"/>
              </a:spcBef>
              <a:buClr>
                <a:schemeClr val="lt1"/>
              </a:buClr>
              <a:buSzPct val="100000"/>
              <a:defRPr sz="2400">
                <a:solidFill>
                  <a:schemeClr val="lt1"/>
                </a:solidFill>
              </a:defRPr>
            </a:lvl3pPr>
            <a:lvl4pPr>
              <a:spcBef>
                <a:spcPts val="360"/>
              </a:spcBef>
              <a:buClr>
                <a:schemeClr val="lt1"/>
              </a:buClr>
              <a:buSzPct val="100000"/>
              <a:defRPr sz="1800">
                <a:solidFill>
                  <a:schemeClr val="lt1"/>
                </a:solidFill>
              </a:defRPr>
            </a:lvl4pPr>
            <a:lvl5pPr>
              <a:spcBef>
                <a:spcPts val="360"/>
              </a:spcBef>
              <a:buClr>
                <a:schemeClr val="lt1"/>
              </a:buClr>
              <a:buSzPct val="100000"/>
              <a:defRPr sz="1800">
                <a:solidFill>
                  <a:schemeClr val="lt1"/>
                </a:solidFill>
              </a:defRPr>
            </a:lvl5pPr>
            <a:lvl6pPr>
              <a:spcBef>
                <a:spcPts val="360"/>
              </a:spcBef>
              <a:buClr>
                <a:schemeClr val="lt1"/>
              </a:buClr>
              <a:buSzPct val="100000"/>
              <a:defRPr sz="1800">
                <a:solidFill>
                  <a:schemeClr val="lt1"/>
                </a:solidFill>
              </a:defRPr>
            </a:lvl6pPr>
            <a:lvl7pPr>
              <a:spcBef>
                <a:spcPts val="360"/>
              </a:spcBef>
              <a:buClr>
                <a:schemeClr val="lt1"/>
              </a:buClr>
              <a:buSzPct val="100000"/>
              <a:defRPr sz="1800">
                <a:solidFill>
                  <a:schemeClr val="lt1"/>
                </a:solidFill>
              </a:defRPr>
            </a:lvl7pPr>
            <a:lvl8pPr>
              <a:spcBef>
                <a:spcPts val="360"/>
              </a:spcBef>
              <a:buClr>
                <a:schemeClr val="lt1"/>
              </a:buClr>
              <a:buSzPct val="100000"/>
              <a:defRPr sz="1800">
                <a:solidFill>
                  <a:schemeClr val="lt1"/>
                </a:solidFill>
              </a:defRPr>
            </a:lvl8pPr>
            <a:lvl9pPr>
              <a:spcBef>
                <a:spcPts val="360"/>
              </a:spcBef>
              <a:buClr>
                <a:schemeClr val="lt1"/>
              </a:buClr>
              <a:buSzPct val="100000"/>
              <a:defRPr sz="1800">
                <a:solidFill>
                  <a:schemeClr val="lt1"/>
                </a:solidFill>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lt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a:spLocks noGrp="1"/>
          </p:cNvSpPr>
          <p:nvPr>
            <p:ph type="ctrTitle"/>
          </p:nvPr>
        </p:nvSpPr>
        <p:spPr>
          <a:xfrm>
            <a:off x="827750" y="1812692"/>
            <a:ext cx="7772400" cy="1159799"/>
          </a:xfrm>
          <a:prstGeom prst="rect">
            <a:avLst/>
          </a:prstGeom>
        </p:spPr>
        <p:txBody>
          <a:bodyPr lIns="91425" tIns="91425" rIns="91425" bIns="91425" anchor="b" anchorCtr="0">
            <a:noAutofit/>
          </a:bodyPr>
          <a:lstStyle/>
          <a:p>
            <a:pPr rtl="0">
              <a:spcBef>
                <a:spcPts val="0"/>
              </a:spcBef>
              <a:buNone/>
            </a:pPr>
            <a:r>
              <a:rPr lang="en"/>
              <a:t>Weekly Report</a:t>
            </a:r>
            <a:r>
              <a:rPr lang="en" sz="3600"/>
              <a:t> </a:t>
            </a:r>
          </a:p>
          <a:p>
            <a:pPr lvl="0" rtl="0">
              <a:spcBef>
                <a:spcPts val="0"/>
              </a:spcBef>
              <a:buNone/>
            </a:pPr>
            <a:r>
              <a:rPr lang="en" sz="1800"/>
              <a:t>Cotta, Lucas</a:t>
            </a:r>
            <a:r>
              <a:rPr lang="en"/>
              <a:t/>
            </a:r>
            <a:br>
              <a:rPr lang="en"/>
            </a:br>
            <a:r>
              <a:rPr lang="en" sz="1800"/>
              <a:t>Computer Scientist</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ctrTitle"/>
          </p:nvPr>
        </p:nvSpPr>
        <p:spPr>
          <a:xfrm>
            <a:off x="685800" y="-7"/>
            <a:ext cx="7772400" cy="1159799"/>
          </a:xfrm>
          <a:prstGeom prst="rect">
            <a:avLst/>
          </a:prstGeom>
        </p:spPr>
        <p:txBody>
          <a:bodyPr lIns="91425" tIns="91425" rIns="91425" bIns="91425" anchor="b" anchorCtr="0">
            <a:noAutofit/>
          </a:bodyPr>
          <a:lstStyle/>
          <a:p>
            <a:pPr>
              <a:spcBef>
                <a:spcPts val="0"/>
              </a:spcBef>
              <a:buNone/>
            </a:pPr>
            <a:r>
              <a:rPr lang="en"/>
              <a:t>Previous Plans</a:t>
            </a:r>
          </a:p>
        </p:txBody>
      </p:sp>
      <p:sp>
        <p:nvSpPr>
          <p:cNvPr id="36" name="Shape 36"/>
          <p:cNvSpPr txBox="1"/>
          <p:nvPr/>
        </p:nvSpPr>
        <p:spPr>
          <a:xfrm>
            <a:off x="622475" y="1376100"/>
            <a:ext cx="7990799" cy="2391300"/>
          </a:xfrm>
          <a:prstGeom prst="rect">
            <a:avLst/>
          </a:prstGeom>
          <a:noFill/>
          <a:ln>
            <a:noFill/>
          </a:ln>
        </p:spPr>
        <p:txBody>
          <a:bodyPr lIns="91425" tIns="91425" rIns="91425" bIns="91425" anchor="t" anchorCtr="0">
            <a:noAutofit/>
          </a:bodyPr>
          <a:lstStyle/>
          <a:p>
            <a:pPr marL="101600" lvl="0" indent="0" rtl="0">
              <a:lnSpc>
                <a:spcPct val="115000"/>
              </a:lnSpc>
              <a:spcBef>
                <a:spcPts val="1000"/>
              </a:spcBef>
              <a:spcAft>
                <a:spcPts val="1000"/>
              </a:spcAft>
              <a:buNone/>
            </a:pPr>
            <a:r>
              <a:rPr lang="en" sz="1800">
                <a:solidFill>
                  <a:srgbClr val="FFFFFF"/>
                </a:solidFill>
                <a:latin typeface="Times New Roman"/>
                <a:ea typeface="Times New Roman"/>
                <a:cs typeface="Times New Roman"/>
                <a:sym typeface="Times New Roman"/>
              </a:rPr>
              <a:t> </a:t>
            </a:r>
            <a:r>
              <a:rPr lang="en" sz="1800">
                <a:solidFill>
                  <a:srgbClr val="FFFFFF"/>
                </a:solidFill>
              </a:rPr>
              <a:t>·</a:t>
            </a:r>
            <a:r>
              <a:rPr lang="en" sz="1800">
                <a:solidFill>
                  <a:srgbClr val="FFFFFF"/>
                </a:solidFill>
                <a:latin typeface="Times New Roman"/>
                <a:ea typeface="Times New Roman"/>
                <a:cs typeface="Times New Roman"/>
                <a:sym typeface="Times New Roman"/>
              </a:rPr>
              <a:t>     </a:t>
            </a:r>
            <a:r>
              <a:rPr lang="en" sz="1800" b="1">
                <a:solidFill>
                  <a:srgbClr val="FFFFFF"/>
                </a:solidFill>
              </a:rPr>
              <a:t>Kaldi/EEG </a:t>
            </a:r>
            <a:r>
              <a:rPr lang="en" sz="1800">
                <a:solidFill>
                  <a:srgbClr val="FFFFFF"/>
                </a:solidFill>
              </a:rPr>
              <a:t>- Analyze some EEG examples with Kaldi.</a:t>
            </a:r>
          </a:p>
          <a:p>
            <a:pPr marL="101600" lvl="0" indent="0" rtl="0">
              <a:lnSpc>
                <a:spcPct val="115000"/>
              </a:lnSpc>
              <a:spcBef>
                <a:spcPts val="1000"/>
              </a:spcBef>
              <a:spcAft>
                <a:spcPts val="1000"/>
              </a:spcAft>
              <a:buClr>
                <a:schemeClr val="dk1"/>
              </a:buClr>
              <a:buFont typeface="Arial"/>
              <a:buNone/>
            </a:pPr>
            <a:endParaRPr sz="1800">
              <a:solidFill>
                <a:srgbClr val="FFFFFF"/>
              </a:solidFill>
            </a:endParaRPr>
          </a:p>
          <a:p>
            <a:pPr marL="101600" lvl="0" indent="0" rtl="0">
              <a:lnSpc>
                <a:spcPct val="115000"/>
              </a:lnSpc>
              <a:spcBef>
                <a:spcPts val="1000"/>
              </a:spcBef>
              <a:spcAft>
                <a:spcPts val="1000"/>
              </a:spcAft>
              <a:buNone/>
            </a:pPr>
            <a:r>
              <a:rPr lang="en" sz="1800">
                <a:solidFill>
                  <a:srgbClr val="FFFFFF"/>
                </a:solidFill>
              </a:rPr>
              <a:t>·</a:t>
            </a:r>
            <a:r>
              <a:rPr lang="en" sz="1800">
                <a:solidFill>
                  <a:srgbClr val="FFFFFF"/>
                </a:solidFill>
                <a:latin typeface="Times New Roman"/>
                <a:ea typeface="Times New Roman"/>
                <a:cs typeface="Times New Roman"/>
                <a:sym typeface="Times New Roman"/>
              </a:rPr>
              <a:t>      </a:t>
            </a:r>
            <a:r>
              <a:rPr lang="en" sz="1800" b="1">
                <a:solidFill>
                  <a:srgbClr val="FFFFFF"/>
                </a:solidFill>
              </a:rPr>
              <a:t>Demo </a:t>
            </a:r>
            <a:r>
              <a:rPr lang="en" sz="1800">
                <a:solidFill>
                  <a:srgbClr val="FFFFFF"/>
                </a:solidFill>
              </a:rPr>
              <a:t>- Finish the print function and set a meeting with Meysam about more needed functions.</a:t>
            </a:r>
          </a:p>
          <a:p>
            <a:pPr marL="101600" lvl="0" indent="0" rtl="0">
              <a:lnSpc>
                <a:spcPct val="115000"/>
              </a:lnSpc>
              <a:spcBef>
                <a:spcPts val="1000"/>
              </a:spcBef>
              <a:spcAft>
                <a:spcPts val="1000"/>
              </a:spcAft>
              <a:buClr>
                <a:schemeClr val="dk1"/>
              </a:buClr>
              <a:buFont typeface="Arial"/>
              <a:buNone/>
            </a:pPr>
            <a:endParaRPr sz="1800">
              <a:solidFill>
                <a:srgbClr val="FFFFFF"/>
              </a:solidFill>
            </a:endParaRPr>
          </a:p>
          <a:p>
            <a:pPr marL="101600" lvl="0" indent="0" rtl="0">
              <a:lnSpc>
                <a:spcPct val="115000"/>
              </a:lnSpc>
              <a:spcBef>
                <a:spcPts val="1000"/>
              </a:spcBef>
              <a:spcAft>
                <a:spcPts val="1000"/>
              </a:spcAft>
              <a:buClr>
                <a:schemeClr val="dk1"/>
              </a:buClr>
              <a:buSzPct val="61111"/>
              <a:buFont typeface="Arial"/>
              <a:buNone/>
            </a:pPr>
            <a:r>
              <a:rPr lang="en" sz="1800">
                <a:solidFill>
                  <a:srgbClr val="FFFFFF"/>
                </a:solidFill>
              </a:rPr>
              <a:t>·</a:t>
            </a:r>
            <a:r>
              <a:rPr lang="en" sz="1800">
                <a:solidFill>
                  <a:srgbClr val="FFFFFF"/>
                </a:solidFill>
                <a:latin typeface="Times New Roman"/>
                <a:ea typeface="Times New Roman"/>
                <a:cs typeface="Times New Roman"/>
                <a:sym typeface="Times New Roman"/>
              </a:rPr>
              <a:t>      </a:t>
            </a:r>
            <a:r>
              <a:rPr lang="en" sz="1800" b="1">
                <a:solidFill>
                  <a:srgbClr val="FFFFFF"/>
                </a:solidFill>
              </a:rPr>
              <a:t>Photic Stimulation </a:t>
            </a:r>
            <a:r>
              <a:rPr lang="en" sz="1800">
                <a:solidFill>
                  <a:srgbClr val="FFFFFF"/>
                </a:solidFill>
              </a:rPr>
              <a:t>- To set up with Dave how the training will be done to start label the occurrences.</a:t>
            </a:r>
          </a:p>
          <a:p>
            <a:pPr>
              <a:spcBef>
                <a:spcPts val="0"/>
              </a:spcBef>
              <a:buNone/>
            </a:pPr>
            <a:endParaRPr sz="1800"/>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ctrTitle"/>
          </p:nvPr>
        </p:nvSpPr>
        <p:spPr>
          <a:xfrm>
            <a:off x="685800" y="87342"/>
            <a:ext cx="7772400" cy="1159799"/>
          </a:xfrm>
          <a:prstGeom prst="rect">
            <a:avLst/>
          </a:prstGeom>
        </p:spPr>
        <p:txBody>
          <a:bodyPr lIns="91425" tIns="91425" rIns="91425" bIns="91425" anchor="b" anchorCtr="0">
            <a:noAutofit/>
          </a:bodyPr>
          <a:lstStyle/>
          <a:p>
            <a:pPr lvl="0" rtl="0">
              <a:spcBef>
                <a:spcPts val="0"/>
              </a:spcBef>
              <a:buNone/>
            </a:pPr>
            <a:r>
              <a:rPr lang="en"/>
              <a:t>Accomplishments</a:t>
            </a:r>
          </a:p>
        </p:txBody>
      </p:sp>
      <p:sp>
        <p:nvSpPr>
          <p:cNvPr id="42" name="Shape 42"/>
          <p:cNvSpPr txBox="1"/>
          <p:nvPr/>
        </p:nvSpPr>
        <p:spPr>
          <a:xfrm>
            <a:off x="622475" y="1376100"/>
            <a:ext cx="7990799" cy="2391300"/>
          </a:xfrm>
          <a:prstGeom prst="rect">
            <a:avLst/>
          </a:prstGeom>
          <a:noFill/>
          <a:ln>
            <a:noFill/>
          </a:ln>
        </p:spPr>
        <p:txBody>
          <a:bodyPr lIns="91425" tIns="91425" rIns="91425" bIns="91425" anchor="t" anchorCtr="0">
            <a:noAutofit/>
          </a:bodyPr>
          <a:lstStyle/>
          <a:p>
            <a:pPr marL="101600" lvl="0" indent="0" rtl="0">
              <a:lnSpc>
                <a:spcPct val="115000"/>
              </a:lnSpc>
              <a:spcBef>
                <a:spcPts val="1000"/>
              </a:spcBef>
              <a:spcAft>
                <a:spcPts val="1000"/>
              </a:spcAft>
              <a:buNone/>
            </a:pPr>
            <a:r>
              <a:rPr lang="en" sz="1800">
                <a:solidFill>
                  <a:srgbClr val="FFFFFF"/>
                </a:solidFill>
              </a:rPr>
              <a:t>·</a:t>
            </a:r>
            <a:r>
              <a:rPr lang="en" sz="1800">
                <a:solidFill>
                  <a:srgbClr val="FFFFFF"/>
                </a:solidFill>
                <a:latin typeface="Times New Roman"/>
                <a:ea typeface="Times New Roman"/>
                <a:cs typeface="Times New Roman"/>
                <a:sym typeface="Times New Roman"/>
              </a:rPr>
              <a:t>      </a:t>
            </a:r>
            <a:r>
              <a:rPr lang="en" sz="1800" b="1">
                <a:solidFill>
                  <a:srgbClr val="FFFFFF"/>
                </a:solidFill>
              </a:rPr>
              <a:t>Demo </a:t>
            </a:r>
            <a:r>
              <a:rPr lang="en" sz="1800">
                <a:solidFill>
                  <a:srgbClr val="FFFFFF"/>
                </a:solidFill>
              </a:rPr>
              <a:t>- Print function scrolling the PlotWidget, generating in images.</a:t>
            </a:r>
          </a:p>
          <a:p>
            <a:pPr marL="101600" lvl="0" indent="0" rtl="0">
              <a:lnSpc>
                <a:spcPct val="115000"/>
              </a:lnSpc>
              <a:spcBef>
                <a:spcPts val="1000"/>
              </a:spcBef>
              <a:spcAft>
                <a:spcPts val="1000"/>
              </a:spcAft>
              <a:buNone/>
            </a:pPr>
            <a:endParaRPr sz="1800">
              <a:solidFill>
                <a:srgbClr val="FFFFFF"/>
              </a:solidFill>
            </a:endParaRPr>
          </a:p>
          <a:p>
            <a:pPr marL="101600" lvl="0" indent="0" rtl="0">
              <a:lnSpc>
                <a:spcPct val="115000"/>
              </a:lnSpc>
              <a:spcBef>
                <a:spcPts val="1000"/>
              </a:spcBef>
              <a:spcAft>
                <a:spcPts val="1000"/>
              </a:spcAft>
              <a:buNone/>
            </a:pPr>
            <a:r>
              <a:rPr lang="en" sz="1800">
                <a:solidFill>
                  <a:srgbClr val="FFFFFF"/>
                </a:solidFill>
              </a:rPr>
              <a:t>·</a:t>
            </a:r>
            <a:r>
              <a:rPr lang="en" sz="1800">
                <a:solidFill>
                  <a:srgbClr val="FFFFFF"/>
                </a:solidFill>
                <a:latin typeface="Times New Roman"/>
                <a:ea typeface="Times New Roman"/>
                <a:cs typeface="Times New Roman"/>
                <a:sym typeface="Times New Roman"/>
              </a:rPr>
              <a:t>      </a:t>
            </a:r>
            <a:r>
              <a:rPr lang="en" sz="1800" b="1">
                <a:solidFill>
                  <a:srgbClr val="FFFFFF"/>
                </a:solidFill>
              </a:rPr>
              <a:t>Photic Stimulation </a:t>
            </a:r>
            <a:r>
              <a:rPr lang="en" sz="1800">
                <a:solidFill>
                  <a:srgbClr val="FFFFFF"/>
                </a:solidFill>
              </a:rPr>
              <a:t>- Start to reading the code to understand how the Open function generate the .lbl from the .edf files for sharps and spikes to begin the application of the same concepts on photic stimulation</a:t>
            </a:r>
          </a:p>
          <a:p>
            <a:pPr lvl="0" rtl="0">
              <a:spcBef>
                <a:spcPts val="0"/>
              </a:spcBef>
              <a:buNone/>
            </a:pPr>
            <a:endParaRPr sz="1800"/>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p:nvPr/>
        </p:nvSpPr>
        <p:spPr>
          <a:xfrm>
            <a:off x="622475" y="1376100"/>
            <a:ext cx="7990799" cy="2391300"/>
          </a:xfrm>
          <a:prstGeom prst="rect">
            <a:avLst/>
          </a:prstGeom>
          <a:noFill/>
          <a:ln>
            <a:noFill/>
          </a:ln>
        </p:spPr>
        <p:txBody>
          <a:bodyPr lIns="91425" tIns="91425" rIns="91425" bIns="91425" anchor="t" anchorCtr="0">
            <a:noAutofit/>
          </a:bodyPr>
          <a:lstStyle/>
          <a:p>
            <a:pPr marL="101600" lvl="0" indent="0" rtl="0">
              <a:lnSpc>
                <a:spcPct val="115000"/>
              </a:lnSpc>
              <a:spcBef>
                <a:spcPts val="1000"/>
              </a:spcBef>
              <a:spcAft>
                <a:spcPts val="1000"/>
              </a:spcAft>
              <a:buNone/>
            </a:pPr>
            <a:r>
              <a:rPr lang="en" sz="1800">
                <a:solidFill>
                  <a:srgbClr val="FFFFFF"/>
                </a:solidFill>
                <a:latin typeface="Times New Roman"/>
                <a:ea typeface="Times New Roman"/>
                <a:cs typeface="Times New Roman"/>
                <a:sym typeface="Times New Roman"/>
              </a:rPr>
              <a:t> </a:t>
            </a:r>
            <a:r>
              <a:rPr lang="en" sz="1800">
                <a:solidFill>
                  <a:srgbClr val="FFFFFF"/>
                </a:solidFill>
              </a:rPr>
              <a:t>·</a:t>
            </a:r>
            <a:r>
              <a:rPr lang="en" sz="1800">
                <a:solidFill>
                  <a:srgbClr val="FFFFFF"/>
                </a:solidFill>
                <a:latin typeface="Times New Roman"/>
                <a:ea typeface="Times New Roman"/>
                <a:cs typeface="Times New Roman"/>
                <a:sym typeface="Times New Roman"/>
              </a:rPr>
              <a:t>     </a:t>
            </a:r>
            <a:r>
              <a:rPr lang="en" sz="1800" b="1">
                <a:solidFill>
                  <a:srgbClr val="FFFFFF"/>
                </a:solidFill>
              </a:rPr>
              <a:t>Kaldi/EEG </a:t>
            </a:r>
            <a:r>
              <a:rPr lang="en" sz="1800">
                <a:solidFill>
                  <a:srgbClr val="FFFFFF"/>
                </a:solidFill>
              </a:rPr>
              <a:t>- Once running, analyze some EEG examples with Kaldi</a:t>
            </a:r>
          </a:p>
          <a:p>
            <a:pPr marL="101600" lvl="0" indent="0" rtl="0">
              <a:lnSpc>
                <a:spcPct val="115000"/>
              </a:lnSpc>
              <a:spcBef>
                <a:spcPts val="1000"/>
              </a:spcBef>
              <a:spcAft>
                <a:spcPts val="1000"/>
              </a:spcAft>
              <a:buNone/>
            </a:pPr>
            <a:endParaRPr sz="1800">
              <a:solidFill>
                <a:srgbClr val="FFFFFF"/>
              </a:solidFill>
            </a:endParaRPr>
          </a:p>
          <a:p>
            <a:pPr marL="101600" lvl="0" indent="0" rtl="0">
              <a:lnSpc>
                <a:spcPct val="115000"/>
              </a:lnSpc>
              <a:spcBef>
                <a:spcPts val="1000"/>
              </a:spcBef>
              <a:spcAft>
                <a:spcPts val="1000"/>
              </a:spcAft>
              <a:buNone/>
            </a:pPr>
            <a:r>
              <a:rPr lang="en" sz="1800">
                <a:solidFill>
                  <a:srgbClr val="FFFFFF"/>
                </a:solidFill>
              </a:rPr>
              <a:t>·</a:t>
            </a:r>
            <a:r>
              <a:rPr lang="en" sz="1800">
                <a:solidFill>
                  <a:srgbClr val="FFFFFF"/>
                </a:solidFill>
                <a:latin typeface="Times New Roman"/>
                <a:ea typeface="Times New Roman"/>
                <a:cs typeface="Times New Roman"/>
                <a:sym typeface="Times New Roman"/>
              </a:rPr>
              <a:t>      </a:t>
            </a:r>
            <a:r>
              <a:rPr lang="en" sz="1800" b="1">
                <a:solidFill>
                  <a:srgbClr val="FFFFFF"/>
                </a:solidFill>
              </a:rPr>
              <a:t>Demo </a:t>
            </a:r>
            <a:r>
              <a:rPr lang="en" sz="1800">
                <a:solidFill>
                  <a:srgbClr val="FFFFFF"/>
                </a:solidFill>
              </a:rPr>
              <a:t>- To understand the spectrogram function need with Meysam and Picone to start the implementation</a:t>
            </a:r>
          </a:p>
          <a:p>
            <a:pPr marL="101600" lvl="0" indent="0" rtl="0">
              <a:lnSpc>
                <a:spcPct val="115000"/>
              </a:lnSpc>
              <a:spcBef>
                <a:spcPts val="1000"/>
              </a:spcBef>
              <a:spcAft>
                <a:spcPts val="1000"/>
              </a:spcAft>
              <a:buNone/>
            </a:pPr>
            <a:endParaRPr sz="1800">
              <a:solidFill>
                <a:srgbClr val="FFFFFF"/>
              </a:solidFill>
            </a:endParaRPr>
          </a:p>
          <a:p>
            <a:pPr marL="101600" lvl="0" indent="0" rtl="0">
              <a:lnSpc>
                <a:spcPct val="115000"/>
              </a:lnSpc>
              <a:spcBef>
                <a:spcPts val="1000"/>
              </a:spcBef>
              <a:spcAft>
                <a:spcPts val="1000"/>
              </a:spcAft>
              <a:buNone/>
            </a:pPr>
            <a:r>
              <a:rPr lang="en" sz="1800">
                <a:solidFill>
                  <a:srgbClr val="FFFFFF"/>
                </a:solidFill>
              </a:rPr>
              <a:t>·</a:t>
            </a:r>
            <a:r>
              <a:rPr lang="en" sz="1800">
                <a:solidFill>
                  <a:srgbClr val="FFFFFF"/>
                </a:solidFill>
                <a:latin typeface="Times New Roman"/>
                <a:ea typeface="Times New Roman"/>
                <a:cs typeface="Times New Roman"/>
                <a:sym typeface="Times New Roman"/>
              </a:rPr>
              <a:t>      </a:t>
            </a:r>
            <a:r>
              <a:rPr lang="en" sz="1800" b="1">
                <a:solidFill>
                  <a:srgbClr val="FFFFFF"/>
                </a:solidFill>
              </a:rPr>
              <a:t>Photic Stimulation </a:t>
            </a:r>
            <a:r>
              <a:rPr lang="en" sz="1800">
                <a:solidFill>
                  <a:srgbClr val="FFFFFF"/>
                </a:solidFill>
              </a:rPr>
              <a:t>- Align with Francisco the understanding of the annotations, combine with the code analysis and start some coding.</a:t>
            </a:r>
          </a:p>
          <a:p>
            <a:pPr lvl="0" rtl="0">
              <a:spcBef>
                <a:spcPts val="0"/>
              </a:spcBef>
              <a:buNone/>
            </a:pPr>
            <a:endParaRPr sz="1800"/>
          </a:p>
        </p:txBody>
      </p:sp>
      <p:sp>
        <p:nvSpPr>
          <p:cNvPr id="48" name="Shape 48"/>
          <p:cNvSpPr txBox="1">
            <a:spLocks noGrp="1"/>
          </p:cNvSpPr>
          <p:nvPr>
            <p:ph type="ctrTitle"/>
          </p:nvPr>
        </p:nvSpPr>
        <p:spPr>
          <a:xfrm>
            <a:off x="685800" y="87342"/>
            <a:ext cx="7772400" cy="1159799"/>
          </a:xfrm>
          <a:prstGeom prst="rect">
            <a:avLst/>
          </a:prstGeom>
        </p:spPr>
        <p:txBody>
          <a:bodyPr lIns="91425" tIns="91425" rIns="91425" bIns="91425" anchor="b" anchorCtr="0">
            <a:noAutofit/>
          </a:bodyPr>
          <a:lstStyle/>
          <a:p>
            <a:pPr lvl="0" rtl="0">
              <a:spcBef>
                <a:spcPts val="0"/>
              </a:spcBef>
              <a:buNone/>
            </a:pPr>
            <a:r>
              <a:rPr lang="en"/>
              <a:t>Plans</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simple-dark">
  <a:themeElements>
    <a:clrScheme name="Custom 345">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164</Words>
  <Application>Microsoft Macintosh PowerPoint</Application>
  <PresentationFormat>On-screen Show (16:9)</PresentationFormat>
  <Paragraphs>18</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simple-dark</vt:lpstr>
      <vt:lpstr>Weekly Report  Cotta, Lucas Computer Scientist</vt:lpstr>
      <vt:lpstr>Previous Plans</vt:lpstr>
      <vt:lpstr>Accomplishments</vt:lpstr>
      <vt:lpstr>Plans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Weekly Report  Cotta, Lucas Computer Scientist</dc:title>
  <cp:lastModifiedBy>Joseph Picone</cp:lastModifiedBy>
  <cp:revision>1</cp:revision>
  <dcterms:modified xsi:type="dcterms:W3CDTF">2015-06-08T12:09:54Z</dcterms:modified>
</cp:coreProperties>
</file>