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66" r:id="rId4"/>
    <p:sldId id="259" r:id="rId5"/>
    <p:sldId id="260" r:id="rId6"/>
    <p:sldId id="261" r:id="rId7"/>
    <p:sldId id="264" r:id="rId8"/>
    <p:sldId id="265" r:id="rId9"/>
    <p:sldId id="267"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AC51C4-7167-4FF1-884E-26B6F9C506F2}">
          <p14:sldIdLst>
            <p14:sldId id="256"/>
          </p14:sldIdLst>
        </p14:section>
        <p14:section name="Previous Goals" id="{54B8F842-6742-484C-8628-DA5831B5F865}">
          <p14:sldIdLst>
            <p14:sldId id="257"/>
          </p14:sldIdLst>
        </p14:section>
        <p14:section name="Acomplishments" id="{7698FABC-474F-4746-B978-DA277978C62E}">
          <p14:sldIdLst>
            <p14:sldId id="266"/>
            <p14:sldId id="259"/>
            <p14:sldId id="260"/>
            <p14:sldId id="261"/>
            <p14:sldId id="264"/>
          </p14:sldIdLst>
        </p14:section>
        <p14:section name="Acomplishments" id="{7C1E1F10-C3A1-43DB-B9E9-5F69D4EB9948}">
          <p14:sldIdLst>
            <p14:sldId id="265"/>
            <p14:sldId id="267"/>
          </p14:sldIdLst>
        </p14:section>
        <p14:section name="New Goals" id="{96E6F908-75B6-48E6-A5E2-D489C632B12D}">
          <p14:sldIdLst>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3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3B4C6F-F883-43B2-B0A4-9B941942EF78}" type="datetimeFigureOut">
              <a:rPr lang="en-US" smtClean="0"/>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63076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B4C6F-F883-43B2-B0A4-9B941942EF78}" type="datetimeFigureOut">
              <a:rPr lang="en-US" smtClean="0"/>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426791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B4C6F-F883-43B2-B0A4-9B941942EF78}" type="datetimeFigureOut">
              <a:rPr lang="en-US" smtClean="0"/>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147416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B4C6F-F883-43B2-B0A4-9B941942EF78}" type="datetimeFigureOut">
              <a:rPr lang="en-US" smtClean="0"/>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406634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B4C6F-F883-43B2-B0A4-9B941942EF78}" type="datetimeFigureOut">
              <a:rPr lang="en-US" smtClean="0"/>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71972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3B4C6F-F883-43B2-B0A4-9B941942EF78}" type="datetimeFigureOut">
              <a:rPr lang="en-US" smtClean="0"/>
              <a:t>6/7/2015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240970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3B4C6F-F883-43B2-B0A4-9B941942EF78}" type="datetimeFigureOut">
              <a:rPr lang="en-US" smtClean="0"/>
              <a:t>6/7/2015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92745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3B4C6F-F883-43B2-B0A4-9B941942EF78}" type="datetimeFigureOut">
              <a:rPr lang="en-US" smtClean="0"/>
              <a:t>6/7/2015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222808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B4C6F-F883-43B2-B0A4-9B941942EF78}" type="datetimeFigureOut">
              <a:rPr lang="en-US" smtClean="0"/>
              <a:t>6/7/2015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3281951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B4C6F-F883-43B2-B0A4-9B941942EF78}" type="datetimeFigureOut">
              <a:rPr lang="en-US" smtClean="0"/>
              <a:t>6/7/2015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242669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B4C6F-F883-43B2-B0A4-9B941942EF78}" type="datetimeFigureOut">
              <a:rPr lang="en-US" smtClean="0"/>
              <a:t>6/7/2015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FBA95-DC32-4974-B85A-1D148C4B8E89}" type="slidenum">
              <a:rPr lang="en-US" smtClean="0"/>
              <a:t>‹#›</a:t>
            </a:fld>
            <a:endParaRPr lang="en-US"/>
          </a:p>
        </p:txBody>
      </p:sp>
    </p:spTree>
    <p:extLst>
      <p:ext uri="{BB962C8B-B14F-4D97-AF65-F5344CB8AC3E}">
        <p14:creationId xmlns:p14="http://schemas.microsoft.com/office/powerpoint/2010/main" val="3636870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B4C6F-F883-43B2-B0A4-9B941942EF78}" type="datetimeFigureOut">
              <a:rPr lang="en-US" smtClean="0"/>
              <a:t>6/7/2015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FBA95-DC32-4974-B85A-1D148C4B8E89}" type="slidenum">
              <a:rPr lang="en-US" smtClean="0"/>
              <a:t>‹#›</a:t>
            </a:fld>
            <a:endParaRPr lang="en-US"/>
          </a:p>
        </p:txBody>
      </p:sp>
    </p:spTree>
    <p:extLst>
      <p:ext uri="{BB962C8B-B14F-4D97-AF65-F5344CB8AC3E}">
        <p14:creationId xmlns:p14="http://schemas.microsoft.com/office/powerpoint/2010/main" val="352550553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Maui_Cluster_Scheduler" TargetMode="External"/><Relationship Id="rId7" Type="http://schemas.openxmlformats.org/officeDocument/2006/relationships/image" Target="../media/image1.png"/><Relationship Id="rId2" Type="http://schemas.openxmlformats.org/officeDocument/2006/relationships/hyperlink" Target="http://www.adaptivecomputing.com/products/open-source/torque/" TargetMode="External"/><Relationship Id="rId1" Type="http://schemas.openxmlformats.org/officeDocument/2006/relationships/slideLayout" Target="../slideLayouts/slideLayout2.xml"/><Relationship Id="rId6" Type="http://schemas.openxmlformats.org/officeDocument/2006/relationships/hyperlink" Target="https://www.tacc.utexas.edu/research-development/tacc-projects/lmod" TargetMode="External"/><Relationship Id="rId5" Type="http://schemas.openxmlformats.org/officeDocument/2006/relationships/hyperlink" Target="https://www.nagios.org/" TargetMode="External"/><Relationship Id="rId4" Type="http://schemas.openxmlformats.org/officeDocument/2006/relationships/hyperlink" Target="http://ganglia.sourceforge.ne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Weekly Report</a:t>
            </a:r>
            <a:endParaRPr lang="en-US" dirty="0"/>
          </a:p>
        </p:txBody>
      </p:sp>
      <p:sp>
        <p:nvSpPr>
          <p:cNvPr id="3" name="Subtitle 2"/>
          <p:cNvSpPr>
            <a:spLocks noGrp="1"/>
          </p:cNvSpPr>
          <p:nvPr>
            <p:ph type="subTitle" idx="1"/>
          </p:nvPr>
        </p:nvSpPr>
        <p:spPr/>
        <p:txBody>
          <a:bodyPr>
            <a:normAutofit/>
          </a:bodyPr>
          <a:lstStyle/>
          <a:p>
            <a:r>
              <a:rPr lang="en-US" dirty="0" smtClean="0"/>
              <a:t>By: Devin Trejo</a:t>
            </a:r>
          </a:p>
          <a:p>
            <a:endParaRPr lang="en-US" dirty="0"/>
          </a:p>
          <a:p>
            <a:r>
              <a:rPr lang="en-US" dirty="0" smtClean="0"/>
              <a:t>Week of May 30, 2015 -&gt; June 5, 2015</a:t>
            </a:r>
            <a:endParaRPr lang="en-US" dirty="0"/>
          </a:p>
        </p:txBody>
      </p:sp>
      <p:pic>
        <p:nvPicPr>
          <p:cNvPr id="5"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85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Goals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Hadoop -&gt; HPC</a:t>
            </a:r>
          </a:p>
          <a:p>
            <a:r>
              <a:rPr lang="en-US" dirty="0" smtClean="0"/>
              <a:t>Switch to using </a:t>
            </a:r>
            <a:r>
              <a:rPr lang="en-US" dirty="0" smtClean="0">
                <a:hlinkClick r:id="rId2"/>
              </a:rPr>
              <a:t>Torque</a:t>
            </a:r>
            <a:r>
              <a:rPr lang="en-US" dirty="0"/>
              <a:t> (w/ </a:t>
            </a:r>
            <a:r>
              <a:rPr lang="en-US" dirty="0">
                <a:hlinkClick r:id="rId3"/>
              </a:rPr>
              <a:t>MAUI</a:t>
            </a:r>
            <a:r>
              <a:rPr lang="en-US" dirty="0"/>
              <a:t>) as a job scheduler. As noted above, Torque is the open-source sister project of PBS which Temple uses</a:t>
            </a:r>
            <a:r>
              <a:rPr lang="en-US" dirty="0" smtClean="0"/>
              <a:t>.</a:t>
            </a:r>
            <a:endParaRPr lang="en-US" dirty="0"/>
          </a:p>
          <a:p>
            <a:r>
              <a:rPr lang="en-US" dirty="0"/>
              <a:t>For cluster monitoring we can use </a:t>
            </a:r>
            <a:r>
              <a:rPr lang="en-US" dirty="0">
                <a:hlinkClick r:id="rId4"/>
              </a:rPr>
              <a:t>Ganglia</a:t>
            </a:r>
            <a:r>
              <a:rPr lang="en-US" dirty="0"/>
              <a:t> and </a:t>
            </a:r>
            <a:r>
              <a:rPr lang="en-US" dirty="0">
                <a:hlinkClick r:id="rId5"/>
              </a:rPr>
              <a:t>Nagios</a:t>
            </a:r>
            <a:r>
              <a:rPr lang="en-US" dirty="0"/>
              <a:t>. They allow for monitoring of resources and handle node failure notification. For system deployment we can use experiment with one of the HPC deployment systems quoted above. For module handling we can use </a:t>
            </a:r>
            <a:r>
              <a:rPr lang="en-US" dirty="0">
                <a:hlinkClick r:id="rId6"/>
              </a:rPr>
              <a:t>LMOD</a:t>
            </a:r>
            <a:r>
              <a:rPr lang="en-US" dirty="0" smtClean="0"/>
              <a:t>.</a:t>
            </a:r>
            <a:endParaRPr lang="en-US" b="1" dirty="0" smtClean="0"/>
          </a:p>
          <a:p>
            <a:pPr marL="0" indent="0">
              <a:buNone/>
            </a:pPr>
            <a:r>
              <a:rPr lang="en-US" b="1" dirty="0" smtClean="0"/>
              <a:t>NEDC </a:t>
            </a:r>
            <a:r>
              <a:rPr lang="en-US" b="1" dirty="0" smtClean="0"/>
              <a:t>Data</a:t>
            </a:r>
          </a:p>
          <a:p>
            <a:r>
              <a:rPr lang="en-US" dirty="0" smtClean="0"/>
              <a:t>Finalize 2014 for release</a:t>
            </a:r>
          </a:p>
          <a:p>
            <a:r>
              <a:rPr lang="en-US" dirty="0" smtClean="0"/>
              <a:t>Proceed to prepare 2015 for spell check</a:t>
            </a:r>
            <a:endParaRPr lang="en-US" dirty="0"/>
          </a:p>
        </p:txBody>
      </p:sp>
      <p:pic>
        <p:nvPicPr>
          <p:cNvPr id="4" name="Picture 2" descr="Ho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17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Goals</a:t>
            </a:r>
            <a:endParaRPr lang="en-US" dirty="0"/>
          </a:p>
        </p:txBody>
      </p:sp>
      <p:sp>
        <p:nvSpPr>
          <p:cNvPr id="3" name="Content Placeholder 2"/>
          <p:cNvSpPr>
            <a:spLocks noGrp="1"/>
          </p:cNvSpPr>
          <p:nvPr>
            <p:ph idx="1"/>
          </p:nvPr>
        </p:nvSpPr>
        <p:spPr/>
        <p:txBody>
          <a:bodyPr/>
          <a:lstStyle/>
          <a:p>
            <a:pPr marL="0" indent="0">
              <a:buNone/>
            </a:pPr>
            <a:r>
              <a:rPr lang="en-US" b="1" dirty="0" smtClean="0"/>
              <a:t>Hadoop</a:t>
            </a:r>
          </a:p>
          <a:p>
            <a:pPr lvl="1"/>
            <a:r>
              <a:rPr lang="en-US" dirty="0" smtClean="0"/>
              <a:t>Gather 6 computers from the Engineering IT office to use as a Hadoop Test Cluster</a:t>
            </a:r>
          </a:p>
          <a:p>
            <a:pPr lvl="1"/>
            <a:r>
              <a:rPr lang="en-US" dirty="0" smtClean="0"/>
              <a:t>Network and initialize the Hadoop Cluster following a guide</a:t>
            </a:r>
          </a:p>
          <a:p>
            <a:pPr lvl="2"/>
            <a:r>
              <a:rPr lang="en-US" dirty="0" smtClean="0"/>
              <a:t>Setup </a:t>
            </a:r>
            <a:r>
              <a:rPr lang="en-US" dirty="0" err="1" smtClean="0"/>
              <a:t>NameNode</a:t>
            </a:r>
            <a:r>
              <a:rPr lang="en-US" dirty="0" smtClean="0"/>
              <a:t>, </a:t>
            </a:r>
            <a:r>
              <a:rPr lang="en-US" dirty="0" err="1" smtClean="0"/>
              <a:t>JobTracker</a:t>
            </a:r>
            <a:r>
              <a:rPr lang="en-US" dirty="0" smtClean="0"/>
              <a:t>, and 4 </a:t>
            </a:r>
            <a:r>
              <a:rPr lang="en-US" dirty="0" err="1" smtClean="0"/>
              <a:t>DataNodes</a:t>
            </a:r>
            <a:endParaRPr lang="en-US" dirty="0" smtClean="0"/>
          </a:p>
          <a:p>
            <a:pPr lvl="1"/>
            <a:r>
              <a:rPr lang="en-US" dirty="0" smtClean="0"/>
              <a:t>Initialize the Hadoop cluster with test data</a:t>
            </a:r>
          </a:p>
          <a:p>
            <a:pPr lvl="1"/>
            <a:r>
              <a:rPr lang="en-US" dirty="0" smtClean="0"/>
              <a:t>Perform a standardized test (Word Count) testing the performance of the Cluster</a:t>
            </a:r>
          </a:p>
          <a:p>
            <a:pPr marL="0" indent="0">
              <a:buNone/>
            </a:pPr>
            <a:r>
              <a:rPr lang="en-US" b="1" dirty="0" smtClean="0"/>
              <a:t>NEDC EEG Database</a:t>
            </a:r>
          </a:p>
          <a:p>
            <a:pPr lvl="1"/>
            <a:r>
              <a:rPr lang="en-US" dirty="0" smtClean="0"/>
              <a:t>Process 2014 for errors and push for final release status.</a:t>
            </a:r>
            <a:endParaRPr lang="en-US" dirty="0"/>
          </a:p>
          <a:p>
            <a:pPr marL="457200" lvl="1" indent="0">
              <a:buNone/>
            </a:pPr>
            <a:endParaRPr lang="en-US" dirty="0"/>
          </a:p>
        </p:txBody>
      </p:sp>
      <p:pic>
        <p:nvPicPr>
          <p:cNvPr id="1026"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452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Week Overview</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866352013"/>
              </p:ext>
            </p:extLst>
          </p:nvPr>
        </p:nvGraphicFramePr>
        <p:xfrm>
          <a:off x="838200" y="1825625"/>
          <a:ext cx="10515600" cy="4577080"/>
        </p:xfrm>
        <a:graphic>
          <a:graphicData uri="http://schemas.openxmlformats.org/drawingml/2006/table">
            <a:tbl>
              <a:tblPr firstRow="1" bandRow="1">
                <a:tableStyleId>{9D7B26C5-4107-4FEC-AEDC-1716B250A1EF}</a:tableStyleId>
              </a:tblPr>
              <a:tblGrid>
                <a:gridCol w="1752600"/>
                <a:gridCol w="1752600"/>
                <a:gridCol w="1752600"/>
                <a:gridCol w="1752600"/>
                <a:gridCol w="1752600"/>
                <a:gridCol w="1752600"/>
              </a:tblGrid>
              <a:tr h="370840">
                <a:tc>
                  <a:txBody>
                    <a:bodyPr/>
                    <a:lstStyle/>
                    <a:p>
                      <a:pPr algn="ctr"/>
                      <a:r>
                        <a:rPr lang="en-US" dirty="0" smtClean="0"/>
                        <a:t>Monday</a:t>
                      </a:r>
                      <a:endParaRPr lang="en-US" dirty="0"/>
                    </a:p>
                  </a:txBody>
                  <a:tcPr anchor="ctr"/>
                </a:tc>
                <a:tc>
                  <a:txBody>
                    <a:bodyPr/>
                    <a:lstStyle/>
                    <a:p>
                      <a:pPr algn="ctr"/>
                      <a:r>
                        <a:rPr lang="en-US" dirty="0" smtClean="0"/>
                        <a:t>Tuesday</a:t>
                      </a:r>
                      <a:endParaRPr lang="en-US" dirty="0"/>
                    </a:p>
                  </a:txBody>
                  <a:tcPr anchor="ctr"/>
                </a:tc>
                <a:tc>
                  <a:txBody>
                    <a:bodyPr/>
                    <a:lstStyle/>
                    <a:p>
                      <a:pPr algn="ctr"/>
                      <a:r>
                        <a:rPr lang="en-US" dirty="0" smtClean="0"/>
                        <a:t>Wednesday</a:t>
                      </a:r>
                      <a:endParaRPr lang="en-US" dirty="0"/>
                    </a:p>
                  </a:txBody>
                  <a:tcPr anchor="ctr"/>
                </a:tc>
                <a:tc>
                  <a:txBody>
                    <a:bodyPr/>
                    <a:lstStyle/>
                    <a:p>
                      <a:pPr algn="ctr"/>
                      <a:r>
                        <a:rPr lang="en-US" dirty="0" smtClean="0"/>
                        <a:t>Thursday</a:t>
                      </a:r>
                      <a:endParaRPr lang="en-US" dirty="0"/>
                    </a:p>
                  </a:txBody>
                  <a:tcPr anchor="ctr"/>
                </a:tc>
                <a:tc>
                  <a:txBody>
                    <a:bodyPr/>
                    <a:lstStyle/>
                    <a:p>
                      <a:pPr algn="ctr"/>
                      <a:r>
                        <a:rPr lang="en-US" dirty="0" smtClean="0"/>
                        <a:t>Friday</a:t>
                      </a:r>
                      <a:endParaRPr lang="en-US" dirty="0"/>
                    </a:p>
                  </a:txBody>
                  <a:tcPr anchor="ctr"/>
                </a:tc>
                <a:tc>
                  <a:txBody>
                    <a:bodyPr/>
                    <a:lstStyle/>
                    <a:p>
                      <a:pPr algn="ctr"/>
                      <a:r>
                        <a:rPr lang="en-US" dirty="0" smtClean="0"/>
                        <a:t>Saturday</a:t>
                      </a:r>
                      <a:endParaRPr lang="en-US" dirty="0"/>
                    </a:p>
                  </a:txBody>
                  <a:tcPr anchor="ctr"/>
                </a:tc>
              </a:tr>
              <a:tr h="370840">
                <a:tc>
                  <a:txBody>
                    <a:bodyPr/>
                    <a:lstStyle/>
                    <a:p>
                      <a:pPr algn="ctr"/>
                      <a:r>
                        <a:rPr lang="en-US" dirty="0" smtClean="0"/>
                        <a:t>Gather Hardware from ENGR</a:t>
                      </a:r>
                      <a:r>
                        <a:rPr lang="en-US" baseline="0" dirty="0" smtClean="0"/>
                        <a:t> IT</a:t>
                      </a:r>
                      <a:endParaRPr lang="en-US" dirty="0"/>
                    </a:p>
                  </a:txBody>
                  <a:tcPr anchor="ctr"/>
                </a:tc>
                <a:tc>
                  <a:txBody>
                    <a:bodyPr/>
                    <a:lstStyle/>
                    <a:p>
                      <a:pPr algn="ctr"/>
                      <a:r>
                        <a:rPr lang="en-US" dirty="0" smtClean="0"/>
                        <a:t>Try</a:t>
                      </a:r>
                      <a:r>
                        <a:rPr lang="en-US" baseline="0" dirty="0" smtClean="0"/>
                        <a:t> to create a locally hosted repository</a:t>
                      </a:r>
                      <a:endParaRPr lang="en-US" dirty="0"/>
                    </a:p>
                  </a:txBody>
                  <a:tcPr anchor="ctr">
                    <a:solidFill>
                      <a:srgbClr val="FF0000">
                        <a:alpha val="2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Create</a:t>
                      </a:r>
                      <a:r>
                        <a:rPr lang="en-US" baseline="0" dirty="0" smtClean="0"/>
                        <a:t> a LAN for the NEDC Cluster Project</a:t>
                      </a:r>
                      <a:endParaRPr lang="en-US" dirty="0" smtClean="0"/>
                    </a:p>
                  </a:txBody>
                  <a:tcPr anchor="ctr"/>
                </a:tc>
                <a:tc>
                  <a:txBody>
                    <a:bodyPr/>
                    <a:lstStyle/>
                    <a:p>
                      <a:pPr algn="ctr"/>
                      <a:r>
                        <a:rPr lang="en-US" dirty="0" smtClean="0"/>
                        <a:t>Try to create a </a:t>
                      </a:r>
                      <a:r>
                        <a:rPr lang="en-US" smtClean="0"/>
                        <a:t>PXE</a:t>
                      </a:r>
                      <a:r>
                        <a:rPr lang="en-US" baseline="0" smtClean="0"/>
                        <a:t> server</a:t>
                      </a:r>
                      <a:endParaRPr lang="en-US" dirty="0"/>
                    </a:p>
                  </a:txBody>
                  <a:tcPr anchor="ctr">
                    <a:solidFill>
                      <a:srgbClr val="FF0000">
                        <a:alpha val="20000"/>
                      </a:srgbClr>
                    </a:solidFill>
                  </a:tcPr>
                </a:tc>
                <a:tc>
                  <a:txBody>
                    <a:bodyPr/>
                    <a:lstStyle/>
                    <a:p>
                      <a:pPr algn="ctr"/>
                      <a:r>
                        <a:rPr lang="en-US" dirty="0" smtClean="0"/>
                        <a:t>Swap Hardware between PCs</a:t>
                      </a:r>
                      <a:endParaRPr lang="en-US" dirty="0"/>
                    </a:p>
                  </a:txBody>
                  <a:tcPr anchor="ctr"/>
                </a:tc>
                <a:tc>
                  <a:txBody>
                    <a:bodyPr/>
                    <a:lstStyle/>
                    <a:p>
                      <a:pPr algn="ctr"/>
                      <a:r>
                        <a:rPr lang="en-US" dirty="0" smtClean="0"/>
                        <a:t>NEDC EEG Corpus</a:t>
                      </a:r>
                      <a:endParaRPr lang="en-US" dirty="0"/>
                    </a:p>
                  </a:txBody>
                  <a:tcPr anchor="ctr"/>
                </a:tc>
              </a:tr>
              <a:tr h="370840">
                <a:tc>
                  <a:txBody>
                    <a:bodyPr/>
                    <a:lstStyle/>
                    <a:p>
                      <a:pPr algn="ctr"/>
                      <a:r>
                        <a:rPr lang="en-US" dirty="0" smtClean="0"/>
                        <a:t>Download software (over </a:t>
                      </a:r>
                      <a:r>
                        <a:rPr lang="en-US" dirty="0" err="1" smtClean="0"/>
                        <a:t>WiFi</a:t>
                      </a:r>
                      <a:r>
                        <a:rPr lang="en-US" dirty="0" smtClean="0"/>
                        <a:t>)</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Setup</a:t>
                      </a:r>
                      <a:r>
                        <a:rPr lang="en-US" baseline="0" dirty="0" smtClean="0"/>
                        <a:t> Apache Web Server to host PXE files</a:t>
                      </a:r>
                      <a:endParaRPr 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Internet access!</a:t>
                      </a:r>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First try</a:t>
                      </a:r>
                      <a:r>
                        <a:rPr lang="en-US" baseline="0" dirty="0" smtClean="0"/>
                        <a:t> at </a:t>
                      </a:r>
                      <a:r>
                        <a:rPr lang="en-US" dirty="0" smtClean="0"/>
                        <a:t>Hadoop installation</a:t>
                      </a:r>
                    </a:p>
                  </a:txBody>
                  <a:tcPr anchor="ctr"/>
                </a:tc>
                <a:tc>
                  <a:txBody>
                    <a:bodyPr/>
                    <a:lstStyle/>
                    <a:p>
                      <a:pPr algn="ctr"/>
                      <a:r>
                        <a:rPr lang="en-US" dirty="0" smtClean="0"/>
                        <a:t>Re-install</a:t>
                      </a:r>
                      <a:r>
                        <a:rPr lang="en-US" baseline="0" dirty="0" smtClean="0"/>
                        <a:t> CentOS 6.6</a:t>
                      </a:r>
                      <a:endParaRPr lang="en-US" dirty="0"/>
                    </a:p>
                  </a:txBody>
                  <a:tcPr anchor="ctr"/>
                </a:tc>
                <a:tc>
                  <a:txBody>
                    <a:bodyPr/>
                    <a:lstStyle/>
                    <a:p>
                      <a:pPr algn="ctr"/>
                      <a:endParaRPr lang="en-US" dirty="0"/>
                    </a:p>
                  </a:txBody>
                  <a:tcPr anchor="ctr"/>
                </a:tc>
              </a:tr>
              <a:tr h="370840">
                <a:tc>
                  <a:txBody>
                    <a:bodyPr/>
                    <a:lstStyle/>
                    <a:p>
                      <a:pPr algn="ctr"/>
                      <a:r>
                        <a:rPr lang="en-US" dirty="0" smtClean="0"/>
                        <a:t>Install </a:t>
                      </a:r>
                      <a:r>
                        <a:rPr lang="en-US" dirty="0" err="1" smtClean="0"/>
                        <a:t>CentOs</a:t>
                      </a:r>
                      <a:r>
                        <a:rPr lang="en-US" baseline="0" dirty="0" smtClean="0"/>
                        <a:t> 7</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Try to</a:t>
                      </a:r>
                      <a:r>
                        <a:rPr lang="en-US" baseline="0" dirty="0" smtClean="0"/>
                        <a:t> create a PXE server</a:t>
                      </a:r>
                      <a:endParaRPr lang="en-US" dirty="0"/>
                    </a:p>
                  </a:txBody>
                  <a:tcPr anchor="ctr"/>
                </a:tc>
                <a:tc>
                  <a:txBody>
                    <a:bodyPr/>
                    <a:lstStyle/>
                    <a:p>
                      <a:pPr algn="ctr"/>
                      <a:r>
                        <a:rPr lang="en-US" dirty="0" smtClean="0"/>
                        <a:t>Install </a:t>
                      </a:r>
                      <a:r>
                        <a:rPr lang="en-US" dirty="0" err="1" smtClean="0"/>
                        <a:t>CentOs</a:t>
                      </a:r>
                      <a:r>
                        <a:rPr lang="en-US" baseline="0" dirty="0" smtClean="0"/>
                        <a:t> 6.6</a:t>
                      </a:r>
                      <a:endParaRPr lang="en-US" dirty="0"/>
                    </a:p>
                  </a:txBody>
                  <a:tcPr anchor="ctr"/>
                </a:tc>
                <a:tc>
                  <a:txBody>
                    <a:bodyPr/>
                    <a:lstStyle/>
                    <a:p>
                      <a:pPr algn="ctr"/>
                      <a:r>
                        <a:rPr lang="en-US" dirty="0" smtClean="0"/>
                        <a:t>Hadoop installation errors</a:t>
                      </a:r>
                      <a:endParaRPr lang="en-US" dirty="0"/>
                    </a:p>
                  </a:txBody>
                  <a:tcPr anchor="ctr"/>
                </a:tc>
                <a:tc>
                  <a:txBody>
                    <a:bodyPr/>
                    <a:lstStyle/>
                    <a:p>
                      <a:pPr algn="ctr"/>
                      <a:r>
                        <a:rPr lang="en-US" dirty="0" smtClean="0">
                          <a:solidFill>
                            <a:schemeClr val="tx1"/>
                          </a:solidFill>
                        </a:rPr>
                        <a:t>Hadoop startup successful!</a:t>
                      </a:r>
                      <a:endParaRPr lang="en-US" dirty="0">
                        <a:solidFill>
                          <a:schemeClr val="tx1"/>
                        </a:solidFill>
                      </a:endParaRPr>
                    </a:p>
                  </a:txBody>
                  <a:tcPr anchor="ctr">
                    <a:solidFill>
                      <a:schemeClr val="accent6">
                        <a:lumMod val="75000"/>
                        <a:alpha val="20000"/>
                      </a:schemeClr>
                    </a:solidFill>
                  </a:tcPr>
                </a:tc>
                <a:tc>
                  <a:txBody>
                    <a:bodyPr/>
                    <a:lstStyle/>
                    <a:p>
                      <a:pPr algn="ctr"/>
                      <a:endParaRPr lang="en-US" dirty="0"/>
                    </a:p>
                  </a:txBody>
                  <a:tcPr anchor="ctr"/>
                </a:tc>
              </a:tr>
              <a:tr h="370840">
                <a:tc>
                  <a:txBody>
                    <a:bodyPr/>
                    <a:lstStyle/>
                    <a:p>
                      <a:pPr algn="ctr"/>
                      <a:r>
                        <a:rPr lang="en-US" dirty="0" smtClean="0"/>
                        <a:t>Interact</a:t>
                      </a:r>
                      <a:r>
                        <a:rPr lang="en-US" baseline="0" dirty="0" smtClean="0"/>
                        <a:t> w/ ENGR IT trying to get Internet</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Try to create a client Linux image</a:t>
                      </a:r>
                      <a:r>
                        <a:rPr lang="en-US" baseline="0" dirty="0" smtClean="0"/>
                        <a:t> to distributed to all clients</a:t>
                      </a:r>
                      <a:endParaRPr lang="en-US" dirty="0" smtClean="0"/>
                    </a:p>
                  </a:txBody>
                  <a:tcPr anchor="ctr"/>
                </a:tc>
                <a:tc>
                  <a:txBody>
                    <a:bodyPr/>
                    <a:lstStyle/>
                    <a:p>
                      <a:pPr algn="ct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Hadoop hardware problems</a:t>
                      </a:r>
                      <a:endParaRPr lang="en-US" dirty="0"/>
                    </a:p>
                  </a:txBody>
                  <a:tcPr anchor="ctr"/>
                </a:tc>
                <a:tc>
                  <a:txBody>
                    <a:bodyPr/>
                    <a:lstStyle/>
                    <a:p>
                      <a:pPr algn="ctr"/>
                      <a:r>
                        <a:rPr lang="en-US" dirty="0" smtClean="0"/>
                        <a:t>Run first job on Hadoop server</a:t>
                      </a:r>
                      <a:endParaRPr lang="en-US" dirty="0"/>
                    </a:p>
                  </a:txBody>
                  <a:tcPr anchor="ctr"/>
                </a:tc>
                <a:tc>
                  <a:txBody>
                    <a:bodyPr/>
                    <a:lstStyle/>
                    <a:p>
                      <a:pPr algn="ctr"/>
                      <a:endParaRPr lang="en-US" dirty="0"/>
                    </a:p>
                  </a:txBody>
                  <a:tcPr anchor="ctr"/>
                </a:tc>
              </a:tr>
            </a:tbl>
          </a:graphicData>
        </a:graphic>
      </p:graphicFrame>
      <p:pic>
        <p:nvPicPr>
          <p:cNvPr id="8"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684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Obstacles</a:t>
            </a:r>
          </a:p>
        </p:txBody>
      </p:sp>
      <p:sp>
        <p:nvSpPr>
          <p:cNvPr id="3" name="Text Placeholder 2"/>
          <p:cNvSpPr>
            <a:spLocks noGrp="1"/>
          </p:cNvSpPr>
          <p:nvPr>
            <p:ph type="body" idx="1"/>
          </p:nvPr>
        </p:nvSpPr>
        <p:spPr/>
        <p:txBody>
          <a:bodyPr/>
          <a:lstStyle/>
          <a:p>
            <a:r>
              <a:rPr lang="en-US" dirty="0" smtClean="0"/>
              <a:t>Problem</a:t>
            </a:r>
            <a:endParaRPr lang="en-US" dirty="0"/>
          </a:p>
        </p:txBody>
      </p:sp>
      <p:sp>
        <p:nvSpPr>
          <p:cNvPr id="4" name="Content Placeholder 3"/>
          <p:cNvSpPr>
            <a:spLocks noGrp="1"/>
          </p:cNvSpPr>
          <p:nvPr>
            <p:ph sz="half" idx="2"/>
          </p:nvPr>
        </p:nvSpPr>
        <p:spPr/>
        <p:txBody>
          <a:bodyPr/>
          <a:lstStyle/>
          <a:p>
            <a:r>
              <a:rPr lang="en-US" dirty="0" smtClean="0"/>
              <a:t>Temple Internet Restrictions = Network Problems</a:t>
            </a:r>
          </a:p>
          <a:p>
            <a:r>
              <a:rPr lang="en-US" dirty="0" smtClean="0"/>
              <a:t>Need internet to access repositories. </a:t>
            </a:r>
          </a:p>
          <a:p>
            <a:endParaRPr lang="en-US" dirty="0"/>
          </a:p>
        </p:txBody>
      </p:sp>
      <p:sp>
        <p:nvSpPr>
          <p:cNvPr id="5" name="Text Placeholder 4"/>
          <p:cNvSpPr>
            <a:spLocks noGrp="1"/>
          </p:cNvSpPr>
          <p:nvPr>
            <p:ph type="body" sz="quarter" idx="3"/>
          </p:nvPr>
        </p:nvSpPr>
        <p:spPr/>
        <p:txBody>
          <a:bodyPr/>
          <a:lstStyle/>
          <a:p>
            <a:r>
              <a:rPr lang="en-US" dirty="0" smtClean="0"/>
              <a:t>Solution</a:t>
            </a:r>
            <a:endParaRPr lang="en-US" dirty="0"/>
          </a:p>
        </p:txBody>
      </p:sp>
      <p:pic>
        <p:nvPicPr>
          <p:cNvPr id="8"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quarter" idx="4"/>
          </p:nvPr>
        </p:nvSpPr>
        <p:spPr/>
        <p:txBody>
          <a:bodyPr/>
          <a:lstStyle/>
          <a:p>
            <a:r>
              <a:rPr lang="en-US" dirty="0" smtClean="0"/>
              <a:t>Setup a LAN using a Linux DHCP server</a:t>
            </a:r>
          </a:p>
          <a:p>
            <a:pPr lvl="1"/>
            <a:r>
              <a:rPr lang="en-US" dirty="0" smtClean="0"/>
              <a:t>Requires to LAN ports</a:t>
            </a:r>
            <a:endParaRPr lang="en-US" dirty="0"/>
          </a:p>
        </p:txBody>
      </p:sp>
      <p:pic>
        <p:nvPicPr>
          <p:cNvPr id="9"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4184" y="3985606"/>
            <a:ext cx="5183188" cy="1942723"/>
          </a:xfrm>
          <a:prstGeom prst="rect">
            <a:avLst/>
          </a:prstGeom>
        </p:spPr>
      </p:pic>
    </p:spTree>
    <p:extLst>
      <p:ext uri="{BB962C8B-B14F-4D97-AF65-F5344CB8AC3E}">
        <p14:creationId xmlns:p14="http://schemas.microsoft.com/office/powerpoint/2010/main" val="1001654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Obstacles (cont.)</a:t>
            </a:r>
          </a:p>
        </p:txBody>
      </p:sp>
      <p:sp>
        <p:nvSpPr>
          <p:cNvPr id="3" name="Text Placeholder 2"/>
          <p:cNvSpPr>
            <a:spLocks noGrp="1"/>
          </p:cNvSpPr>
          <p:nvPr>
            <p:ph type="body" idx="1"/>
          </p:nvPr>
        </p:nvSpPr>
        <p:spPr/>
        <p:txBody>
          <a:bodyPr/>
          <a:lstStyle/>
          <a:p>
            <a:r>
              <a:rPr lang="en-US" dirty="0" smtClean="0"/>
              <a:t>Problem</a:t>
            </a:r>
            <a:endParaRPr lang="en-US" dirty="0"/>
          </a:p>
        </p:txBody>
      </p:sp>
      <p:sp>
        <p:nvSpPr>
          <p:cNvPr id="4" name="Content Placeholder 3"/>
          <p:cNvSpPr>
            <a:spLocks noGrp="1"/>
          </p:cNvSpPr>
          <p:nvPr>
            <p:ph sz="half" idx="2"/>
          </p:nvPr>
        </p:nvSpPr>
        <p:spPr/>
        <p:txBody>
          <a:bodyPr/>
          <a:lstStyle/>
          <a:p>
            <a:r>
              <a:rPr lang="en-US" dirty="0" smtClean="0"/>
              <a:t>Install Centos 6.6 on 6 PCs with SSH access</a:t>
            </a:r>
          </a:p>
          <a:p>
            <a:endParaRPr lang="en-US" dirty="0"/>
          </a:p>
        </p:txBody>
      </p:sp>
      <p:sp>
        <p:nvSpPr>
          <p:cNvPr id="5" name="Text Placeholder 4"/>
          <p:cNvSpPr>
            <a:spLocks noGrp="1"/>
          </p:cNvSpPr>
          <p:nvPr>
            <p:ph type="body" sz="quarter" idx="3"/>
          </p:nvPr>
        </p:nvSpPr>
        <p:spPr/>
        <p:txBody>
          <a:bodyPr/>
          <a:lstStyle/>
          <a:p>
            <a:r>
              <a:rPr lang="en-US" dirty="0" smtClean="0"/>
              <a:t>Solution</a:t>
            </a:r>
            <a:endParaRPr lang="en-US" dirty="0"/>
          </a:p>
        </p:txBody>
      </p:sp>
      <p:pic>
        <p:nvPicPr>
          <p:cNvPr id="8"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quarter" idx="4"/>
          </p:nvPr>
        </p:nvSpPr>
        <p:spPr/>
        <p:txBody>
          <a:bodyPr/>
          <a:lstStyle/>
          <a:p>
            <a:r>
              <a:rPr lang="en-US" dirty="0" smtClean="0"/>
              <a:t>Setup a PXE server that hosts the OS. </a:t>
            </a:r>
          </a:p>
          <a:p>
            <a:pPr lvl="1"/>
            <a:r>
              <a:rPr lang="en-US" dirty="0" smtClean="0"/>
              <a:t>Note: Client’s need to have a NIC that supports boot off PXE</a:t>
            </a:r>
          </a:p>
          <a:p>
            <a:pPr lvl="1"/>
            <a:r>
              <a:rPr lang="en-US" dirty="0" smtClean="0"/>
              <a:t>Uses a combination of DHCP sever, TFTP Server and FTP/HTTP server</a:t>
            </a:r>
          </a:p>
          <a:p>
            <a:pPr marL="457200" lvl="1" indent="0">
              <a:buNone/>
            </a:pPr>
            <a:endParaRPr lang="en-US" dirty="0"/>
          </a:p>
          <a:p>
            <a:r>
              <a:rPr lang="en-US" dirty="0" smtClean="0"/>
              <a:t>Failed to initialize </a:t>
            </a:r>
            <a:endParaRPr lang="en-US" dirty="0"/>
          </a:p>
        </p:txBody>
      </p:sp>
      <p:pic>
        <p:nvPicPr>
          <p:cNvPr id="1026" name="Picture 2" descr="http://www.infosecweb.com/wp-content/uploads/2014/08/px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141" y="3402968"/>
            <a:ext cx="5201079" cy="2786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0289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Obstacles (cont.)</a:t>
            </a:r>
          </a:p>
        </p:txBody>
      </p:sp>
      <p:sp>
        <p:nvSpPr>
          <p:cNvPr id="3" name="Text Placeholder 2"/>
          <p:cNvSpPr>
            <a:spLocks noGrp="1"/>
          </p:cNvSpPr>
          <p:nvPr>
            <p:ph type="body" idx="1"/>
          </p:nvPr>
        </p:nvSpPr>
        <p:spPr/>
        <p:txBody>
          <a:bodyPr/>
          <a:lstStyle/>
          <a:p>
            <a:r>
              <a:rPr lang="en-US" dirty="0" smtClean="0"/>
              <a:t>Problem</a:t>
            </a:r>
            <a:endParaRPr lang="en-US" dirty="0"/>
          </a:p>
        </p:txBody>
      </p:sp>
      <p:sp>
        <p:nvSpPr>
          <p:cNvPr id="4" name="Content Placeholder 3"/>
          <p:cNvSpPr>
            <a:spLocks noGrp="1"/>
          </p:cNvSpPr>
          <p:nvPr>
            <p:ph sz="half" idx="2"/>
          </p:nvPr>
        </p:nvSpPr>
        <p:spPr/>
        <p:txBody>
          <a:bodyPr/>
          <a:lstStyle/>
          <a:p>
            <a:r>
              <a:rPr lang="en-US" dirty="0" smtClean="0"/>
              <a:t>Client name resolution</a:t>
            </a:r>
          </a:p>
          <a:p>
            <a:endParaRPr lang="en-US" dirty="0"/>
          </a:p>
        </p:txBody>
      </p:sp>
      <p:sp>
        <p:nvSpPr>
          <p:cNvPr id="5" name="Text Placeholder 4"/>
          <p:cNvSpPr>
            <a:spLocks noGrp="1"/>
          </p:cNvSpPr>
          <p:nvPr>
            <p:ph type="body" sz="quarter" idx="3"/>
          </p:nvPr>
        </p:nvSpPr>
        <p:spPr/>
        <p:txBody>
          <a:bodyPr/>
          <a:lstStyle/>
          <a:p>
            <a:r>
              <a:rPr lang="en-US" dirty="0" smtClean="0"/>
              <a:t>Solution</a:t>
            </a:r>
            <a:endParaRPr lang="en-US" dirty="0"/>
          </a:p>
        </p:txBody>
      </p:sp>
      <p:pic>
        <p:nvPicPr>
          <p:cNvPr id="8"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quarter" idx="4"/>
          </p:nvPr>
        </p:nvSpPr>
        <p:spPr/>
        <p:txBody>
          <a:bodyPr/>
          <a:lstStyle/>
          <a:p>
            <a:r>
              <a:rPr lang="en-US" dirty="0" smtClean="0"/>
              <a:t>Assign static IP address to all nodes in the system</a:t>
            </a:r>
          </a:p>
          <a:p>
            <a:pPr lvl="1"/>
            <a:r>
              <a:rPr lang="en-US" dirty="0" smtClean="0"/>
              <a:t>Setup DHCP to lease static IPs given a MAC address</a:t>
            </a:r>
          </a:p>
          <a:p>
            <a:pPr lvl="1"/>
            <a:r>
              <a:rPr lang="en-US" dirty="0" smtClean="0"/>
              <a:t>Edit hosts file for each PC to allow easy naming convention nn1 = 10.100.1.2</a:t>
            </a:r>
          </a:p>
        </p:txBody>
      </p:sp>
      <p:pic>
        <p:nvPicPr>
          <p:cNvPr id="3074" name="Picture 2" descr="http://i.stack.imgur.com/yA9F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7473" y="3219450"/>
            <a:ext cx="3960284" cy="2970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774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Obstacles (cont.)</a:t>
            </a:r>
            <a:endParaRPr lang="en-US" dirty="0"/>
          </a:p>
        </p:txBody>
      </p:sp>
      <p:sp>
        <p:nvSpPr>
          <p:cNvPr id="3" name="Text Placeholder 2"/>
          <p:cNvSpPr>
            <a:spLocks noGrp="1"/>
          </p:cNvSpPr>
          <p:nvPr>
            <p:ph type="body" idx="1"/>
          </p:nvPr>
        </p:nvSpPr>
        <p:spPr/>
        <p:txBody>
          <a:bodyPr/>
          <a:lstStyle/>
          <a:p>
            <a:r>
              <a:rPr lang="en-US" dirty="0" smtClean="0"/>
              <a:t>More Problems &amp; Solutions</a:t>
            </a:r>
            <a:endParaRPr lang="en-US" dirty="0"/>
          </a:p>
        </p:txBody>
      </p:sp>
      <p:sp>
        <p:nvSpPr>
          <p:cNvPr id="4" name="Content Placeholder 3"/>
          <p:cNvSpPr>
            <a:spLocks noGrp="1"/>
          </p:cNvSpPr>
          <p:nvPr>
            <p:ph sz="half" idx="2"/>
          </p:nvPr>
        </p:nvSpPr>
        <p:spPr/>
        <p:txBody>
          <a:bodyPr/>
          <a:lstStyle/>
          <a:p>
            <a:pPr marL="285750" lvl="0" indent="-285750"/>
            <a:r>
              <a:rPr lang="en-US" sz="1600" dirty="0">
                <a:solidFill>
                  <a:prstClr val="black"/>
                </a:solidFill>
              </a:rPr>
              <a:t>Wireless Internet</a:t>
            </a:r>
          </a:p>
          <a:p>
            <a:pPr marL="742950" lvl="1" indent="-285750"/>
            <a:r>
              <a:rPr lang="en-US" sz="1400" dirty="0">
                <a:solidFill>
                  <a:prstClr val="black"/>
                </a:solidFill>
              </a:rPr>
              <a:t>Configure LAN connection</a:t>
            </a:r>
          </a:p>
          <a:p>
            <a:pPr marL="285750" lvl="0" indent="-285750"/>
            <a:r>
              <a:rPr lang="en-US" sz="1600" dirty="0">
                <a:solidFill>
                  <a:prstClr val="black"/>
                </a:solidFill>
              </a:rPr>
              <a:t>Firewall</a:t>
            </a:r>
          </a:p>
          <a:p>
            <a:pPr marL="742950" lvl="1" indent="-285750"/>
            <a:r>
              <a:rPr lang="en-US" sz="1400" dirty="0">
                <a:solidFill>
                  <a:prstClr val="black"/>
                </a:solidFill>
              </a:rPr>
              <a:t>Solution: Disable firewall for LAN nodes</a:t>
            </a:r>
          </a:p>
          <a:p>
            <a:pPr marL="285750" lvl="0" indent="-285750"/>
            <a:r>
              <a:rPr lang="en-US" sz="1600" dirty="0">
                <a:solidFill>
                  <a:prstClr val="black"/>
                </a:solidFill>
              </a:rPr>
              <a:t>Regional Time Sync</a:t>
            </a:r>
          </a:p>
          <a:p>
            <a:pPr marL="742950" lvl="1" indent="-285750"/>
            <a:r>
              <a:rPr lang="en-US" sz="1400" dirty="0">
                <a:solidFill>
                  <a:prstClr val="black"/>
                </a:solidFill>
              </a:rPr>
              <a:t>Install NAT package and sync time w/ internet</a:t>
            </a:r>
          </a:p>
          <a:p>
            <a:pPr marL="285750" lvl="0" indent="-285750"/>
            <a:r>
              <a:rPr lang="en-US" sz="1600" dirty="0">
                <a:solidFill>
                  <a:prstClr val="black"/>
                </a:solidFill>
              </a:rPr>
              <a:t>Hardware Restrictions</a:t>
            </a:r>
          </a:p>
          <a:p>
            <a:pPr marL="742950" lvl="1" indent="-285750"/>
            <a:r>
              <a:rPr lang="en-US" sz="1400" dirty="0">
                <a:solidFill>
                  <a:prstClr val="black"/>
                </a:solidFill>
              </a:rPr>
              <a:t>Swap memory modules/GPU between </a:t>
            </a:r>
            <a:r>
              <a:rPr lang="en-US" sz="1400" dirty="0" smtClean="0">
                <a:solidFill>
                  <a:prstClr val="black"/>
                </a:solidFill>
              </a:rPr>
              <a:t>computers</a:t>
            </a:r>
          </a:p>
          <a:p>
            <a:pPr marL="285750" indent="-285750"/>
            <a:r>
              <a:rPr lang="en-US" sz="1600" dirty="0">
                <a:solidFill>
                  <a:prstClr val="black"/>
                </a:solidFill>
              </a:rPr>
              <a:t>Multiple tries to install Hadoop </a:t>
            </a:r>
            <a:r>
              <a:rPr lang="en-US" sz="1600" dirty="0" smtClean="0">
                <a:solidFill>
                  <a:prstClr val="black"/>
                </a:solidFill>
              </a:rPr>
              <a:t>leave behind problem causing </a:t>
            </a:r>
            <a:r>
              <a:rPr lang="en-US" sz="1600" dirty="0" err="1" smtClean="0">
                <a:solidFill>
                  <a:prstClr val="black"/>
                </a:solidFill>
              </a:rPr>
              <a:t>config</a:t>
            </a:r>
            <a:r>
              <a:rPr lang="en-US" sz="1600" dirty="0" smtClean="0">
                <a:solidFill>
                  <a:prstClr val="black"/>
                </a:solidFill>
              </a:rPr>
              <a:t> files</a:t>
            </a:r>
            <a:endParaRPr lang="en-US" sz="1600" dirty="0">
              <a:solidFill>
                <a:prstClr val="black"/>
              </a:solidFill>
            </a:endParaRPr>
          </a:p>
          <a:p>
            <a:pPr marL="742950" lvl="1" indent="-285750"/>
            <a:r>
              <a:rPr lang="en-US" sz="1400" dirty="0" smtClean="0">
                <a:solidFill>
                  <a:prstClr val="black"/>
                </a:solidFill>
              </a:rPr>
              <a:t>Clean Re-Install of </a:t>
            </a:r>
            <a:r>
              <a:rPr lang="en-US" sz="1400" dirty="0" err="1" smtClean="0">
                <a:solidFill>
                  <a:prstClr val="black"/>
                </a:solidFill>
              </a:rPr>
              <a:t>CentOs</a:t>
            </a:r>
            <a:r>
              <a:rPr lang="en-US" sz="1400" dirty="0" smtClean="0">
                <a:solidFill>
                  <a:prstClr val="black"/>
                </a:solidFill>
              </a:rPr>
              <a:t> 6.6 on all PCs</a:t>
            </a:r>
            <a:endParaRPr lang="en-US" sz="1400" dirty="0">
              <a:solidFill>
                <a:prstClr val="black"/>
              </a:solidFill>
            </a:endParaRPr>
          </a:p>
          <a:p>
            <a:pPr marL="0" indent="0">
              <a:buNone/>
            </a:pPr>
            <a:endParaRPr lang="en-US" dirty="0"/>
          </a:p>
        </p:txBody>
      </p:sp>
      <p:sp>
        <p:nvSpPr>
          <p:cNvPr id="5" name="Text Placeholder 4"/>
          <p:cNvSpPr>
            <a:spLocks noGrp="1"/>
          </p:cNvSpPr>
          <p:nvPr>
            <p:ph type="body" sz="quarter" idx="3"/>
          </p:nvPr>
        </p:nvSpPr>
        <p:spPr/>
        <p:txBody>
          <a:bodyPr/>
          <a:lstStyle/>
          <a:p>
            <a:endParaRPr lang="en-US" dirty="0"/>
          </a:p>
        </p:txBody>
      </p:sp>
      <p:pic>
        <p:nvPicPr>
          <p:cNvPr id="8"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quarter" idx="4"/>
          </p:nvPr>
        </p:nvSpPr>
        <p:spPr/>
        <p:txBody>
          <a:bodyPr/>
          <a:lstStyle/>
          <a:p>
            <a:endParaRPr lang="en-US" dirty="0" smtClean="0"/>
          </a:p>
        </p:txBody>
      </p:sp>
      <p:pic>
        <p:nvPicPr>
          <p:cNvPr id="9" name="Picture 2" descr="http://upload.wikimedia.org/wikipedia/commons/5/5b/Firew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2528" y="2505075"/>
            <a:ext cx="4382531" cy="24092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s://encrypted-tbn3.gstatic.com/images?q=tbn:ANd9GcQEyenPkI98AnLEEh1bFWFeGQM4ljKOcXsjtsCGuMd9TZ3uGrFqG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0185" y="4914320"/>
            <a:ext cx="1434874" cy="1434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706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a:t>
            </a:r>
            <a:endParaRPr lang="en-US" dirty="0"/>
          </a:p>
        </p:txBody>
      </p:sp>
      <p:sp>
        <p:nvSpPr>
          <p:cNvPr id="7" name="Content Placeholder 6"/>
          <p:cNvSpPr>
            <a:spLocks noGrp="1"/>
          </p:cNvSpPr>
          <p:nvPr>
            <p:ph sz="half" idx="1"/>
          </p:nvPr>
        </p:nvSpPr>
        <p:spPr/>
        <p:txBody>
          <a:bodyPr/>
          <a:lstStyle/>
          <a:p>
            <a:r>
              <a:rPr lang="en-US" dirty="0" smtClean="0"/>
              <a:t>I created ~200 line step-by-step guide for installing Hadoop using CentOS 6.6 (on Temple’s network)</a:t>
            </a:r>
          </a:p>
          <a:p>
            <a:r>
              <a:rPr lang="en-US" dirty="0" smtClean="0"/>
              <a:t>Hadoop Cluster running with 1xNN, 1xJT, 3xDN with 1 Gateway</a:t>
            </a:r>
          </a:p>
          <a:p>
            <a:r>
              <a:rPr lang="en-US" dirty="0" smtClean="0"/>
              <a:t>Ran first job on Hadoop server calculating PI with 1 </a:t>
            </a:r>
            <a:r>
              <a:rPr lang="en-US" dirty="0"/>
              <a:t>b</a:t>
            </a:r>
            <a:r>
              <a:rPr lang="en-US" dirty="0" smtClean="0"/>
              <a:t>illion samples</a:t>
            </a:r>
          </a:p>
          <a:p>
            <a:pPr marL="0" indent="0">
              <a:buNone/>
            </a:pPr>
            <a:endParaRPr lang="en-US" dirty="0"/>
          </a:p>
        </p:txBody>
      </p:sp>
      <p:pic>
        <p:nvPicPr>
          <p:cNvPr id="8"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isplaying 2015-06-05 (3).jpg"/>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6898" b="11380"/>
          <a:stretch/>
        </p:blipFill>
        <p:spPr bwMode="auto">
          <a:xfrm>
            <a:off x="6943968" y="1261031"/>
            <a:ext cx="3638064" cy="5285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221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 </a:t>
            </a:r>
            <a:br>
              <a:rPr lang="en-US" dirty="0" smtClean="0"/>
            </a:br>
            <a:r>
              <a:rPr lang="en-US" dirty="0" smtClean="0"/>
              <a:t>(cont.)</a:t>
            </a:r>
            <a:endParaRPr lang="en-US" dirty="0"/>
          </a:p>
        </p:txBody>
      </p:sp>
      <p:pic>
        <p:nvPicPr>
          <p:cNvPr id="5" name="Picture 2" descr="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7757" y="365125"/>
            <a:ext cx="6236043" cy="956113"/>
          </a:xfrm>
          <a:prstGeom prst="rect">
            <a:avLst/>
          </a:prstGeom>
          <a:noFill/>
          <a:extLst>
            <a:ext uri="{909E8E84-426E-40DD-AFC4-6F175D3DCCD1}">
              <a14:hiddenFill xmlns:a14="http://schemas.microsoft.com/office/drawing/2010/main">
                <a:solidFill>
                  <a:srgbClr val="FFFFFF"/>
                </a:solidFill>
              </a14:hiddenFill>
            </a:ext>
          </a:extLst>
        </p:spPr>
      </p:pic>
      <p:sp>
        <p:nvSpPr>
          <p:cNvPr id="30" name="Content Placeholder 29"/>
          <p:cNvSpPr>
            <a:spLocks noGrp="1"/>
          </p:cNvSpPr>
          <p:nvPr>
            <p:ph idx="1"/>
          </p:nvPr>
        </p:nvSpPr>
        <p:spPr>
          <a:xfrm>
            <a:off x="838200" y="1825625"/>
            <a:ext cx="10515600" cy="559435"/>
          </a:xfrm>
        </p:spPr>
        <p:txBody>
          <a:bodyPr/>
          <a:lstStyle/>
          <a:p>
            <a:pPr marL="0" indent="0">
              <a:buNone/>
            </a:pPr>
            <a:r>
              <a:rPr lang="en-US" dirty="0" smtClean="0"/>
              <a:t>Report Status 2014/2015:</a:t>
            </a:r>
          </a:p>
          <a:p>
            <a:pPr marL="0" indent="0">
              <a:buNone/>
            </a:pPr>
            <a:endParaRPr lang="en-US" dirty="0" smtClean="0"/>
          </a:p>
        </p:txBody>
      </p:sp>
      <p:graphicFrame>
        <p:nvGraphicFramePr>
          <p:cNvPr id="32" name="Table 31"/>
          <p:cNvGraphicFramePr>
            <a:graphicFrameLocks noGrp="1"/>
          </p:cNvGraphicFramePr>
          <p:nvPr>
            <p:extLst>
              <p:ext uri="{D42A27DB-BD31-4B8C-83A1-F6EECF244321}">
                <p14:modId xmlns:p14="http://schemas.microsoft.com/office/powerpoint/2010/main" val="2324974404"/>
              </p:ext>
            </p:extLst>
          </p:nvPr>
        </p:nvGraphicFramePr>
        <p:xfrm>
          <a:off x="838200" y="2385060"/>
          <a:ext cx="10515600" cy="891921"/>
        </p:xfrm>
        <a:graphic>
          <a:graphicData uri="http://schemas.openxmlformats.org/drawingml/2006/table">
            <a:tbl>
              <a:tblPr firstRow="1" firstCol="1" bandRow="1">
                <a:tableStyleId>{9D7B26C5-4107-4FEC-AEDC-1716B250A1EF}</a:tableStyleId>
              </a:tblPr>
              <a:tblGrid>
                <a:gridCol w="1752600"/>
                <a:gridCol w="1752600"/>
                <a:gridCol w="1752600"/>
                <a:gridCol w="1752600"/>
                <a:gridCol w="1752600"/>
                <a:gridCol w="1752600"/>
              </a:tblGrid>
              <a:tr h="0">
                <a:tc>
                  <a:txBody>
                    <a:bodyPr/>
                    <a:lstStyle/>
                    <a:p>
                      <a:pPr>
                        <a:lnSpc>
                          <a:spcPct val="107000"/>
                        </a:lnSpc>
                      </a:pPr>
                      <a:endParaRPr lang="en-US" sz="1100" dirty="0">
                        <a:effectLst/>
                        <a:latin typeface="Calibri" panose="020F0502020204030204" pitchFamily="34" charset="0"/>
                      </a:endParaRPr>
                    </a:p>
                  </a:txBody>
                  <a:tcPr marL="50800" marR="50800" marT="50800" marB="50800" anchor="ctr"/>
                </a:tc>
                <a:tc>
                  <a:txBody>
                    <a:bodyPr/>
                    <a:lstStyle/>
                    <a:p>
                      <a:pPr marL="0" marR="0" algn="ctr">
                        <a:lnSpc>
                          <a:spcPct val="107000"/>
                        </a:lnSpc>
                        <a:spcBef>
                          <a:spcPts val="0"/>
                        </a:spcBef>
                        <a:spcAft>
                          <a:spcPts val="0"/>
                        </a:spcAft>
                      </a:pPr>
                      <a:r>
                        <a:rPr lang="en-US" sz="1200" dirty="0">
                          <a:effectLst/>
                        </a:rPr>
                        <a:t>Session 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Access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mModal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HC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Missing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r>
              <a:tr h="0">
                <a:tc>
                  <a:txBody>
                    <a:bodyPr/>
                    <a:lstStyle/>
                    <a:p>
                      <a:pPr marL="0" marR="0" algn="ctr">
                        <a:lnSpc>
                          <a:spcPct val="107000"/>
                        </a:lnSpc>
                        <a:spcBef>
                          <a:spcPts val="0"/>
                        </a:spcBef>
                        <a:spcAft>
                          <a:spcPts val="0"/>
                        </a:spcAft>
                      </a:pPr>
                      <a:r>
                        <a:rPr lang="en-US" sz="1200">
                          <a:effectLst/>
                        </a:rPr>
                        <a:t>Release_2014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3013 (2977 w/ Reports)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1746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971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260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r>
              <a:tr h="0">
                <a:tc>
                  <a:txBody>
                    <a:bodyPr/>
                    <a:lstStyle/>
                    <a:p>
                      <a:pPr marL="0" marR="0" algn="ctr">
                        <a:lnSpc>
                          <a:spcPct val="107000"/>
                        </a:lnSpc>
                        <a:spcBef>
                          <a:spcPts val="0"/>
                        </a:spcBef>
                        <a:spcAft>
                          <a:spcPts val="0"/>
                        </a:spcAft>
                      </a:pPr>
                      <a:r>
                        <a:rPr lang="en-US" sz="1200">
                          <a:effectLst/>
                        </a:rPr>
                        <a:t>Release_2015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dirty="0">
                          <a:effectLst/>
                        </a:rPr>
                        <a:t>490 (458 w/ Reports)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dirty="0">
                          <a:effectLst/>
                        </a:rPr>
                        <a:t>286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164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7000"/>
                        </a:lnSpc>
                        <a:spcBef>
                          <a:spcPts val="0"/>
                        </a:spcBef>
                        <a:spcAft>
                          <a:spcPts val="0"/>
                        </a:spcAft>
                      </a:pPr>
                      <a:r>
                        <a:rPr lang="en-US" sz="1200" dirty="0">
                          <a:effectLst/>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0800" marR="50800" marT="50800" marB="50800" anchor="ctr"/>
                </a:tc>
              </a:tr>
            </a:tbl>
          </a:graphicData>
        </a:graphic>
      </p:graphicFrame>
      <p:sp>
        <p:nvSpPr>
          <p:cNvPr id="33" name="Content Placeholder 29"/>
          <p:cNvSpPr txBox="1">
            <a:spLocks/>
          </p:cNvSpPr>
          <p:nvPr/>
        </p:nvSpPr>
        <p:spPr>
          <a:xfrm>
            <a:off x="838200" y="3395345"/>
            <a:ext cx="10515600" cy="5594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Overall Status 2014:</a:t>
            </a:r>
            <a:endParaRPr lang="en-US" dirty="0" smtClean="0"/>
          </a:p>
        </p:txBody>
      </p:sp>
      <p:graphicFrame>
        <p:nvGraphicFramePr>
          <p:cNvPr id="34" name="Table 33"/>
          <p:cNvGraphicFramePr>
            <a:graphicFrameLocks noGrp="1"/>
          </p:cNvGraphicFramePr>
          <p:nvPr>
            <p:extLst>
              <p:ext uri="{D42A27DB-BD31-4B8C-83A1-F6EECF244321}">
                <p14:modId xmlns:p14="http://schemas.microsoft.com/office/powerpoint/2010/main" val="2285492927"/>
              </p:ext>
            </p:extLst>
          </p:nvPr>
        </p:nvGraphicFramePr>
        <p:xfrm>
          <a:off x="839470" y="4029710"/>
          <a:ext cx="10575289" cy="2477770"/>
        </p:xfrm>
        <a:graphic>
          <a:graphicData uri="http://schemas.openxmlformats.org/drawingml/2006/table">
            <a:tbl>
              <a:tblPr firstRow="1" firstCol="1" bandRow="1">
                <a:tableStyleId>{9D7B26C5-4107-4FEC-AEDC-1716B250A1EF}</a:tableStyleId>
              </a:tblPr>
              <a:tblGrid>
                <a:gridCol w="291601"/>
                <a:gridCol w="2152500"/>
                <a:gridCol w="4947731"/>
                <a:gridCol w="1552906"/>
                <a:gridCol w="1630551"/>
              </a:tblGrid>
              <a:tr h="247777">
                <a:tc>
                  <a:txBody>
                    <a:bodyPr/>
                    <a:lstStyle/>
                    <a:p>
                      <a:pPr marL="0" marR="0">
                        <a:lnSpc>
                          <a:spcPct val="107000"/>
                        </a:lnSpc>
                        <a:spcBef>
                          <a:spcPts val="0"/>
                        </a:spcBef>
                        <a:spcAft>
                          <a:spcPts val="0"/>
                        </a:spcAft>
                      </a:pP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Function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Status 1</a:t>
                      </a:r>
                      <a:r>
                        <a:rPr lang="en-US" sz="800">
                          <a:effectLst/>
                        </a:rPr>
                        <a:t>st</a:t>
                      </a:r>
                      <a:r>
                        <a:rPr lang="en-US" sz="1200">
                          <a:effectLst/>
                        </a:rPr>
                        <a:t> Pass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Status 2</a:t>
                      </a:r>
                      <a:r>
                        <a:rPr lang="en-US" sz="800">
                          <a:effectLst/>
                        </a:rPr>
                        <a:t>nd</a:t>
                      </a:r>
                      <a:r>
                        <a:rPr lang="en-US" sz="1200">
                          <a:effectLst/>
                        </a:rPr>
                        <a:t> Pass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47777">
                <a:tc>
                  <a:txBody>
                    <a:bodyPr/>
                    <a:lstStyle/>
                    <a:p>
                      <a:pPr marL="0" marR="0">
                        <a:lnSpc>
                          <a:spcPct val="107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chck_mrns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Finds: No. Records Found, Duplicate MRNs, Multiple MRNs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05/18/2015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check_fnames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Checks file_name syntax (Len(MRN)=8, Len(Date)=8, appendix)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05/18/2015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check_dirs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Checks to ensure we have all necessary files in a directory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05/19/2015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check_prerelease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outputs the files we need to exist in each directory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05/25/2015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check_names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Compares names in NPA to reports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05/25/2015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check_eg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dirty="0">
                          <a:effectLst/>
                        </a:rPr>
                        <a:t>Checks to see if de-identified = source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05/25/2015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word_frequency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A tool to look for patient names, 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Done 05/26/2015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spell_check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Spell check the reports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In Progress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247777">
                <a:tc>
                  <a:txBody>
                    <a:bodyPr/>
                    <a:lstStyle/>
                    <a:p>
                      <a:pPr marL="0" marR="0">
                        <a:lnSpc>
                          <a:spcPct val="107000"/>
                        </a:lnSpc>
                        <a:spcBef>
                          <a:spcPts val="0"/>
                        </a:spcBef>
                        <a:spcAft>
                          <a:spcPts val="0"/>
                        </a:spcAft>
                      </a:pPr>
                      <a:r>
                        <a:rPr lang="en-US" sz="12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dirty="0" err="1">
                          <a:effectLst/>
                        </a:rPr>
                        <a:t>check_special_words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Checks for special words that correlate to identifiable information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a:effectLst/>
                        </a:rPr>
                        <a:t>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000" dirty="0">
                          <a:effectLst/>
                        </a:rPr>
                        <a:t>Done 05/27/2015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
        <p:nvSpPr>
          <p:cNvPr id="35" name="Rectangle 7"/>
          <p:cNvSpPr>
            <a:spLocks noChangeArrowheads="1"/>
          </p:cNvSpPr>
          <p:nvPr/>
        </p:nvSpPr>
        <p:spPr bwMode="auto">
          <a:xfrm>
            <a:off x="3163570" y="410464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69720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1583</TotalTime>
  <Words>609</Words>
  <Application>Microsoft Office PowerPoint</Application>
  <PresentationFormat>Widescreen</PresentationFormat>
  <Paragraphs>156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Weekly Report</vt:lpstr>
      <vt:lpstr>Previous Goals</vt:lpstr>
      <vt:lpstr>Week Overview</vt:lpstr>
      <vt:lpstr>Obstacles</vt:lpstr>
      <vt:lpstr>Obstacles (cont.)</vt:lpstr>
      <vt:lpstr>Obstacles (cont.)</vt:lpstr>
      <vt:lpstr>Obstacles (cont.)</vt:lpstr>
      <vt:lpstr>Accomplishments</vt:lpstr>
      <vt:lpstr>Accomplishments  (cont.)</vt:lpstr>
      <vt:lpstr>New Goals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Devin Trejo</dc:creator>
  <cp:lastModifiedBy>Devin Trejo</cp:lastModifiedBy>
  <cp:revision>28</cp:revision>
  <dcterms:created xsi:type="dcterms:W3CDTF">2015-06-01T22:09:28Z</dcterms:created>
  <dcterms:modified xsi:type="dcterms:W3CDTF">2015-06-08T03:30:37Z</dcterms:modified>
</cp:coreProperties>
</file>