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6725" r:id="rId5"/>
    <p:sldMasterId id="2147486737" r:id="rId6"/>
    <p:sldMasterId id="2147486739" r:id="rId7"/>
    <p:sldMasterId id="2147486743" r:id="rId8"/>
    <p:sldMasterId id="2147486745" r:id="rId9"/>
  </p:sldMasterIdLst>
  <p:notesMasterIdLst>
    <p:notesMasterId r:id="rId42"/>
  </p:notesMasterIdLst>
  <p:handoutMasterIdLst>
    <p:handoutMasterId r:id="rId43"/>
  </p:handoutMasterIdLst>
  <p:sldIdLst>
    <p:sldId id="1483" r:id="rId10"/>
    <p:sldId id="1480" r:id="rId11"/>
    <p:sldId id="1485" r:id="rId12"/>
    <p:sldId id="1512" r:id="rId13"/>
    <p:sldId id="1482" r:id="rId14"/>
    <p:sldId id="1481" r:id="rId15"/>
    <p:sldId id="1486" r:id="rId16"/>
    <p:sldId id="1487" r:id="rId17"/>
    <p:sldId id="1488" r:id="rId18"/>
    <p:sldId id="1489" r:id="rId19"/>
    <p:sldId id="1490" r:id="rId20"/>
    <p:sldId id="1491" r:id="rId21"/>
    <p:sldId id="1492" r:id="rId22"/>
    <p:sldId id="1493" r:id="rId23"/>
    <p:sldId id="1494" r:id="rId24"/>
    <p:sldId id="1495" r:id="rId25"/>
    <p:sldId id="1496" r:id="rId26"/>
    <p:sldId id="1497" r:id="rId27"/>
    <p:sldId id="1498" r:id="rId28"/>
    <p:sldId id="1499" r:id="rId29"/>
    <p:sldId id="1500" r:id="rId30"/>
    <p:sldId id="1501" r:id="rId31"/>
    <p:sldId id="1502" r:id="rId32"/>
    <p:sldId id="1503" r:id="rId33"/>
    <p:sldId id="1504" r:id="rId34"/>
    <p:sldId id="1505" r:id="rId35"/>
    <p:sldId id="1506" r:id="rId36"/>
    <p:sldId id="1507" r:id="rId37"/>
    <p:sldId id="1508" r:id="rId38"/>
    <p:sldId id="1509" r:id="rId39"/>
    <p:sldId id="1510" r:id="rId40"/>
    <p:sldId id="1511" r:id="rId41"/>
  </p:sldIdLst>
  <p:sldSz cx="9144000" cy="6858000" type="screen4x3"/>
  <p:notesSz cx="7010400" cy="9296400"/>
  <p:defaultTextStyle>
    <a:defPPr>
      <a:defRPr lang="en-US"/>
    </a:defPPr>
    <a:lvl1pPr algn="ctr" rtl="0" eaLnBrk="0" fontAlgn="base" hangingPunct="0">
      <a:spcBef>
        <a:spcPct val="0"/>
      </a:spcBef>
      <a:spcAft>
        <a:spcPct val="0"/>
      </a:spcAft>
      <a:defRPr sz="1400" b="1" kern="1200">
        <a:solidFill>
          <a:srgbClr val="000000"/>
        </a:solidFill>
        <a:latin typeface="Arial" charset="0"/>
        <a:ea typeface="+mn-ea"/>
        <a:cs typeface="+mn-cs"/>
      </a:defRPr>
    </a:lvl1pPr>
    <a:lvl2pPr marL="457200" algn="ctr" rtl="0" eaLnBrk="0" fontAlgn="base" hangingPunct="0">
      <a:spcBef>
        <a:spcPct val="0"/>
      </a:spcBef>
      <a:spcAft>
        <a:spcPct val="0"/>
      </a:spcAft>
      <a:defRPr sz="1400" b="1" kern="1200">
        <a:solidFill>
          <a:srgbClr val="000000"/>
        </a:solidFill>
        <a:latin typeface="Arial" charset="0"/>
        <a:ea typeface="+mn-ea"/>
        <a:cs typeface="+mn-cs"/>
      </a:defRPr>
    </a:lvl2pPr>
    <a:lvl3pPr marL="914400" algn="ctr" rtl="0" eaLnBrk="0" fontAlgn="base" hangingPunct="0">
      <a:spcBef>
        <a:spcPct val="0"/>
      </a:spcBef>
      <a:spcAft>
        <a:spcPct val="0"/>
      </a:spcAft>
      <a:defRPr sz="1400" b="1" kern="1200">
        <a:solidFill>
          <a:srgbClr val="000000"/>
        </a:solidFill>
        <a:latin typeface="Arial" charset="0"/>
        <a:ea typeface="+mn-ea"/>
        <a:cs typeface="+mn-cs"/>
      </a:defRPr>
    </a:lvl3pPr>
    <a:lvl4pPr marL="1371600" algn="ctr" rtl="0" eaLnBrk="0" fontAlgn="base" hangingPunct="0">
      <a:spcBef>
        <a:spcPct val="0"/>
      </a:spcBef>
      <a:spcAft>
        <a:spcPct val="0"/>
      </a:spcAft>
      <a:defRPr sz="1400" b="1" kern="1200">
        <a:solidFill>
          <a:srgbClr val="000000"/>
        </a:solidFill>
        <a:latin typeface="Arial" charset="0"/>
        <a:ea typeface="+mn-ea"/>
        <a:cs typeface="+mn-cs"/>
      </a:defRPr>
    </a:lvl4pPr>
    <a:lvl5pPr marL="1828800" algn="ctr" rtl="0" eaLnBrk="0" fontAlgn="base" hangingPunct="0">
      <a:spcBef>
        <a:spcPct val="0"/>
      </a:spcBef>
      <a:spcAft>
        <a:spcPct val="0"/>
      </a:spcAft>
      <a:defRPr sz="1400" b="1" kern="1200">
        <a:solidFill>
          <a:srgbClr val="000000"/>
        </a:solidFill>
        <a:latin typeface="Arial" charset="0"/>
        <a:ea typeface="+mn-ea"/>
        <a:cs typeface="+mn-cs"/>
      </a:defRPr>
    </a:lvl5pPr>
    <a:lvl6pPr marL="2286000" algn="l" defTabSz="914400" rtl="0" eaLnBrk="1" latinLnBrk="0" hangingPunct="1">
      <a:defRPr sz="1400" b="1" kern="1200">
        <a:solidFill>
          <a:srgbClr val="000000"/>
        </a:solidFill>
        <a:latin typeface="Arial" charset="0"/>
        <a:ea typeface="+mn-ea"/>
        <a:cs typeface="+mn-cs"/>
      </a:defRPr>
    </a:lvl6pPr>
    <a:lvl7pPr marL="2743200" algn="l" defTabSz="914400" rtl="0" eaLnBrk="1" latinLnBrk="0" hangingPunct="1">
      <a:defRPr sz="1400" b="1" kern="1200">
        <a:solidFill>
          <a:srgbClr val="000000"/>
        </a:solidFill>
        <a:latin typeface="Arial" charset="0"/>
        <a:ea typeface="+mn-ea"/>
        <a:cs typeface="+mn-cs"/>
      </a:defRPr>
    </a:lvl7pPr>
    <a:lvl8pPr marL="3200400" algn="l" defTabSz="914400" rtl="0" eaLnBrk="1" latinLnBrk="0" hangingPunct="1">
      <a:defRPr sz="1400" b="1" kern="1200">
        <a:solidFill>
          <a:srgbClr val="000000"/>
        </a:solidFill>
        <a:latin typeface="Arial" charset="0"/>
        <a:ea typeface="+mn-ea"/>
        <a:cs typeface="+mn-cs"/>
      </a:defRPr>
    </a:lvl8pPr>
    <a:lvl9pPr marL="3657600" algn="l" defTabSz="914400" rtl="0" eaLnBrk="1" latinLnBrk="0" hangingPunct="1">
      <a:defRPr sz="1400" b="1" kern="1200">
        <a:solidFill>
          <a:srgbClr val="000000"/>
        </a:solidFill>
        <a:latin typeface="Arial" charset="0"/>
        <a:ea typeface="+mn-ea"/>
        <a:cs typeface="+mn-cs"/>
      </a:defRPr>
    </a:lvl9pPr>
  </p:defaultTextStyle>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yle" initials="W"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a:srgbClr val="FFACAF"/>
    <a:srgbClr val="B39D9E"/>
    <a:srgbClr val="FF6C76"/>
    <a:srgbClr val="9BACAF"/>
    <a:srgbClr val="FFD5D3"/>
    <a:srgbClr val="D9FAFC"/>
    <a:srgbClr val="F1434A"/>
    <a:srgbClr val="F10000"/>
    <a:srgbClr val="E1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72" autoAdjust="0"/>
    <p:restoredTop sz="88997" autoAdjust="0"/>
  </p:normalViewPr>
  <p:slideViewPr>
    <p:cSldViewPr snapToGrid="0">
      <p:cViewPr varScale="1">
        <p:scale>
          <a:sx n="68" d="100"/>
          <a:sy n="68" d="100"/>
        </p:scale>
        <p:origin x="-664" y="-112"/>
      </p:cViewPr>
      <p:guideLst>
        <p:guide orient="horz" pos="129"/>
        <p:guide/>
      </p:guideLst>
    </p:cSldViewPr>
  </p:slideViewPr>
  <p:outlineViewPr>
    <p:cViewPr>
      <p:scale>
        <a:sx n="33" d="100"/>
        <a:sy n="33" d="100"/>
      </p:scale>
      <p:origin x="48" y="5448"/>
    </p:cViewPr>
  </p:outlineViewPr>
  <p:notesTextViewPr>
    <p:cViewPr>
      <p:scale>
        <a:sx n="100" d="100"/>
        <a:sy n="100" d="100"/>
      </p:scale>
      <p:origin x="0" y="0"/>
    </p:cViewPr>
  </p:notesTextViewPr>
  <p:sorterViewPr>
    <p:cViewPr>
      <p:scale>
        <a:sx n="100" d="100"/>
        <a:sy n="100" d="100"/>
      </p:scale>
      <p:origin x="0" y="1302"/>
    </p:cViewPr>
  </p:sorterViewPr>
  <p:notesViewPr>
    <p:cSldViewPr snapToGrid="0">
      <p:cViewPr varScale="1">
        <p:scale>
          <a:sx n="80" d="100"/>
          <a:sy n="80" d="100"/>
        </p:scale>
        <p:origin x="-2808" y="-102"/>
      </p:cViewPr>
      <p:guideLst>
        <p:guide orient="horz" pos="2928"/>
        <p:guide pos="2207"/>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customXml" Target="../customXml/item4.xml"/><Relationship Id="rId5" Type="http://schemas.openxmlformats.org/officeDocument/2006/relationships/slideMaster" Target="slideMasters/slideMaster1.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9" Type="http://schemas.openxmlformats.org/officeDocument/2006/relationships/slideMaster" Target="slideMasters/slideMaster5.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3" Type="http://schemas.openxmlformats.org/officeDocument/2006/relationships/slide" Target="slides/slide24.xml"/><Relationship Id="rId34" Type="http://schemas.openxmlformats.org/officeDocument/2006/relationships/slide" Target="slides/slide25.xml"/><Relationship Id="rId35" Type="http://schemas.openxmlformats.org/officeDocument/2006/relationships/slide" Target="slides/slide26.xml"/><Relationship Id="rId36" Type="http://schemas.openxmlformats.org/officeDocument/2006/relationships/slide" Target="slides/slide27.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37" Type="http://schemas.openxmlformats.org/officeDocument/2006/relationships/slide" Target="slides/slide28.xml"/><Relationship Id="rId38" Type="http://schemas.openxmlformats.org/officeDocument/2006/relationships/slide" Target="slides/slide29.xml"/><Relationship Id="rId39" Type="http://schemas.openxmlformats.org/officeDocument/2006/relationships/slide" Target="slides/slide30.xml"/><Relationship Id="rId40" Type="http://schemas.openxmlformats.org/officeDocument/2006/relationships/slide" Target="slides/slide31.xml"/><Relationship Id="rId41" Type="http://schemas.openxmlformats.org/officeDocument/2006/relationships/slide" Target="slides/slide32.xml"/><Relationship Id="rId42" Type="http://schemas.openxmlformats.org/officeDocument/2006/relationships/notesMaster" Target="notesMasters/notesMaster1.xml"/><Relationship Id="rId43" Type="http://schemas.openxmlformats.org/officeDocument/2006/relationships/handoutMaster" Target="handoutMasters/handoutMaster1.xml"/><Relationship Id="rId44" Type="http://schemas.openxmlformats.org/officeDocument/2006/relationships/printerSettings" Target="printerSettings/printerSettings1.bin"/><Relationship Id="rId45"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hdr" sz="quarter"/>
          </p:nvPr>
        </p:nvSpPr>
        <p:spPr bwMode="auto">
          <a:xfrm>
            <a:off x="0" y="4"/>
            <a:ext cx="3036888" cy="466724"/>
          </a:xfrm>
          <a:prstGeom prst="rect">
            <a:avLst/>
          </a:prstGeom>
          <a:noFill/>
          <a:ln w="9525">
            <a:noFill/>
            <a:miter lim="800000"/>
            <a:headEnd/>
            <a:tailEnd/>
          </a:ln>
          <a:effectLst/>
        </p:spPr>
        <p:txBody>
          <a:bodyPr vert="horz" wrap="square" lIns="93170" tIns="46586" rIns="93170" bIns="46586" numCol="1" anchor="t" anchorCtr="0" compatLnSpc="1">
            <a:prstTxWarp prst="textNoShape">
              <a:avLst/>
            </a:prstTxWarp>
          </a:bodyPr>
          <a:lstStyle>
            <a:lvl1pPr algn="l" defTabSz="932416" eaLnBrk="1" hangingPunct="1">
              <a:defRPr sz="1200" b="0">
                <a:solidFill>
                  <a:schemeClr val="tx1"/>
                </a:solidFill>
                <a:latin typeface="Times New Roman" pitchFamily="18" charset="0"/>
              </a:defRPr>
            </a:lvl1pPr>
          </a:lstStyle>
          <a:p>
            <a:pPr>
              <a:defRPr/>
            </a:pPr>
            <a:endParaRPr lang="en-US" dirty="0"/>
          </a:p>
        </p:txBody>
      </p:sp>
      <p:sp>
        <p:nvSpPr>
          <p:cNvPr id="91139" name="Rectangle 3"/>
          <p:cNvSpPr>
            <a:spLocks noGrp="1" noChangeArrowheads="1"/>
          </p:cNvSpPr>
          <p:nvPr>
            <p:ph type="dt" sz="quarter" idx="1"/>
          </p:nvPr>
        </p:nvSpPr>
        <p:spPr bwMode="auto">
          <a:xfrm>
            <a:off x="3973515" y="4"/>
            <a:ext cx="3036887" cy="466724"/>
          </a:xfrm>
          <a:prstGeom prst="rect">
            <a:avLst/>
          </a:prstGeom>
          <a:noFill/>
          <a:ln w="9525">
            <a:noFill/>
            <a:miter lim="800000"/>
            <a:headEnd/>
            <a:tailEnd/>
          </a:ln>
          <a:effectLst/>
        </p:spPr>
        <p:txBody>
          <a:bodyPr vert="horz" wrap="square" lIns="93170" tIns="46586" rIns="93170" bIns="46586" numCol="1" anchor="t" anchorCtr="0" compatLnSpc="1">
            <a:prstTxWarp prst="textNoShape">
              <a:avLst/>
            </a:prstTxWarp>
          </a:bodyPr>
          <a:lstStyle>
            <a:lvl1pPr algn="r" defTabSz="932416" eaLnBrk="1" hangingPunct="1">
              <a:defRPr sz="1200" b="0">
                <a:solidFill>
                  <a:schemeClr val="tx1"/>
                </a:solidFill>
                <a:latin typeface="Times New Roman" pitchFamily="18" charset="0"/>
              </a:defRPr>
            </a:lvl1pPr>
          </a:lstStyle>
          <a:p>
            <a:pPr>
              <a:defRPr/>
            </a:pPr>
            <a:endParaRPr lang="en-US" dirty="0"/>
          </a:p>
        </p:txBody>
      </p:sp>
      <p:sp>
        <p:nvSpPr>
          <p:cNvPr id="91140" name="Rectangle 4"/>
          <p:cNvSpPr>
            <a:spLocks noGrp="1" noChangeArrowheads="1"/>
          </p:cNvSpPr>
          <p:nvPr>
            <p:ph type="ftr" sz="quarter" idx="2"/>
          </p:nvPr>
        </p:nvSpPr>
        <p:spPr bwMode="auto">
          <a:xfrm>
            <a:off x="0" y="8829676"/>
            <a:ext cx="3036888" cy="466724"/>
          </a:xfrm>
          <a:prstGeom prst="rect">
            <a:avLst/>
          </a:prstGeom>
          <a:noFill/>
          <a:ln w="9525">
            <a:noFill/>
            <a:miter lim="800000"/>
            <a:headEnd/>
            <a:tailEnd/>
          </a:ln>
          <a:effectLst/>
        </p:spPr>
        <p:txBody>
          <a:bodyPr vert="horz" wrap="square" lIns="93170" tIns="46586" rIns="93170" bIns="46586" numCol="1" anchor="b" anchorCtr="0" compatLnSpc="1">
            <a:prstTxWarp prst="textNoShape">
              <a:avLst/>
            </a:prstTxWarp>
          </a:bodyPr>
          <a:lstStyle>
            <a:lvl1pPr algn="l" defTabSz="932416" eaLnBrk="1" hangingPunct="1">
              <a:defRPr sz="1200" b="0">
                <a:solidFill>
                  <a:schemeClr val="tx1"/>
                </a:solidFill>
                <a:latin typeface="Times New Roman" pitchFamily="18" charset="0"/>
              </a:defRPr>
            </a:lvl1pPr>
          </a:lstStyle>
          <a:p>
            <a:pPr>
              <a:defRPr/>
            </a:pPr>
            <a:endParaRPr lang="en-US" dirty="0"/>
          </a:p>
        </p:txBody>
      </p:sp>
      <p:sp>
        <p:nvSpPr>
          <p:cNvPr id="91141" name="Rectangle 5"/>
          <p:cNvSpPr>
            <a:spLocks noGrp="1" noChangeArrowheads="1"/>
          </p:cNvSpPr>
          <p:nvPr>
            <p:ph type="sldNum" sz="quarter" idx="3"/>
          </p:nvPr>
        </p:nvSpPr>
        <p:spPr bwMode="auto">
          <a:xfrm>
            <a:off x="3973515" y="8829676"/>
            <a:ext cx="3036887" cy="466724"/>
          </a:xfrm>
          <a:prstGeom prst="rect">
            <a:avLst/>
          </a:prstGeom>
          <a:noFill/>
          <a:ln w="9525">
            <a:noFill/>
            <a:miter lim="800000"/>
            <a:headEnd/>
            <a:tailEnd/>
          </a:ln>
          <a:effectLst/>
        </p:spPr>
        <p:txBody>
          <a:bodyPr vert="horz" wrap="square" lIns="93170" tIns="46586" rIns="93170" bIns="46586" numCol="1" anchor="b" anchorCtr="0" compatLnSpc="1">
            <a:prstTxWarp prst="textNoShape">
              <a:avLst/>
            </a:prstTxWarp>
          </a:bodyPr>
          <a:lstStyle>
            <a:lvl1pPr algn="r" defTabSz="932416" eaLnBrk="1" hangingPunct="1">
              <a:defRPr sz="1200" b="0">
                <a:solidFill>
                  <a:schemeClr val="tx1"/>
                </a:solidFill>
                <a:latin typeface="Times New Roman" pitchFamily="18" charset="0"/>
              </a:defRPr>
            </a:lvl1pPr>
          </a:lstStyle>
          <a:p>
            <a:pPr>
              <a:defRPr/>
            </a:pPr>
            <a:fld id="{6C5E842D-7D15-429C-8470-08294ABF4098}" type="slidenum">
              <a:rPr lang="en-US"/>
              <a:pPr>
                <a:defRPr/>
              </a:pPr>
              <a:t>‹#›</a:t>
            </a:fld>
            <a:endParaRPr lang="en-US" dirty="0"/>
          </a:p>
        </p:txBody>
      </p:sp>
    </p:spTree>
    <p:extLst>
      <p:ext uri="{BB962C8B-B14F-4D97-AF65-F5344CB8AC3E}">
        <p14:creationId xmlns:p14="http://schemas.microsoft.com/office/powerpoint/2010/main" val="30795781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4"/>
            <a:ext cx="3036888" cy="466724"/>
          </a:xfrm>
          <a:prstGeom prst="rect">
            <a:avLst/>
          </a:prstGeom>
          <a:noFill/>
          <a:ln w="9525">
            <a:noFill/>
            <a:miter lim="800000"/>
            <a:headEnd/>
            <a:tailEnd/>
          </a:ln>
          <a:effectLst/>
        </p:spPr>
        <p:txBody>
          <a:bodyPr vert="horz" wrap="square" lIns="93170" tIns="46586" rIns="93170" bIns="46586" numCol="1" anchor="t" anchorCtr="0" compatLnSpc="1">
            <a:prstTxWarp prst="textNoShape">
              <a:avLst/>
            </a:prstTxWarp>
          </a:bodyPr>
          <a:lstStyle>
            <a:lvl1pPr algn="l" defTabSz="932416" eaLnBrk="1" hangingPunct="1">
              <a:defRPr sz="1200" b="0">
                <a:solidFill>
                  <a:schemeClr val="tx1"/>
                </a:solidFill>
                <a:latin typeface="Times New Roman" pitchFamily="18" charset="0"/>
              </a:defRPr>
            </a:lvl1pPr>
          </a:lstStyle>
          <a:p>
            <a:pPr>
              <a:defRPr/>
            </a:pPr>
            <a:endParaRPr lang="en-US" dirty="0"/>
          </a:p>
        </p:txBody>
      </p:sp>
      <p:sp>
        <p:nvSpPr>
          <p:cNvPr id="5123" name="Rectangle 3"/>
          <p:cNvSpPr>
            <a:spLocks noGrp="1" noChangeArrowheads="1"/>
          </p:cNvSpPr>
          <p:nvPr>
            <p:ph type="dt" idx="1"/>
          </p:nvPr>
        </p:nvSpPr>
        <p:spPr bwMode="auto">
          <a:xfrm>
            <a:off x="3973515" y="4"/>
            <a:ext cx="3036887" cy="466724"/>
          </a:xfrm>
          <a:prstGeom prst="rect">
            <a:avLst/>
          </a:prstGeom>
          <a:noFill/>
          <a:ln w="9525">
            <a:noFill/>
            <a:miter lim="800000"/>
            <a:headEnd/>
            <a:tailEnd/>
          </a:ln>
          <a:effectLst/>
        </p:spPr>
        <p:txBody>
          <a:bodyPr vert="horz" wrap="square" lIns="93170" tIns="46586" rIns="93170" bIns="46586" numCol="1" anchor="t" anchorCtr="0" compatLnSpc="1">
            <a:prstTxWarp prst="textNoShape">
              <a:avLst/>
            </a:prstTxWarp>
          </a:bodyPr>
          <a:lstStyle>
            <a:lvl1pPr algn="r" defTabSz="932416" eaLnBrk="1" hangingPunct="1">
              <a:defRPr sz="1200" b="0">
                <a:solidFill>
                  <a:schemeClr val="tx1"/>
                </a:solidFill>
                <a:latin typeface="Times New Roman" pitchFamily="18" charset="0"/>
              </a:defRPr>
            </a:lvl1pPr>
          </a:lstStyle>
          <a:p>
            <a:pPr>
              <a:defRPr/>
            </a:pPr>
            <a:endParaRPr lang="en-US" dirty="0"/>
          </a:p>
        </p:txBody>
      </p:sp>
      <p:sp>
        <p:nvSpPr>
          <p:cNvPr id="80900" name="Rectangle 4"/>
          <p:cNvSpPr>
            <a:spLocks noGrp="1" noRot="1" noChangeAspect="1" noChangeArrowheads="1" noTextEdit="1"/>
          </p:cNvSpPr>
          <p:nvPr>
            <p:ph type="sldImg" idx="2"/>
          </p:nvPr>
        </p:nvSpPr>
        <p:spPr bwMode="auto">
          <a:xfrm>
            <a:off x="1179513" y="693738"/>
            <a:ext cx="4648200" cy="3487737"/>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935040" y="4416425"/>
            <a:ext cx="5140325" cy="4184650"/>
          </a:xfrm>
          <a:prstGeom prst="rect">
            <a:avLst/>
          </a:prstGeom>
          <a:noFill/>
          <a:ln w="9525">
            <a:noFill/>
            <a:miter lim="800000"/>
            <a:headEnd/>
            <a:tailEnd/>
          </a:ln>
          <a:effectLst/>
        </p:spPr>
        <p:txBody>
          <a:bodyPr vert="horz" wrap="square" lIns="93170" tIns="46586" rIns="93170" bIns="4658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8829676"/>
            <a:ext cx="3036888" cy="466724"/>
          </a:xfrm>
          <a:prstGeom prst="rect">
            <a:avLst/>
          </a:prstGeom>
          <a:noFill/>
          <a:ln w="9525">
            <a:noFill/>
            <a:miter lim="800000"/>
            <a:headEnd/>
            <a:tailEnd/>
          </a:ln>
          <a:effectLst/>
        </p:spPr>
        <p:txBody>
          <a:bodyPr vert="horz" wrap="square" lIns="93170" tIns="46586" rIns="93170" bIns="46586" numCol="1" anchor="b" anchorCtr="0" compatLnSpc="1">
            <a:prstTxWarp prst="textNoShape">
              <a:avLst/>
            </a:prstTxWarp>
          </a:bodyPr>
          <a:lstStyle>
            <a:lvl1pPr algn="l" defTabSz="932416" eaLnBrk="1" hangingPunct="1">
              <a:defRPr sz="1200" b="0">
                <a:solidFill>
                  <a:schemeClr val="tx1"/>
                </a:solidFill>
                <a:latin typeface="Times New Roman" pitchFamily="18" charset="0"/>
              </a:defRPr>
            </a:lvl1pPr>
          </a:lstStyle>
          <a:p>
            <a:pPr>
              <a:defRPr/>
            </a:pPr>
            <a:endParaRPr lang="en-US" dirty="0"/>
          </a:p>
        </p:txBody>
      </p:sp>
      <p:sp>
        <p:nvSpPr>
          <p:cNvPr id="5127" name="Rectangle 7"/>
          <p:cNvSpPr>
            <a:spLocks noGrp="1" noChangeArrowheads="1"/>
          </p:cNvSpPr>
          <p:nvPr>
            <p:ph type="sldNum" sz="quarter" idx="5"/>
          </p:nvPr>
        </p:nvSpPr>
        <p:spPr bwMode="auto">
          <a:xfrm>
            <a:off x="3973515" y="8829676"/>
            <a:ext cx="3036887" cy="466724"/>
          </a:xfrm>
          <a:prstGeom prst="rect">
            <a:avLst/>
          </a:prstGeom>
          <a:noFill/>
          <a:ln w="9525">
            <a:noFill/>
            <a:miter lim="800000"/>
            <a:headEnd/>
            <a:tailEnd/>
          </a:ln>
          <a:effectLst/>
        </p:spPr>
        <p:txBody>
          <a:bodyPr vert="horz" wrap="square" lIns="93170" tIns="46586" rIns="93170" bIns="46586" numCol="1" anchor="b" anchorCtr="0" compatLnSpc="1">
            <a:prstTxWarp prst="textNoShape">
              <a:avLst/>
            </a:prstTxWarp>
          </a:bodyPr>
          <a:lstStyle>
            <a:lvl1pPr algn="r" defTabSz="932416" eaLnBrk="1" hangingPunct="1">
              <a:defRPr sz="1200" b="0">
                <a:solidFill>
                  <a:schemeClr val="tx1"/>
                </a:solidFill>
                <a:latin typeface="Times New Roman" pitchFamily="18" charset="0"/>
              </a:defRPr>
            </a:lvl1pPr>
          </a:lstStyle>
          <a:p>
            <a:pPr>
              <a:defRPr/>
            </a:pPr>
            <a:fld id="{454AC154-0E2B-4F61-B0C1-BE3CEA749778}" type="slidenum">
              <a:rPr lang="en-US"/>
              <a:pPr>
                <a:defRPr/>
              </a:pPr>
              <a:t>‹#›</a:t>
            </a:fld>
            <a:endParaRPr lang="en-US" dirty="0"/>
          </a:p>
        </p:txBody>
      </p:sp>
    </p:spTree>
    <p:extLst>
      <p:ext uri="{BB962C8B-B14F-4D97-AF65-F5344CB8AC3E}">
        <p14:creationId xmlns:p14="http://schemas.microsoft.com/office/powerpoint/2010/main" val="278729816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endParaRPr lang="en-US" dirty="0"/>
          </a:p>
        </p:txBody>
      </p:sp>
      <p:sp>
        <p:nvSpPr>
          <p:cNvPr id="4" name="Slide Number Placeholder 3"/>
          <p:cNvSpPr>
            <a:spLocks noGrp="1"/>
          </p:cNvSpPr>
          <p:nvPr>
            <p:ph type="sldNum" sz="quarter" idx="10"/>
          </p:nvPr>
        </p:nvSpPr>
        <p:spPr/>
        <p:txBody>
          <a:bodyPr/>
          <a:lstStyle/>
          <a:p>
            <a:fld id="{5A67CBD4-C074-5945-B4D9-C20F0CA68938}" type="slidenum">
              <a:rPr lang="en-US" smtClean="0">
                <a:solidFill>
                  <a:prstClr val="black"/>
                </a:solidFill>
                <a:latin typeface="Calibri"/>
              </a:rPr>
              <a:pPr/>
              <a:t>11</a:t>
            </a:fld>
            <a:endParaRPr lang="en-US">
              <a:solidFill>
                <a:prstClr val="black"/>
              </a:solidFill>
              <a:latin typeface="Calibri"/>
            </a:endParaRPr>
          </a:p>
        </p:txBody>
      </p:sp>
    </p:spTree>
    <p:extLst>
      <p:ext uri="{BB962C8B-B14F-4D97-AF65-F5344CB8AC3E}">
        <p14:creationId xmlns:p14="http://schemas.microsoft.com/office/powerpoint/2010/main" val="2156074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35D758C2-C356-43B3-AAFA-040681F9914C}" type="slidenum">
              <a:rPr lang="en-US" smtClean="0">
                <a:solidFill>
                  <a:prstClr val="black"/>
                </a:solidFill>
                <a:latin typeface="Calibri"/>
              </a:rPr>
              <a:pPr/>
              <a:t>30</a:t>
            </a:fld>
            <a:endParaRPr lang="en-US" smtClean="0">
              <a:solidFill>
                <a:prstClr val="black"/>
              </a:solidFill>
              <a:latin typeface="Calibri"/>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xfrm>
            <a:off x="396242" y="4415791"/>
            <a:ext cx="6288024" cy="4183380"/>
          </a:xfrm>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defTabSz="914400">
              <a:defRPr sz="2400" b="0">
                <a:solidFill>
                  <a:prstClr val="black"/>
                </a:solidFill>
                <a:ea typeface="+mn-ea"/>
                <a:cs typeface="+mn-cs"/>
              </a:defRPr>
            </a:lvl1pPr>
          </a:lstStyle>
          <a:p>
            <a:pPr algn="l" eaLnBrk="1" hangingPunct="1">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defTabSz="914400">
              <a:defRPr sz="2400" b="0">
                <a:solidFill>
                  <a:prstClr val="black"/>
                </a:solidFill>
                <a:ea typeface="+mn-ea"/>
                <a:cs typeface="+mn-cs"/>
              </a:defRPr>
            </a:lvl1pPr>
          </a:lstStyle>
          <a:p>
            <a:pPr algn="l" eaLnBrk="1" hangingPunct="1">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defTabSz="914400">
              <a:defRPr sz="2400" b="0">
                <a:solidFill>
                  <a:prstClr val="black"/>
                </a:solidFill>
                <a:ea typeface="+mn-ea"/>
                <a:cs typeface="+mn-cs"/>
              </a:defRPr>
            </a:lvl1pPr>
          </a:lstStyle>
          <a:p>
            <a:pPr algn="l" eaLnBrk="1" hangingPunct="1">
              <a:defRPr/>
            </a:pPr>
            <a:fld id="{399D9360-4773-444E-B9E0-EF7DCFBF0044}" type="slidenum">
              <a:rPr lang="en-US"/>
              <a:pPr algn="l" eaLnBrk="1" hangingPunct="1">
                <a:defRPr/>
              </a:pPr>
              <a:t>‹#›</a:t>
            </a:fld>
            <a:endParaRPr lang="en-US"/>
          </a:p>
        </p:txBody>
      </p:sp>
    </p:spTree>
    <p:extLst>
      <p:ext uri="{BB962C8B-B14F-4D97-AF65-F5344CB8AC3E}">
        <p14:creationId xmlns:p14="http://schemas.microsoft.com/office/powerpoint/2010/main" val="69980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defTabSz="914400">
              <a:defRPr sz="2400" b="0">
                <a:solidFill>
                  <a:prstClr val="black"/>
                </a:solidFill>
                <a:ea typeface="+mn-ea"/>
                <a:cs typeface="+mn-cs"/>
              </a:defRPr>
            </a:lvl1pPr>
          </a:lstStyle>
          <a:p>
            <a:pPr algn="l" eaLnBrk="1" hangingPunct="1">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defTabSz="914400">
              <a:defRPr sz="2400" b="0">
                <a:solidFill>
                  <a:prstClr val="black"/>
                </a:solidFill>
                <a:ea typeface="+mn-ea"/>
                <a:cs typeface="+mn-cs"/>
              </a:defRPr>
            </a:lvl1pPr>
          </a:lstStyle>
          <a:p>
            <a:pPr algn="l" eaLnBrk="1" hangingPunct="1">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defTabSz="914400">
              <a:defRPr sz="2400" b="0">
                <a:solidFill>
                  <a:prstClr val="black"/>
                </a:solidFill>
                <a:ea typeface="+mn-ea"/>
                <a:cs typeface="+mn-cs"/>
              </a:defRPr>
            </a:lvl1pPr>
          </a:lstStyle>
          <a:p>
            <a:pPr algn="l" eaLnBrk="1" hangingPunct="1">
              <a:defRPr/>
            </a:pPr>
            <a:fld id="{76DC6A0C-0D40-114E-883B-8154B8FB7550}" type="slidenum">
              <a:rPr lang="en-US"/>
              <a:pPr algn="l" eaLnBrk="1" hangingPunct="1">
                <a:defRPr/>
              </a:pPr>
              <a:t>‹#›</a:t>
            </a:fld>
            <a:endParaRPr lang="en-US"/>
          </a:p>
        </p:txBody>
      </p:sp>
    </p:spTree>
    <p:extLst>
      <p:ext uri="{BB962C8B-B14F-4D97-AF65-F5344CB8AC3E}">
        <p14:creationId xmlns:p14="http://schemas.microsoft.com/office/powerpoint/2010/main" val="613576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defTabSz="914400">
              <a:defRPr sz="2400" b="0">
                <a:solidFill>
                  <a:prstClr val="black"/>
                </a:solidFill>
                <a:ea typeface="+mn-ea"/>
                <a:cs typeface="+mn-cs"/>
              </a:defRPr>
            </a:lvl1pPr>
          </a:lstStyle>
          <a:p>
            <a:pPr algn="l" eaLnBrk="1" hangingPunct="1">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defTabSz="914400">
              <a:defRPr sz="2400" b="0">
                <a:solidFill>
                  <a:prstClr val="black"/>
                </a:solidFill>
                <a:ea typeface="+mn-ea"/>
                <a:cs typeface="+mn-cs"/>
              </a:defRPr>
            </a:lvl1pPr>
          </a:lstStyle>
          <a:p>
            <a:pPr algn="l" eaLnBrk="1" hangingPunct="1">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defTabSz="914400">
              <a:defRPr sz="2400" b="0">
                <a:solidFill>
                  <a:prstClr val="black"/>
                </a:solidFill>
                <a:ea typeface="+mn-ea"/>
                <a:cs typeface="+mn-cs"/>
              </a:defRPr>
            </a:lvl1pPr>
          </a:lstStyle>
          <a:p>
            <a:pPr algn="l" eaLnBrk="1" hangingPunct="1">
              <a:defRPr/>
            </a:pPr>
            <a:fld id="{6E844F14-7E7C-E448-BC29-0766BE54777F}" type="slidenum">
              <a:rPr lang="en-US"/>
              <a:pPr algn="l" eaLnBrk="1" hangingPunct="1">
                <a:defRPr/>
              </a:pPr>
              <a:t>‹#›</a:t>
            </a:fld>
            <a:endParaRPr lang="en-US"/>
          </a:p>
        </p:txBody>
      </p:sp>
    </p:spTree>
    <p:extLst>
      <p:ext uri="{BB962C8B-B14F-4D97-AF65-F5344CB8AC3E}">
        <p14:creationId xmlns:p14="http://schemas.microsoft.com/office/powerpoint/2010/main" val="2324257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202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Slide Number Placeholder 14"/>
          <p:cNvSpPr>
            <a:spLocks noGrp="1"/>
          </p:cNvSpPr>
          <p:nvPr>
            <p:ph type="sldNum" sz="quarter" idx="4"/>
          </p:nvPr>
        </p:nvSpPr>
        <p:spPr>
          <a:xfrm>
            <a:off x="8719644" y="6547620"/>
            <a:ext cx="446252" cy="365125"/>
          </a:xfrm>
          <a:prstGeom prst="rect">
            <a:avLst/>
          </a:prstGeom>
        </p:spPr>
        <p:txBody>
          <a:bodyPr vert="horz" wrap="none" lIns="0" tIns="0" rIns="0" bIns="0" rtlCol="0" anchor="ctr"/>
          <a:lstStyle>
            <a:lvl1pPr algn="ctr">
              <a:defRPr sz="1000" b="1">
                <a:solidFill>
                  <a:schemeClr val="tx1"/>
                </a:solidFill>
                <a:latin typeface="Arial"/>
                <a:cs typeface="Arial"/>
              </a:defRPr>
            </a:lvl1pPr>
          </a:lstStyle>
          <a:p>
            <a:pPr defTabSz="457200" eaLnBrk="1" fontAlgn="auto" hangingPunct="1">
              <a:spcBef>
                <a:spcPts val="0"/>
              </a:spcBef>
              <a:spcAft>
                <a:spcPts val="0"/>
              </a:spcAft>
            </a:pPr>
            <a:fld id="{01273EB3-0C8F-EF4B-B631-4F6FC052770E}" type="slidenum">
              <a:rPr lang="en-US" smtClean="0">
                <a:solidFill>
                  <a:prstClr val="black"/>
                </a:solidFill>
              </a:rPr>
              <a:pPr defTabSz="457200" eaLnBrk="1" fontAlgn="auto" hangingPunct="1">
                <a:spcBef>
                  <a:spcPts val="0"/>
                </a:spcBef>
                <a:spcAft>
                  <a:spcPts val="0"/>
                </a:spcAft>
              </a:pPr>
              <a:t>‹#›</a:t>
            </a:fld>
            <a:endParaRPr lang="en-US" dirty="0">
              <a:solidFill>
                <a:prstClr val="black"/>
              </a:solidFill>
            </a:endParaRPr>
          </a:p>
        </p:txBody>
      </p:sp>
      <p:sp>
        <p:nvSpPr>
          <p:cNvPr id="15" name="Title Placeholder 17"/>
          <p:cNvSpPr>
            <a:spLocks noGrp="1"/>
          </p:cNvSpPr>
          <p:nvPr>
            <p:ph type="title"/>
          </p:nvPr>
        </p:nvSpPr>
        <p:spPr>
          <a:xfrm>
            <a:off x="0" y="920"/>
            <a:ext cx="9144000" cy="393234"/>
          </a:xfrm>
          <a:prstGeom prst="rect">
            <a:avLst/>
          </a:prstGeom>
        </p:spPr>
        <p:txBody>
          <a:bodyPr vert="horz" lIns="91440" tIns="45720" rIns="91440" bIns="45720" rtlCol="0" anchor="ctr">
            <a:normAutofit/>
          </a:bodyPr>
          <a:lstStyle>
            <a:lvl1pPr>
              <a:defRPr b="1"/>
            </a:lvl1pPr>
          </a:lstStyle>
          <a:p>
            <a:r>
              <a:rPr lang="en-US" dirty="0" smtClean="0"/>
              <a:t>Click to edit Master title style</a:t>
            </a:r>
            <a:endParaRPr lang="en-US" dirty="0"/>
          </a:p>
        </p:txBody>
      </p:sp>
    </p:spTree>
    <p:extLst>
      <p:ext uri="{BB962C8B-B14F-4D97-AF65-F5344CB8AC3E}">
        <p14:creationId xmlns:p14="http://schemas.microsoft.com/office/powerpoint/2010/main" val="37365138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3391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436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Slide Number Placeholder 14"/>
          <p:cNvSpPr>
            <a:spLocks noGrp="1"/>
          </p:cNvSpPr>
          <p:nvPr>
            <p:ph type="sldNum" sz="quarter" idx="4"/>
          </p:nvPr>
        </p:nvSpPr>
        <p:spPr>
          <a:xfrm>
            <a:off x="8719644" y="6547620"/>
            <a:ext cx="446252" cy="365125"/>
          </a:xfrm>
          <a:prstGeom prst="rect">
            <a:avLst/>
          </a:prstGeom>
        </p:spPr>
        <p:txBody>
          <a:bodyPr vert="horz" wrap="none" lIns="0" tIns="0" rIns="0" bIns="0" rtlCol="0" anchor="ctr"/>
          <a:lstStyle>
            <a:lvl1pPr algn="ctr">
              <a:defRPr sz="1000" b="1">
                <a:solidFill>
                  <a:schemeClr val="tx1"/>
                </a:solidFill>
                <a:latin typeface="Arial"/>
                <a:cs typeface="Arial"/>
              </a:defRPr>
            </a:lvl1pPr>
          </a:lstStyle>
          <a:p>
            <a:pPr defTabSz="457200" eaLnBrk="1" fontAlgn="auto" hangingPunct="1">
              <a:spcBef>
                <a:spcPts val="0"/>
              </a:spcBef>
              <a:spcAft>
                <a:spcPts val="0"/>
              </a:spcAft>
            </a:pPr>
            <a:fld id="{01273EB3-0C8F-EF4B-B631-4F6FC052770E}" type="slidenum">
              <a:rPr lang="en-US" smtClean="0">
                <a:solidFill>
                  <a:prstClr val="black"/>
                </a:solidFill>
              </a:rPr>
              <a:pPr defTabSz="457200" eaLnBrk="1" fontAlgn="auto" hangingPunct="1">
                <a:spcBef>
                  <a:spcPts val="0"/>
                </a:spcBef>
                <a:spcAft>
                  <a:spcPts val="0"/>
                </a:spcAft>
              </a:pPr>
              <a:t>‹#›</a:t>
            </a:fld>
            <a:endParaRPr lang="en-US" dirty="0">
              <a:solidFill>
                <a:prstClr val="black"/>
              </a:solidFill>
            </a:endParaRPr>
          </a:p>
        </p:txBody>
      </p:sp>
      <p:sp>
        <p:nvSpPr>
          <p:cNvPr id="15" name="Title Placeholder 17"/>
          <p:cNvSpPr>
            <a:spLocks noGrp="1"/>
          </p:cNvSpPr>
          <p:nvPr>
            <p:ph type="title"/>
          </p:nvPr>
        </p:nvSpPr>
        <p:spPr>
          <a:xfrm>
            <a:off x="0" y="920"/>
            <a:ext cx="9144000" cy="393234"/>
          </a:xfrm>
          <a:prstGeom prst="rect">
            <a:avLst/>
          </a:prstGeom>
        </p:spPr>
        <p:txBody>
          <a:bodyPr vert="horz" lIns="91440" tIns="45720" rIns="91440" bIns="45720" rtlCol="0" anchor="ctr">
            <a:normAutofit/>
          </a:bodyPr>
          <a:lstStyle>
            <a:lvl1pPr>
              <a:defRPr b="1"/>
            </a:lvl1pPr>
          </a:lstStyle>
          <a:p>
            <a:r>
              <a:rPr lang="en-US" dirty="0" smtClean="0"/>
              <a:t>Click to edit Master title style</a:t>
            </a:r>
            <a:endParaRPr lang="en-US" dirty="0"/>
          </a:p>
        </p:txBody>
      </p:sp>
    </p:spTree>
    <p:extLst>
      <p:ext uri="{BB962C8B-B14F-4D97-AF65-F5344CB8AC3E}">
        <p14:creationId xmlns:p14="http://schemas.microsoft.com/office/powerpoint/2010/main" val="3345226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2986203"/>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43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defTabSz="914400">
              <a:defRPr sz="2400" b="0">
                <a:solidFill>
                  <a:prstClr val="black"/>
                </a:solidFill>
                <a:ea typeface="+mn-ea"/>
                <a:cs typeface="+mn-cs"/>
              </a:defRPr>
            </a:lvl1pPr>
          </a:lstStyle>
          <a:p>
            <a:pPr algn="l" eaLnBrk="1" hangingPunct="1">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defTabSz="914400">
              <a:defRPr sz="2400" b="0">
                <a:solidFill>
                  <a:prstClr val="black"/>
                </a:solidFill>
                <a:ea typeface="+mn-ea"/>
                <a:cs typeface="+mn-cs"/>
              </a:defRPr>
            </a:lvl1pPr>
          </a:lstStyle>
          <a:p>
            <a:pPr algn="l" eaLnBrk="1" hangingPunct="1">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defTabSz="914400">
              <a:defRPr sz="2400" b="0">
                <a:solidFill>
                  <a:prstClr val="black"/>
                </a:solidFill>
                <a:ea typeface="+mn-ea"/>
                <a:cs typeface="+mn-cs"/>
              </a:defRPr>
            </a:lvl1pPr>
          </a:lstStyle>
          <a:p>
            <a:pPr algn="l" eaLnBrk="1" hangingPunct="1">
              <a:defRPr/>
            </a:pPr>
            <a:fld id="{91C3C1D7-C644-4242-AEA9-AEB58743D7DC}" type="slidenum">
              <a:rPr lang="en-US"/>
              <a:pPr algn="l" eaLnBrk="1" hangingPunct="1">
                <a:defRPr/>
              </a:pPr>
              <a:t>‹#›</a:t>
            </a:fld>
            <a:endParaRPr lang="en-US"/>
          </a:p>
        </p:txBody>
      </p:sp>
    </p:spTree>
    <p:extLst>
      <p:ext uri="{BB962C8B-B14F-4D97-AF65-F5344CB8AC3E}">
        <p14:creationId xmlns:p14="http://schemas.microsoft.com/office/powerpoint/2010/main" val="232843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defTabSz="914400">
              <a:defRPr sz="2400" b="0">
                <a:solidFill>
                  <a:prstClr val="black"/>
                </a:solidFill>
                <a:ea typeface="+mn-ea"/>
                <a:cs typeface="+mn-cs"/>
              </a:defRPr>
            </a:lvl1pPr>
          </a:lstStyle>
          <a:p>
            <a:pPr algn="l" eaLnBrk="1" hangingPunct="1">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defTabSz="914400">
              <a:defRPr sz="2400" b="0">
                <a:solidFill>
                  <a:prstClr val="black"/>
                </a:solidFill>
                <a:ea typeface="+mn-ea"/>
                <a:cs typeface="+mn-cs"/>
              </a:defRPr>
            </a:lvl1pPr>
          </a:lstStyle>
          <a:p>
            <a:pPr algn="l" eaLnBrk="1" hangingPunct="1">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defTabSz="914400">
              <a:defRPr sz="2400" b="0">
                <a:solidFill>
                  <a:prstClr val="black"/>
                </a:solidFill>
                <a:ea typeface="+mn-ea"/>
                <a:cs typeface="+mn-cs"/>
              </a:defRPr>
            </a:lvl1pPr>
          </a:lstStyle>
          <a:p>
            <a:pPr algn="l" eaLnBrk="1" hangingPunct="1">
              <a:defRPr/>
            </a:pPr>
            <a:fld id="{7374E6AE-95CA-4746-8240-C2B492A51F44}" type="slidenum">
              <a:rPr lang="en-US"/>
              <a:pPr algn="l" eaLnBrk="1" hangingPunct="1">
                <a:defRPr/>
              </a:pPr>
              <a:t>‹#›</a:t>
            </a:fld>
            <a:endParaRPr lang="en-US"/>
          </a:p>
        </p:txBody>
      </p:sp>
    </p:spTree>
    <p:extLst>
      <p:ext uri="{BB962C8B-B14F-4D97-AF65-F5344CB8AC3E}">
        <p14:creationId xmlns:p14="http://schemas.microsoft.com/office/powerpoint/2010/main" val="3233716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defTabSz="914400">
              <a:defRPr sz="2400" b="0">
                <a:solidFill>
                  <a:prstClr val="black"/>
                </a:solidFill>
                <a:ea typeface="+mn-ea"/>
                <a:cs typeface="+mn-cs"/>
              </a:defRPr>
            </a:lvl1pPr>
          </a:lstStyle>
          <a:p>
            <a:pPr algn="l" eaLnBrk="1" hangingPunct="1">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defTabSz="914400">
              <a:defRPr sz="2400" b="0">
                <a:solidFill>
                  <a:prstClr val="black"/>
                </a:solidFill>
                <a:ea typeface="+mn-ea"/>
                <a:cs typeface="+mn-cs"/>
              </a:defRPr>
            </a:lvl1pPr>
          </a:lstStyle>
          <a:p>
            <a:pPr algn="l" eaLnBrk="1" hangingPunct="1">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defTabSz="914400">
              <a:defRPr sz="2400" b="0">
                <a:solidFill>
                  <a:prstClr val="black"/>
                </a:solidFill>
                <a:ea typeface="+mn-ea"/>
                <a:cs typeface="+mn-cs"/>
              </a:defRPr>
            </a:lvl1pPr>
          </a:lstStyle>
          <a:p>
            <a:pPr algn="l" eaLnBrk="1" hangingPunct="1">
              <a:defRPr/>
            </a:pPr>
            <a:fld id="{607B0C41-0016-7747-9673-0149E547F4EA}" type="slidenum">
              <a:rPr lang="en-US"/>
              <a:pPr algn="l" eaLnBrk="1" hangingPunct="1">
                <a:defRPr/>
              </a:pPr>
              <a:t>‹#›</a:t>
            </a:fld>
            <a:endParaRPr lang="en-US"/>
          </a:p>
        </p:txBody>
      </p:sp>
    </p:spTree>
    <p:extLst>
      <p:ext uri="{BB962C8B-B14F-4D97-AF65-F5344CB8AC3E}">
        <p14:creationId xmlns:p14="http://schemas.microsoft.com/office/powerpoint/2010/main" val="532443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defTabSz="914400">
              <a:defRPr sz="2400" b="0">
                <a:solidFill>
                  <a:prstClr val="black"/>
                </a:solidFill>
                <a:ea typeface="+mn-ea"/>
                <a:cs typeface="+mn-cs"/>
              </a:defRPr>
            </a:lvl1pPr>
          </a:lstStyle>
          <a:p>
            <a:pPr algn="l" eaLnBrk="1" hangingPunct="1">
              <a:defRPr/>
            </a:pPr>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defTabSz="914400">
              <a:defRPr sz="2400" b="0">
                <a:solidFill>
                  <a:prstClr val="black"/>
                </a:solidFill>
                <a:ea typeface="+mn-ea"/>
                <a:cs typeface="+mn-cs"/>
              </a:defRPr>
            </a:lvl1pPr>
          </a:lstStyle>
          <a:p>
            <a:pPr algn="l" eaLnBrk="1" hangingPunct="1">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defTabSz="914400">
              <a:defRPr sz="2400" b="0">
                <a:solidFill>
                  <a:prstClr val="black"/>
                </a:solidFill>
                <a:ea typeface="+mn-ea"/>
                <a:cs typeface="+mn-cs"/>
              </a:defRPr>
            </a:lvl1pPr>
          </a:lstStyle>
          <a:p>
            <a:pPr algn="l" eaLnBrk="1" hangingPunct="1">
              <a:defRPr/>
            </a:pPr>
            <a:fld id="{264EB936-38C4-114A-9699-E529124D075D}" type="slidenum">
              <a:rPr lang="en-US"/>
              <a:pPr algn="l" eaLnBrk="1" hangingPunct="1">
                <a:defRPr/>
              </a:pPr>
              <a:t>‹#›</a:t>
            </a:fld>
            <a:endParaRPr lang="en-US"/>
          </a:p>
        </p:txBody>
      </p:sp>
    </p:spTree>
    <p:extLst>
      <p:ext uri="{BB962C8B-B14F-4D97-AF65-F5344CB8AC3E}">
        <p14:creationId xmlns:p14="http://schemas.microsoft.com/office/powerpoint/2010/main" val="3613344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defTabSz="914400">
              <a:defRPr sz="2400" b="0">
                <a:solidFill>
                  <a:prstClr val="black"/>
                </a:solidFill>
                <a:ea typeface="+mn-ea"/>
                <a:cs typeface="+mn-cs"/>
              </a:defRPr>
            </a:lvl1pPr>
          </a:lstStyle>
          <a:p>
            <a:pPr algn="l" eaLnBrk="1" hangingPunct="1">
              <a:defRPr/>
            </a:pPr>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defTabSz="914400">
              <a:defRPr sz="2400" b="0">
                <a:solidFill>
                  <a:prstClr val="black"/>
                </a:solidFill>
                <a:ea typeface="+mn-ea"/>
                <a:cs typeface="+mn-cs"/>
              </a:defRPr>
            </a:lvl1pPr>
          </a:lstStyle>
          <a:p>
            <a:pPr algn="l" eaLnBrk="1" hangingPunct="1">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defTabSz="914400">
              <a:defRPr sz="2400" b="0">
                <a:solidFill>
                  <a:prstClr val="black"/>
                </a:solidFill>
                <a:ea typeface="+mn-ea"/>
                <a:cs typeface="+mn-cs"/>
              </a:defRPr>
            </a:lvl1pPr>
          </a:lstStyle>
          <a:p>
            <a:pPr algn="l" eaLnBrk="1" hangingPunct="1">
              <a:defRPr/>
            </a:pPr>
            <a:fld id="{BD337FB4-2DFB-D14D-A96F-FBAA0F6BFA0B}" type="slidenum">
              <a:rPr lang="en-US"/>
              <a:pPr algn="l" eaLnBrk="1" hangingPunct="1">
                <a:defRPr/>
              </a:pPr>
              <a:t>‹#›</a:t>
            </a:fld>
            <a:endParaRPr lang="en-US"/>
          </a:p>
        </p:txBody>
      </p:sp>
    </p:spTree>
    <p:extLst>
      <p:ext uri="{BB962C8B-B14F-4D97-AF65-F5344CB8AC3E}">
        <p14:creationId xmlns:p14="http://schemas.microsoft.com/office/powerpoint/2010/main" val="2274157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defTabSz="914400">
              <a:defRPr sz="2400" b="0">
                <a:solidFill>
                  <a:prstClr val="black"/>
                </a:solidFill>
                <a:ea typeface="+mn-ea"/>
                <a:cs typeface="+mn-cs"/>
              </a:defRPr>
            </a:lvl1pPr>
          </a:lstStyle>
          <a:p>
            <a:pPr algn="l" eaLnBrk="1" hangingPunct="1">
              <a:defRPr/>
            </a:pPr>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defTabSz="914400">
              <a:defRPr sz="2400" b="0">
                <a:solidFill>
                  <a:prstClr val="black"/>
                </a:solidFill>
                <a:ea typeface="+mn-ea"/>
                <a:cs typeface="+mn-cs"/>
              </a:defRPr>
            </a:lvl1pPr>
          </a:lstStyle>
          <a:p>
            <a:pPr algn="l" eaLnBrk="1" hangingPunct="1">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defTabSz="914400">
              <a:defRPr sz="2400" b="0">
                <a:solidFill>
                  <a:prstClr val="black"/>
                </a:solidFill>
                <a:ea typeface="+mn-ea"/>
                <a:cs typeface="+mn-cs"/>
              </a:defRPr>
            </a:lvl1pPr>
          </a:lstStyle>
          <a:p>
            <a:pPr algn="l" eaLnBrk="1" hangingPunct="1">
              <a:defRPr/>
            </a:pPr>
            <a:fld id="{209672B3-9736-4C43-B4F3-B9F21DE16C3E}" type="slidenum">
              <a:rPr lang="en-US"/>
              <a:pPr algn="l" eaLnBrk="1" hangingPunct="1">
                <a:defRPr/>
              </a:pPr>
              <a:t>‹#›</a:t>
            </a:fld>
            <a:endParaRPr lang="en-US"/>
          </a:p>
        </p:txBody>
      </p:sp>
    </p:spTree>
    <p:extLst>
      <p:ext uri="{BB962C8B-B14F-4D97-AF65-F5344CB8AC3E}">
        <p14:creationId xmlns:p14="http://schemas.microsoft.com/office/powerpoint/2010/main" val="1978900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defTabSz="914400">
              <a:defRPr sz="2400" b="0">
                <a:solidFill>
                  <a:prstClr val="black"/>
                </a:solidFill>
                <a:ea typeface="+mn-ea"/>
                <a:cs typeface="+mn-cs"/>
              </a:defRPr>
            </a:lvl1pPr>
          </a:lstStyle>
          <a:p>
            <a:pPr algn="l" eaLnBrk="1" hangingPunct="1">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defTabSz="914400">
              <a:defRPr sz="2400" b="0">
                <a:solidFill>
                  <a:prstClr val="black"/>
                </a:solidFill>
                <a:ea typeface="+mn-ea"/>
                <a:cs typeface="+mn-cs"/>
              </a:defRPr>
            </a:lvl1pPr>
          </a:lstStyle>
          <a:p>
            <a:pPr algn="l" eaLnBrk="1" hangingPunct="1">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defTabSz="914400">
              <a:defRPr sz="2400" b="0">
                <a:solidFill>
                  <a:prstClr val="black"/>
                </a:solidFill>
                <a:ea typeface="+mn-ea"/>
                <a:cs typeface="+mn-cs"/>
              </a:defRPr>
            </a:lvl1pPr>
          </a:lstStyle>
          <a:p>
            <a:pPr algn="l" eaLnBrk="1" hangingPunct="1">
              <a:defRPr/>
            </a:pPr>
            <a:fld id="{00262F03-9801-694E-9E3D-850D23F01900}" type="slidenum">
              <a:rPr lang="en-US"/>
              <a:pPr algn="l" eaLnBrk="1" hangingPunct="1">
                <a:defRPr/>
              </a:pPr>
              <a:t>‹#›</a:t>
            </a:fld>
            <a:endParaRPr lang="en-US"/>
          </a:p>
        </p:txBody>
      </p:sp>
    </p:spTree>
    <p:extLst>
      <p:ext uri="{BB962C8B-B14F-4D97-AF65-F5344CB8AC3E}">
        <p14:creationId xmlns:p14="http://schemas.microsoft.com/office/powerpoint/2010/main" val="131658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defTabSz="914400">
              <a:defRPr sz="2400" b="0">
                <a:solidFill>
                  <a:prstClr val="black"/>
                </a:solidFill>
                <a:ea typeface="+mn-ea"/>
                <a:cs typeface="+mn-cs"/>
              </a:defRPr>
            </a:lvl1pPr>
          </a:lstStyle>
          <a:p>
            <a:pPr algn="l" eaLnBrk="1" hangingPunct="1">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defTabSz="914400">
              <a:defRPr sz="2400" b="0">
                <a:solidFill>
                  <a:prstClr val="black"/>
                </a:solidFill>
                <a:ea typeface="+mn-ea"/>
                <a:cs typeface="+mn-cs"/>
              </a:defRPr>
            </a:lvl1pPr>
          </a:lstStyle>
          <a:p>
            <a:pPr algn="l" eaLnBrk="1" hangingPunct="1">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defTabSz="914400">
              <a:defRPr sz="2400" b="0">
                <a:solidFill>
                  <a:prstClr val="black"/>
                </a:solidFill>
                <a:ea typeface="+mn-ea"/>
                <a:cs typeface="+mn-cs"/>
              </a:defRPr>
            </a:lvl1pPr>
          </a:lstStyle>
          <a:p>
            <a:pPr algn="l" eaLnBrk="1" hangingPunct="1">
              <a:defRPr/>
            </a:pPr>
            <a:fld id="{64D6AAA5-58E0-764E-B473-F60A4B574690}" type="slidenum">
              <a:rPr lang="en-US"/>
              <a:pPr algn="l" eaLnBrk="1" hangingPunct="1">
                <a:defRPr/>
              </a:pPr>
              <a:t>‹#›</a:t>
            </a:fld>
            <a:endParaRPr lang="en-US"/>
          </a:p>
        </p:txBody>
      </p:sp>
    </p:spTree>
    <p:extLst>
      <p:ext uri="{BB962C8B-B14F-4D97-AF65-F5344CB8AC3E}">
        <p14:creationId xmlns:p14="http://schemas.microsoft.com/office/powerpoint/2010/main" val="107602392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4" Type="http://schemas.openxmlformats.org/officeDocument/2006/relationships/image" Target="../media/image1.png"/><Relationship Id="rId1" Type="http://schemas.openxmlformats.org/officeDocument/2006/relationships/slideLayout" Target="../slideLayouts/slideLayout13.xml"/><Relationship Id="rId2"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8.xml"/><Relationship Id="rId4" Type="http://schemas.openxmlformats.org/officeDocument/2006/relationships/theme" Target="../theme/theme5.xml"/><Relationship Id="rId5" Type="http://schemas.openxmlformats.org/officeDocument/2006/relationships/image" Target="../media/image2.png"/><Relationship Id="rId1" Type="http://schemas.openxmlformats.org/officeDocument/2006/relationships/slideLayout" Target="../slideLayouts/slideLayout16.xml"/><Relationship Id="rId2"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876263"/>
      </p:ext>
    </p:extLst>
  </p:cSld>
  <p:clrMap bg1="lt1" tx1="dk1" bg2="lt2" tx2="dk2" accent1="accent1" accent2="accent2" accent3="accent3" accent4="accent4" accent5="accent5" accent6="accent6" hlink="hlink" folHlink="folHlink"/>
  <p:sldLayoutIdLst>
    <p:sldLayoutId id="2147486726" r:id="rId1"/>
    <p:sldLayoutId id="2147486727" r:id="rId2"/>
    <p:sldLayoutId id="2147486728" r:id="rId3"/>
    <p:sldLayoutId id="2147486729" r:id="rId4"/>
    <p:sldLayoutId id="2147486730" r:id="rId5"/>
    <p:sldLayoutId id="2147486731" r:id="rId6"/>
    <p:sldLayoutId id="2147486732" r:id="rId7"/>
    <p:sldLayoutId id="2147486733" r:id="rId8"/>
    <p:sldLayoutId id="2147486734" r:id="rId9"/>
    <p:sldLayoutId id="2147486735" r:id="rId10"/>
    <p:sldLayoutId id="2147486736" r:id="rId11"/>
  </p:sldLayoutIdLst>
  <p:hf hdr="0" ftr="0" dt="0"/>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gradFill flip="none" rotWithShape="1">
            <a:gsLst>
              <a:gs pos="0">
                <a:srgbClr val="FFACAF">
                  <a:alpha val="50000"/>
                </a:srgb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fontAlgn="auto" hangingPunct="1">
              <a:spcBef>
                <a:spcPts val="0"/>
              </a:spcBef>
              <a:spcAft>
                <a:spcPts val="0"/>
              </a:spcAft>
            </a:pPr>
            <a:endParaRPr lang="en-US" sz="1800" b="0">
              <a:solidFill>
                <a:prstClr val="white"/>
              </a:solidFill>
              <a:latin typeface="Calibri"/>
            </a:endParaRPr>
          </a:p>
        </p:txBody>
      </p:sp>
      <p:sp>
        <p:nvSpPr>
          <p:cNvPr id="2" name="Title Placeholder 1"/>
          <p:cNvSpPr>
            <a:spLocks noGrp="1"/>
          </p:cNvSpPr>
          <p:nvPr>
            <p:ph type="title"/>
          </p:nvPr>
        </p:nvSpPr>
        <p:spPr>
          <a:xfrm>
            <a:off x="457200" y="1665124"/>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7" name="Document 6"/>
          <p:cNvSpPr/>
          <p:nvPr userDrawn="1"/>
        </p:nvSpPr>
        <p:spPr>
          <a:xfrm flipV="1">
            <a:off x="-11545" y="4335690"/>
            <a:ext cx="9155545" cy="2522310"/>
          </a:xfrm>
          <a:prstGeom prst="flowChartDocument">
            <a:avLst/>
          </a:prstGeom>
          <a:gradFill flip="none" rotWithShape="1">
            <a:gsLst>
              <a:gs pos="0">
                <a:srgbClr val="FF6C76"/>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fontAlgn="auto" hangingPunct="1">
              <a:spcBef>
                <a:spcPts val="0"/>
              </a:spcBef>
              <a:spcAft>
                <a:spcPts val="0"/>
              </a:spcAft>
            </a:pPr>
            <a:endParaRPr lang="en-US" sz="1800" b="0" dirty="0">
              <a:solidFill>
                <a:srgbClr val="333399"/>
              </a:solidFill>
              <a:latin typeface="Calibri"/>
            </a:endParaRPr>
          </a:p>
        </p:txBody>
      </p:sp>
    </p:spTree>
    <p:extLst>
      <p:ext uri="{BB962C8B-B14F-4D97-AF65-F5344CB8AC3E}">
        <p14:creationId xmlns:p14="http://schemas.microsoft.com/office/powerpoint/2010/main" val="2565512508"/>
      </p:ext>
    </p:extLst>
  </p:cSld>
  <p:clrMap bg1="lt1" tx1="dk1" bg2="lt2" tx2="dk2" accent1="accent1" accent2="accent2" accent3="accent3" accent4="accent4" accent5="accent5" accent6="accent6" hlink="hlink" folHlink="folHlink"/>
  <p:sldLayoutIdLst>
    <p:sldLayoutId id="214748673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Document 6"/>
          <p:cNvSpPr/>
          <p:nvPr userDrawn="1"/>
        </p:nvSpPr>
        <p:spPr>
          <a:xfrm>
            <a:off x="0" y="0"/>
            <a:ext cx="9155545" cy="533400"/>
          </a:xfrm>
          <a:prstGeom prst="flowChartDocument">
            <a:avLst/>
          </a:prstGeom>
          <a:gradFill flip="none" rotWithShape="1">
            <a:gsLst>
              <a:gs pos="0">
                <a:srgbClr val="FFACAF"/>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fontAlgn="auto" hangingPunct="1">
              <a:spcBef>
                <a:spcPts val="0"/>
              </a:spcBef>
              <a:spcAft>
                <a:spcPts val="0"/>
              </a:spcAft>
            </a:pPr>
            <a:endParaRPr lang="en-US" sz="1800" b="0" dirty="0">
              <a:solidFill>
                <a:srgbClr val="333399"/>
              </a:solidFill>
              <a:latin typeface="Calibri"/>
            </a:endParaRPr>
          </a:p>
        </p:txBody>
      </p:sp>
      <p:sp>
        <p:nvSpPr>
          <p:cNvPr id="11" name="Rectangle 10"/>
          <p:cNvSpPr/>
          <p:nvPr userDrawn="1"/>
        </p:nvSpPr>
        <p:spPr bwMode="auto">
          <a:xfrm>
            <a:off x="8697748" y="6624263"/>
            <a:ext cx="457200" cy="241558"/>
          </a:xfrm>
          <a:prstGeom prst="rect">
            <a:avLst/>
          </a:prstGeom>
          <a:solidFill>
            <a:srgbClr val="FFACA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eaLnBrk="1" fontAlgn="auto" hangingPunct="1">
              <a:spcBef>
                <a:spcPts val="0"/>
              </a:spcBef>
              <a:spcAft>
                <a:spcPts val="0"/>
              </a:spcAft>
              <a:defRPr/>
            </a:pPr>
            <a:endParaRPr lang="en-US" sz="1000" b="0" kern="0" dirty="0">
              <a:solidFill>
                <a:prstClr val="black"/>
              </a:solidFill>
              <a:latin typeface="Calibri"/>
            </a:endParaRPr>
          </a:p>
        </p:txBody>
      </p:sp>
      <p:sp>
        <p:nvSpPr>
          <p:cNvPr id="13" name="TextBox 12"/>
          <p:cNvSpPr txBox="1"/>
          <p:nvPr userDrawn="1"/>
        </p:nvSpPr>
        <p:spPr bwMode="auto">
          <a:xfrm>
            <a:off x="39093" y="6612962"/>
            <a:ext cx="9115855" cy="239809"/>
          </a:xfrm>
          <a:prstGeom prst="rect">
            <a:avLst/>
          </a:prstGeom>
          <a:noFill/>
          <a:ln w="12700" cap="sq" algn="ctr">
            <a:noFill/>
            <a:miter lim="800000"/>
            <a:headEnd/>
            <a:tailEnd/>
          </a:ln>
          <a:effectLst/>
        </p:spPr>
        <p:txBody>
          <a:bodyPr wrap="square" rtlCol="0">
            <a:spAutoFit/>
          </a:bodyPr>
          <a:lstStyle/>
          <a:p>
            <a:pPr marL="285750" marR="0" indent="0" algn="l" defTabSz="457200" rtl="0" eaLnBrk="1" fontAlgn="auto" latinLnBrk="0" hangingPunct="1">
              <a:lnSpc>
                <a:spcPct val="95000"/>
              </a:lnSpc>
              <a:spcBef>
                <a:spcPts val="1200"/>
              </a:spcBef>
              <a:spcAft>
                <a:spcPts val="0"/>
              </a:spcAft>
              <a:buClrTx/>
              <a:buSzTx/>
              <a:buFontTx/>
              <a:buNone/>
              <a:tabLst>
                <a:tab pos="8513763" algn="r"/>
              </a:tabLst>
              <a:defRPr/>
            </a:pPr>
            <a:r>
              <a:rPr lang="en-US" sz="1000" baseline="0" dirty="0" smtClean="0">
                <a:solidFill>
                  <a:schemeClr val="tx1"/>
                </a:solidFill>
                <a:latin typeface="Calibri"/>
              </a:rPr>
              <a:t>Gabriel Investments / SRI Capital</a:t>
            </a:r>
            <a:r>
              <a:rPr lang="en-US" sz="1000" dirty="0" smtClean="0">
                <a:solidFill>
                  <a:srgbClr val="1F497D">
                    <a:lumMod val="50000"/>
                  </a:srgbClr>
                </a:solidFill>
                <a:latin typeface="Calibri"/>
              </a:rPr>
              <a:t>	June</a:t>
            </a:r>
            <a:r>
              <a:rPr lang="en-US" sz="1000" baseline="0" dirty="0" smtClean="0">
                <a:solidFill>
                  <a:srgbClr val="1F497D">
                    <a:lumMod val="50000"/>
                  </a:srgbClr>
                </a:solidFill>
                <a:latin typeface="Calibri"/>
              </a:rPr>
              <a:t> 10, 2</a:t>
            </a:r>
            <a:r>
              <a:rPr lang="en-US" sz="1000" dirty="0" smtClean="0">
                <a:solidFill>
                  <a:srgbClr val="1F497D">
                    <a:lumMod val="50000"/>
                  </a:srgbClr>
                </a:solidFill>
                <a:latin typeface="Calibri"/>
              </a:rPr>
              <a:t>015</a:t>
            </a:r>
            <a:endParaRPr lang="en-US" sz="1000" dirty="0" smtClean="0">
              <a:solidFill>
                <a:srgbClr val="000000"/>
              </a:solidFill>
              <a:latin typeface="Calibri"/>
            </a:endParaRPr>
          </a:p>
        </p:txBody>
      </p:sp>
      <p:cxnSp>
        <p:nvCxnSpPr>
          <p:cNvPr id="10" name="Straight Connector 9"/>
          <p:cNvCxnSpPr/>
          <p:nvPr userDrawn="1"/>
        </p:nvCxnSpPr>
        <p:spPr bwMode="auto">
          <a:xfrm>
            <a:off x="392405" y="6629400"/>
            <a:ext cx="8751595" cy="0"/>
          </a:xfrm>
          <a:prstGeom prst="line">
            <a:avLst/>
          </a:prstGeom>
          <a:solidFill>
            <a:schemeClr val="accent2"/>
          </a:solidFill>
          <a:ln w="19050" cap="sq" cmpd="sng" algn="ctr">
            <a:solidFill>
              <a:srgbClr val="FFACAF"/>
            </a:solidFill>
            <a:prstDash val="solid"/>
            <a:round/>
            <a:headEnd type="none" w="med" len="med"/>
            <a:tailEnd type="none" w="med" len="med"/>
          </a:ln>
          <a:effectLst/>
        </p:spPr>
      </p:cxnSp>
      <p:sp>
        <p:nvSpPr>
          <p:cNvPr id="16" name="TextBox 15"/>
          <p:cNvSpPr txBox="1"/>
          <p:nvPr userDrawn="1"/>
        </p:nvSpPr>
        <p:spPr>
          <a:xfrm>
            <a:off x="8741540" y="6657110"/>
            <a:ext cx="364736" cy="153888"/>
          </a:xfrm>
          <a:prstGeom prst="rect">
            <a:avLst/>
          </a:prstGeom>
          <a:noFill/>
        </p:spPr>
        <p:txBody>
          <a:bodyPr wrap="square" lIns="0" tIns="0" rIns="0" bIns="0" rtlCol="0" anchor="ctr" anchorCtr="1">
            <a:spAutoFit/>
          </a:bodyPr>
          <a:lstStyle/>
          <a:p>
            <a:pPr algn="l" defTabSz="457200" eaLnBrk="1" fontAlgn="auto" hangingPunct="1">
              <a:spcBef>
                <a:spcPts val="0"/>
              </a:spcBef>
              <a:spcAft>
                <a:spcPts val="0"/>
              </a:spcAft>
            </a:pPr>
            <a:fld id="{7004E5E3-C477-F742-9645-5285663234E5}" type="slidenum">
              <a:rPr lang="en-US" sz="1000" smtClean="0">
                <a:solidFill>
                  <a:srgbClr val="000000"/>
                </a:solidFill>
                <a:latin typeface="Arial"/>
                <a:cs typeface="Arial"/>
              </a:rPr>
              <a:pPr algn="l" defTabSz="457200" eaLnBrk="1" fontAlgn="auto" hangingPunct="1">
                <a:spcBef>
                  <a:spcPts val="0"/>
                </a:spcBef>
                <a:spcAft>
                  <a:spcPts val="0"/>
                </a:spcAft>
              </a:pPr>
              <a:t>‹#›</a:t>
            </a:fld>
            <a:endParaRPr lang="en-US" sz="1000" dirty="0">
              <a:solidFill>
                <a:srgbClr val="000000"/>
              </a:solidFill>
              <a:latin typeface="Arial"/>
              <a:cs typeface="Arial"/>
            </a:endParaRPr>
          </a:p>
        </p:txBody>
      </p:sp>
      <p:sp>
        <p:nvSpPr>
          <p:cNvPr id="18" name="Title Placeholder 17"/>
          <p:cNvSpPr>
            <a:spLocks noGrp="1"/>
          </p:cNvSpPr>
          <p:nvPr>
            <p:ph type="title"/>
          </p:nvPr>
        </p:nvSpPr>
        <p:spPr>
          <a:xfrm>
            <a:off x="-1" y="0"/>
            <a:ext cx="9155545" cy="328461"/>
          </a:xfrm>
          <a:prstGeom prst="rect">
            <a:avLst/>
          </a:prstGeom>
        </p:spPr>
        <p:txBody>
          <a:bodyPr vert="horz" wrap="none" lIns="91440" tIns="0" rIns="0" bIns="0" rtlCol="0" anchor="ctr" anchorCtr="0">
            <a:normAutofit/>
          </a:bodyPr>
          <a:lstStyle/>
          <a:p>
            <a:endParaRPr lang="en-US" dirty="0"/>
          </a:p>
        </p:txBody>
      </p:sp>
      <p:pic>
        <p:nvPicPr>
          <p:cNvPr id="9" name="Picture 8"/>
          <p:cNvPicPr>
            <a:picLocks noChangeAspect="1"/>
          </p:cNvPicPr>
          <p:nvPr userDrawn="1"/>
        </p:nvPicPr>
        <p:blipFill>
          <a:blip r:embed="rId4"/>
          <a:stretch>
            <a:fillRect/>
          </a:stretch>
        </p:blipFill>
        <p:spPr>
          <a:xfrm>
            <a:off x="39093" y="6594644"/>
            <a:ext cx="320040" cy="220717"/>
          </a:xfrm>
          <a:prstGeom prst="rect">
            <a:avLst/>
          </a:prstGeom>
        </p:spPr>
      </p:pic>
    </p:spTree>
    <p:extLst>
      <p:ext uri="{BB962C8B-B14F-4D97-AF65-F5344CB8AC3E}">
        <p14:creationId xmlns:p14="http://schemas.microsoft.com/office/powerpoint/2010/main" val="3745061135"/>
      </p:ext>
    </p:extLst>
  </p:cSld>
  <p:clrMap bg1="lt1" tx1="dk1" bg2="lt2" tx2="dk2" accent1="accent1" accent2="accent2" accent3="accent3" accent4="accent4" accent5="accent5" accent6="accent6" hlink="hlink" folHlink="folHlink"/>
  <p:sldLayoutIdLst>
    <p:sldLayoutId id="2147486740" r:id="rId1"/>
    <p:sldLayoutId id="2147486742" r:id="rId2"/>
  </p:sldLayoutIdLst>
  <p:hf hdr="0" ftr="0" dt="0"/>
  <p:txStyles>
    <p:titleStyle>
      <a:lvl1pPr algn="l" defTabSz="457200" rtl="0" eaLnBrk="1" latinLnBrk="0" hangingPunct="1">
        <a:spcBef>
          <a:spcPct val="0"/>
        </a:spcBef>
        <a:buNone/>
        <a:defRPr sz="2400" b="1" kern="1200" baseline="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gradFill flip="none" rotWithShape="1">
            <a:gsLst>
              <a:gs pos="0">
                <a:srgbClr val="B6D6FC"/>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defTabSz="457200" eaLnBrk="1" fontAlgn="auto" hangingPunct="1">
              <a:spcBef>
                <a:spcPts val="0"/>
              </a:spcBef>
              <a:spcAft>
                <a:spcPts val="0"/>
              </a:spcAft>
            </a:pPr>
            <a:endParaRPr lang="en-US" sz="1800" b="0">
              <a:solidFill>
                <a:prstClr val="white"/>
              </a:solidFill>
              <a:latin typeface="Calibri"/>
            </a:endParaRPr>
          </a:p>
        </p:txBody>
      </p:sp>
      <p:sp>
        <p:nvSpPr>
          <p:cNvPr id="2" name="Title Placeholder 1"/>
          <p:cNvSpPr>
            <a:spLocks noGrp="1"/>
          </p:cNvSpPr>
          <p:nvPr>
            <p:ph type="title"/>
          </p:nvPr>
        </p:nvSpPr>
        <p:spPr>
          <a:xfrm>
            <a:off x="457200" y="1665124"/>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7" name="Document 6"/>
          <p:cNvSpPr/>
          <p:nvPr userDrawn="1"/>
        </p:nvSpPr>
        <p:spPr>
          <a:xfrm flipV="1">
            <a:off x="-11545" y="4335690"/>
            <a:ext cx="9155545" cy="2522310"/>
          </a:xfrm>
          <a:prstGeom prst="flowChartDocument">
            <a:avLst/>
          </a:prstGeom>
          <a:gradFill flip="none" rotWithShape="1">
            <a:gsLst>
              <a:gs pos="0">
                <a:srgbClr val="1E90FF"/>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fontAlgn="auto" hangingPunct="1">
              <a:spcBef>
                <a:spcPts val="0"/>
              </a:spcBef>
              <a:spcAft>
                <a:spcPts val="0"/>
              </a:spcAft>
            </a:pPr>
            <a:endParaRPr lang="en-US" sz="1800" b="0" dirty="0">
              <a:solidFill>
                <a:srgbClr val="333399"/>
              </a:solidFill>
              <a:latin typeface="Calibri"/>
            </a:endParaRPr>
          </a:p>
        </p:txBody>
      </p:sp>
    </p:spTree>
    <p:extLst>
      <p:ext uri="{BB962C8B-B14F-4D97-AF65-F5344CB8AC3E}">
        <p14:creationId xmlns:p14="http://schemas.microsoft.com/office/powerpoint/2010/main" val="8951385"/>
      </p:ext>
    </p:extLst>
  </p:cSld>
  <p:clrMap bg1="lt1" tx1="dk1" bg2="lt2" tx2="dk2" accent1="accent1" accent2="accent2" accent3="accent3" accent4="accent4" accent5="accent5" accent6="accent6" hlink="hlink" folHlink="folHlink"/>
  <p:sldLayoutIdLst>
    <p:sldLayoutId id="2147486744"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Document 6"/>
          <p:cNvSpPr/>
          <p:nvPr userDrawn="1"/>
        </p:nvSpPr>
        <p:spPr>
          <a:xfrm>
            <a:off x="0" y="0"/>
            <a:ext cx="9155545" cy="533400"/>
          </a:xfrm>
          <a:prstGeom prst="flowChartDocument">
            <a:avLst/>
          </a:prstGeom>
          <a:gradFill flip="none" rotWithShape="1">
            <a:gsLst>
              <a:gs pos="0">
                <a:srgbClr val="1E90FF"/>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fontAlgn="auto" hangingPunct="1">
              <a:spcBef>
                <a:spcPts val="0"/>
              </a:spcBef>
              <a:spcAft>
                <a:spcPts val="0"/>
              </a:spcAft>
            </a:pPr>
            <a:endParaRPr lang="en-US" sz="1800" b="0" dirty="0">
              <a:solidFill>
                <a:srgbClr val="333399"/>
              </a:solidFill>
              <a:latin typeface="Calibri"/>
            </a:endParaRPr>
          </a:p>
        </p:txBody>
      </p:sp>
      <p:sp>
        <p:nvSpPr>
          <p:cNvPr id="11" name="Rectangle 10"/>
          <p:cNvSpPr/>
          <p:nvPr userDrawn="1"/>
        </p:nvSpPr>
        <p:spPr bwMode="auto">
          <a:xfrm>
            <a:off x="8697748" y="6624263"/>
            <a:ext cx="457200" cy="241558"/>
          </a:xfrm>
          <a:prstGeom prst="rect">
            <a:avLst/>
          </a:prstGeom>
          <a:solidFill>
            <a:srgbClr val="1E90F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eaLnBrk="1" fontAlgn="auto" hangingPunct="1">
              <a:spcBef>
                <a:spcPts val="0"/>
              </a:spcBef>
              <a:spcAft>
                <a:spcPts val="0"/>
              </a:spcAft>
              <a:defRPr/>
            </a:pPr>
            <a:endParaRPr lang="en-US" sz="1000" b="0" kern="0" dirty="0">
              <a:solidFill>
                <a:prstClr val="black"/>
              </a:solidFill>
              <a:latin typeface="Calibri"/>
            </a:endParaRPr>
          </a:p>
        </p:txBody>
      </p:sp>
      <p:sp>
        <p:nvSpPr>
          <p:cNvPr id="13" name="TextBox 12"/>
          <p:cNvSpPr txBox="1"/>
          <p:nvPr userDrawn="1"/>
        </p:nvSpPr>
        <p:spPr bwMode="auto">
          <a:xfrm>
            <a:off x="39093" y="6612962"/>
            <a:ext cx="9115855" cy="239809"/>
          </a:xfrm>
          <a:prstGeom prst="rect">
            <a:avLst/>
          </a:prstGeom>
          <a:noFill/>
          <a:ln w="12700" cap="sq" algn="ctr">
            <a:noFill/>
            <a:miter lim="800000"/>
            <a:headEnd/>
            <a:tailEnd/>
          </a:ln>
          <a:effectLst/>
        </p:spPr>
        <p:txBody>
          <a:bodyPr wrap="square" rtlCol="0">
            <a:spAutoFit/>
          </a:bodyPr>
          <a:lstStyle/>
          <a:p>
            <a:pPr marL="285750" algn="l" defTabSz="457200" eaLnBrk="1" fontAlgn="auto" hangingPunct="1">
              <a:lnSpc>
                <a:spcPct val="95000"/>
              </a:lnSpc>
              <a:spcBef>
                <a:spcPts val="1200"/>
              </a:spcBef>
              <a:spcAft>
                <a:spcPts val="0"/>
              </a:spcAft>
              <a:tabLst>
                <a:tab pos="8513763" algn="r"/>
              </a:tabLst>
            </a:pPr>
            <a:r>
              <a:rPr lang="en-US" sz="1000" dirty="0" smtClean="0">
                <a:solidFill>
                  <a:srgbClr val="1F497D">
                    <a:lumMod val="50000"/>
                  </a:srgbClr>
                </a:solidFill>
                <a:latin typeface="Calibri"/>
              </a:rPr>
              <a:t>TTTC Executive Briefing	</a:t>
            </a:r>
            <a:r>
              <a:rPr lang="en-US" sz="1000" dirty="0" smtClean="0">
                <a:solidFill>
                  <a:srgbClr val="1F497D">
                    <a:lumMod val="50000"/>
                  </a:srgbClr>
                </a:solidFill>
                <a:latin typeface="Calibri"/>
              </a:rPr>
              <a:t>June 12, 2015</a:t>
            </a:r>
            <a:endParaRPr lang="en-US" sz="1000" dirty="0" smtClean="0">
              <a:solidFill>
                <a:srgbClr val="1F497D">
                  <a:lumMod val="50000"/>
                </a:srgbClr>
              </a:solidFill>
              <a:latin typeface="Calibri"/>
            </a:endParaRPr>
          </a:p>
        </p:txBody>
      </p:sp>
      <p:cxnSp>
        <p:nvCxnSpPr>
          <p:cNvPr id="10" name="Straight Connector 9"/>
          <p:cNvCxnSpPr/>
          <p:nvPr userDrawn="1"/>
        </p:nvCxnSpPr>
        <p:spPr bwMode="auto">
          <a:xfrm>
            <a:off x="392405" y="6629400"/>
            <a:ext cx="8751595" cy="0"/>
          </a:xfrm>
          <a:prstGeom prst="line">
            <a:avLst/>
          </a:prstGeom>
          <a:solidFill>
            <a:schemeClr val="accent2"/>
          </a:solidFill>
          <a:ln w="19050" cap="sq" cmpd="sng" algn="ctr">
            <a:solidFill>
              <a:srgbClr val="1E90FF"/>
            </a:solidFill>
            <a:prstDash val="solid"/>
            <a:round/>
            <a:headEnd type="none" w="med" len="med"/>
            <a:tailEnd type="none" w="med" len="med"/>
          </a:ln>
          <a:effectLst/>
        </p:spPr>
      </p:cxnSp>
      <p:sp>
        <p:nvSpPr>
          <p:cNvPr id="16" name="TextBox 15"/>
          <p:cNvSpPr txBox="1"/>
          <p:nvPr userDrawn="1"/>
        </p:nvSpPr>
        <p:spPr>
          <a:xfrm>
            <a:off x="8741540" y="6657110"/>
            <a:ext cx="364736" cy="153888"/>
          </a:xfrm>
          <a:prstGeom prst="rect">
            <a:avLst/>
          </a:prstGeom>
          <a:noFill/>
        </p:spPr>
        <p:txBody>
          <a:bodyPr wrap="square" lIns="0" tIns="0" rIns="0" bIns="0" rtlCol="0" anchor="ctr" anchorCtr="1">
            <a:spAutoFit/>
          </a:bodyPr>
          <a:lstStyle/>
          <a:p>
            <a:pPr algn="l" defTabSz="457200" eaLnBrk="1" fontAlgn="auto" hangingPunct="1">
              <a:spcBef>
                <a:spcPts val="0"/>
              </a:spcBef>
              <a:spcAft>
                <a:spcPts val="0"/>
              </a:spcAft>
            </a:pPr>
            <a:fld id="{7004E5E3-C477-F742-9645-5285663234E5}" type="slidenum">
              <a:rPr lang="en-US" sz="1000" smtClean="0">
                <a:solidFill>
                  <a:prstClr val="black"/>
                </a:solidFill>
                <a:latin typeface="Arial"/>
                <a:cs typeface="Arial"/>
              </a:rPr>
              <a:pPr algn="l" defTabSz="457200" eaLnBrk="1" fontAlgn="auto" hangingPunct="1">
                <a:spcBef>
                  <a:spcPts val="0"/>
                </a:spcBef>
                <a:spcAft>
                  <a:spcPts val="0"/>
                </a:spcAft>
              </a:pPr>
              <a:t>‹#›</a:t>
            </a:fld>
            <a:endParaRPr lang="en-US" sz="1000" dirty="0">
              <a:solidFill>
                <a:prstClr val="black"/>
              </a:solidFill>
              <a:latin typeface="Arial"/>
              <a:cs typeface="Arial"/>
            </a:endParaRPr>
          </a:p>
        </p:txBody>
      </p:sp>
      <p:sp>
        <p:nvSpPr>
          <p:cNvPr id="18" name="Title Placeholder 17"/>
          <p:cNvSpPr>
            <a:spLocks noGrp="1"/>
          </p:cNvSpPr>
          <p:nvPr>
            <p:ph type="title"/>
          </p:nvPr>
        </p:nvSpPr>
        <p:spPr>
          <a:xfrm>
            <a:off x="-1" y="0"/>
            <a:ext cx="9155545" cy="328461"/>
          </a:xfrm>
          <a:prstGeom prst="rect">
            <a:avLst/>
          </a:prstGeom>
        </p:spPr>
        <p:txBody>
          <a:bodyPr vert="horz" wrap="none" lIns="91440" tIns="0" rIns="0" bIns="0" rtlCol="0" anchor="ctr" anchorCtr="0">
            <a:normAutofit/>
          </a:bodyPr>
          <a:lstStyle/>
          <a:p>
            <a:endParaRPr lang="en-US" dirty="0"/>
          </a:p>
        </p:txBody>
      </p:sp>
      <p:pic>
        <p:nvPicPr>
          <p:cNvPr id="9" name="Picture 8"/>
          <p:cNvPicPr>
            <a:picLocks noChangeAspect="1"/>
          </p:cNvPicPr>
          <p:nvPr userDrawn="1"/>
        </p:nvPicPr>
        <p:blipFill>
          <a:blip r:embed="rId5"/>
          <a:stretch>
            <a:fillRect/>
          </a:stretch>
        </p:blipFill>
        <p:spPr>
          <a:xfrm>
            <a:off x="18190" y="6500853"/>
            <a:ext cx="286609" cy="327553"/>
          </a:xfrm>
          <a:prstGeom prst="rect">
            <a:avLst/>
          </a:prstGeom>
        </p:spPr>
      </p:pic>
    </p:spTree>
    <p:extLst>
      <p:ext uri="{BB962C8B-B14F-4D97-AF65-F5344CB8AC3E}">
        <p14:creationId xmlns:p14="http://schemas.microsoft.com/office/powerpoint/2010/main" val="3346698743"/>
      </p:ext>
    </p:extLst>
  </p:cSld>
  <p:clrMap bg1="lt1" tx1="dk1" bg2="lt2" tx2="dk2" accent1="accent1" accent2="accent2" accent3="accent3" accent4="accent4" accent5="accent5" accent6="accent6" hlink="hlink" folHlink="folHlink"/>
  <p:sldLayoutIdLst>
    <p:sldLayoutId id="2147486746" r:id="rId1"/>
    <p:sldLayoutId id="2147486747" r:id="rId2"/>
    <p:sldLayoutId id="2147486748" r:id="rId3"/>
  </p:sldLayoutIdLst>
  <p:txStyles>
    <p:titleStyle>
      <a:lvl1pPr algn="l" defTabSz="457200" rtl="0" eaLnBrk="1" latinLnBrk="0" hangingPunct="1">
        <a:spcBef>
          <a:spcPct val="0"/>
        </a:spcBef>
        <a:buNone/>
        <a:defRPr sz="2400" b="1" kern="1200" baseline="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hyperlink" Target="https://engineering.purdue.edu/EngineeringImpact/Issues/2007_2/CoE_Articles/remakingEE.png" TargetMode="External"/><Relationship Id="rId6" Type="http://schemas.openxmlformats.org/officeDocument/2006/relationships/image" Target="../media/image5.jpeg"/><Relationship Id="rId7" Type="http://schemas.openxmlformats.org/officeDocument/2006/relationships/image" Target="../media/image6.emf"/><Relationship Id="rId8" Type="http://schemas.openxmlformats.org/officeDocument/2006/relationships/image" Target="../media/image7.png"/><Relationship Id="rId9"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hyperlink" Target="http://www.isip.piconepress.co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9.jpg"/><Relationship Id="rId5" Type="http://schemas.openxmlformats.org/officeDocument/2006/relationships/image" Target="../media/image10.jpg"/><Relationship Id="rId6" Type="http://schemas.openxmlformats.org/officeDocument/2006/relationships/image" Target="../media/image11.jpg"/><Relationship Id="rId7" Type="http://schemas.openxmlformats.org/officeDocument/2006/relationships/image" Target="../media/image12.jpg"/><Relationship Id="rId1" Type="http://schemas.openxmlformats.org/officeDocument/2006/relationships/slideLayout" Target="../slideLayouts/slideLayout7.xml"/><Relationship Id="rId2" Type="http://schemas.openxmlformats.org/officeDocument/2006/relationships/hyperlink" Target="http://www.isip.piconepres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1" Type="http://schemas.openxmlformats.org/officeDocument/2006/relationships/slideLayout" Target="../slideLayouts/slideLayout17.xml"/><Relationship Id="rId2"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1.png"/><Relationship Id="rId3"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16.xml"/><Relationship Id="rId2" Type="http://schemas.openxmlformats.org/officeDocument/2006/relationships/image" Target="../media/image4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7.png"/><Relationship Id="rId3" Type="http://schemas.openxmlformats.org/officeDocument/2006/relationships/image" Target="../media/image4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3.png"/><Relationship Id="rId5" Type="http://schemas.openxmlformats.org/officeDocument/2006/relationships/hyperlink" Target="http://www.isip.piconepress.com/projects/asl_fs/html/downloads.html" TargetMode="External"/><Relationship Id="rId6" Type="http://schemas.openxmlformats.org/officeDocument/2006/relationships/image" Target="../media/image14.png"/><Relationship Id="rId7"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hyperlink" Target="http://www.isip.piconepress.com"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hyperlink" Target="http://www.isip.piconepress.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hyperlink" Target="http://www.nedcdata.org" TargetMode="External"/><Relationship Id="rId6" Type="http://schemas.openxmlformats.org/officeDocument/2006/relationships/image" Target="../media/image19.png"/><Relationship Id="rId7"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jpeg"/><Relationship Id="rId5"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emf"/><Relationship Id="rId5" Type="http://schemas.openxmlformats.org/officeDocument/2006/relationships/image" Target="../media/image27.png"/><Relationship Id="rId6" Type="http://schemas.openxmlformats.org/officeDocument/2006/relationships/image" Target="../media/image28.emf"/><Relationship Id="rId7"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15.xml"/><Relationship Id="rId2"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600" y="152400"/>
            <a:ext cx="8686800" cy="1524000"/>
          </a:xfrm>
          <a:prstGeom prst="rect">
            <a:avLst/>
          </a:prstGeom>
          <a:ln>
            <a:solidFill>
              <a:schemeClr val="tx1"/>
            </a:solidFill>
          </a:ln>
        </p:spPr>
        <p:txBody>
          <a:bodyPr/>
          <a:lstStyle/>
          <a:p>
            <a:pPr algn="l" defTabSz="914400">
              <a:spcBef>
                <a:spcPct val="50000"/>
              </a:spcBef>
              <a:spcAft>
                <a:spcPct val="50000"/>
              </a:spcAft>
              <a:defRPr/>
            </a:pPr>
            <a:r>
              <a:rPr lang="en-US" sz="2800" b="1" dirty="0" smtClean="0">
                <a:solidFill>
                  <a:srgbClr val="892034"/>
                </a:solidFill>
                <a:latin typeface="Calibri"/>
              </a:rPr>
              <a:t>Institute for Signal and Information Processing</a:t>
            </a:r>
            <a:r>
              <a:rPr lang="en-US" sz="2800" b="1" dirty="0" smtClean="0">
                <a:solidFill>
                  <a:prstClr val="black"/>
                </a:solidFill>
                <a:latin typeface="Calibri"/>
              </a:rPr>
              <a:t/>
            </a:r>
            <a:br>
              <a:rPr lang="en-US" sz="2800" b="1" dirty="0" smtClean="0">
                <a:solidFill>
                  <a:prstClr val="black"/>
                </a:solidFill>
                <a:latin typeface="Calibri"/>
              </a:rPr>
            </a:br>
            <a:r>
              <a:rPr lang="en-US" sz="900" b="1" dirty="0" smtClean="0">
                <a:solidFill>
                  <a:prstClr val="black"/>
                </a:solidFill>
                <a:latin typeface="Calibri"/>
              </a:rPr>
              <a:t/>
            </a:r>
            <a:br>
              <a:rPr lang="en-US" sz="900" b="1" dirty="0" smtClean="0">
                <a:solidFill>
                  <a:prstClr val="black"/>
                </a:solidFill>
                <a:latin typeface="Calibri"/>
              </a:rPr>
            </a:br>
            <a:r>
              <a:rPr lang="en-US" sz="900" b="1" dirty="0" smtClean="0">
                <a:solidFill>
                  <a:prstClr val="black"/>
                </a:solidFill>
                <a:latin typeface="Calibri"/>
              </a:rPr>
              <a:t/>
            </a:r>
            <a:br>
              <a:rPr lang="en-US" sz="900" b="1" dirty="0" smtClean="0">
                <a:solidFill>
                  <a:prstClr val="black"/>
                </a:solidFill>
                <a:latin typeface="Calibri"/>
              </a:rPr>
            </a:br>
            <a:r>
              <a:rPr lang="en-US" sz="1400" b="1" dirty="0" smtClean="0">
                <a:solidFill>
                  <a:srgbClr val="333399"/>
                </a:solidFill>
                <a:latin typeface="Calibri"/>
              </a:rPr>
              <a:t>Mission:</a:t>
            </a:r>
            <a:r>
              <a:rPr lang="en-US" sz="1400" b="1" dirty="0" smtClean="0">
                <a:solidFill>
                  <a:prstClr val="black"/>
                </a:solidFill>
                <a:latin typeface="Calibri"/>
              </a:rPr>
              <a:t> </a:t>
            </a:r>
            <a:r>
              <a:rPr lang="en-US" sz="1400" b="1" dirty="0" smtClean="0">
                <a:solidFill>
                  <a:srgbClr val="892034"/>
                </a:solidFill>
                <a:latin typeface="Calibri"/>
              </a:rPr>
              <a:t>Automated extraction and organization of information using advanced statistical</a:t>
            </a:r>
            <a:br>
              <a:rPr lang="en-US" sz="1400" b="1" dirty="0" smtClean="0">
                <a:solidFill>
                  <a:srgbClr val="892034"/>
                </a:solidFill>
                <a:latin typeface="Calibri"/>
              </a:rPr>
            </a:br>
            <a:r>
              <a:rPr lang="en-US" sz="1400" b="1" dirty="0" smtClean="0">
                <a:solidFill>
                  <a:srgbClr val="892034"/>
                </a:solidFill>
                <a:latin typeface="Calibri"/>
              </a:rPr>
              <a:t>models t</a:t>
            </a:r>
            <a:r>
              <a:rPr lang="en-US" sz="1400" b="1" dirty="0" smtClean="0">
                <a:solidFill>
                  <a:srgbClr val="892034"/>
                </a:solidFill>
                <a:latin typeface="Calibri"/>
                <a:cs typeface="Times New Roman" pitchFamily="18" charset="0"/>
              </a:rPr>
              <a:t>o fundamentally advance the level of integration, density, intelligence and performance </a:t>
            </a:r>
            <a:br>
              <a:rPr lang="en-US" sz="1400" b="1" dirty="0" smtClean="0">
                <a:solidFill>
                  <a:srgbClr val="892034"/>
                </a:solidFill>
                <a:latin typeface="Calibri"/>
                <a:cs typeface="Times New Roman" pitchFamily="18" charset="0"/>
              </a:rPr>
            </a:br>
            <a:r>
              <a:rPr lang="en-US" sz="1400" b="1" dirty="0" smtClean="0">
                <a:solidFill>
                  <a:srgbClr val="892034"/>
                </a:solidFill>
                <a:latin typeface="Calibri"/>
                <a:cs typeface="Times New Roman" pitchFamily="18" charset="0"/>
              </a:rPr>
              <a:t>of electronic systems. Application areas include speech recognition, speech enhancement and biological systems.</a:t>
            </a:r>
            <a:r>
              <a:rPr lang="en-US" sz="1400" b="1" dirty="0" smtClean="0">
                <a:solidFill>
                  <a:prstClr val="black"/>
                </a:solidFill>
                <a:latin typeface="Calibri"/>
                <a:cs typeface="Times New Roman" pitchFamily="18" charset="0"/>
              </a:rPr>
              <a:t> </a:t>
            </a:r>
            <a:br>
              <a:rPr lang="en-US" sz="1400" b="1" dirty="0" smtClean="0">
                <a:solidFill>
                  <a:prstClr val="black"/>
                </a:solidFill>
                <a:latin typeface="Calibri"/>
                <a:cs typeface="Times New Roman" pitchFamily="18" charset="0"/>
              </a:rPr>
            </a:br>
            <a:endParaRPr lang="en-US" sz="1400" b="1" dirty="0" smtClean="0">
              <a:solidFill>
                <a:prstClr val="black"/>
              </a:solidFill>
              <a:latin typeface="Calibri"/>
              <a:cs typeface="Times New Roman" pitchFamily="18" charset="0"/>
            </a:endParaRPr>
          </a:p>
        </p:txBody>
      </p:sp>
      <p:sp>
        <p:nvSpPr>
          <p:cNvPr id="3" name="Rectangle 5"/>
          <p:cNvSpPr>
            <a:spLocks noChangeArrowheads="1"/>
          </p:cNvSpPr>
          <p:nvPr/>
        </p:nvSpPr>
        <p:spPr bwMode="auto">
          <a:xfrm>
            <a:off x="4572000" y="1895475"/>
            <a:ext cx="4343400" cy="2173288"/>
          </a:xfrm>
          <a:prstGeom prst="rect">
            <a:avLst/>
          </a:prstGeom>
          <a:noFill/>
          <a:ln w="9525">
            <a:solidFill>
              <a:schemeClr val="tx1"/>
            </a:solidFill>
            <a:miter lim="800000"/>
            <a:headEnd/>
            <a:tailEnd/>
          </a:ln>
          <a:effectLst/>
        </p:spPr>
        <p:txBody>
          <a:bodyPr/>
          <a:lstStyle/>
          <a:p>
            <a:pPr defTabSz="914400" fontAlgn="base">
              <a:spcAft>
                <a:spcPts val="600"/>
              </a:spcAft>
            </a:pPr>
            <a:r>
              <a:rPr lang="en-US" sz="1600" b="1" dirty="0">
                <a:solidFill>
                  <a:srgbClr val="333399"/>
                </a:solidFill>
                <a:latin typeface="Arial" charset="0"/>
              </a:rPr>
              <a:t>Impact:</a:t>
            </a:r>
          </a:p>
          <a:p>
            <a:pPr marL="230188" lvl="1" indent="-115888" algn="l" defTabSz="914400" fontAlgn="base">
              <a:spcBef>
                <a:spcPct val="0"/>
              </a:spcBef>
              <a:spcAft>
                <a:spcPct val="50000"/>
              </a:spcAft>
              <a:buFontTx/>
              <a:buChar char="•"/>
            </a:pPr>
            <a:r>
              <a:rPr lang="en-US" sz="1200" b="1" dirty="0">
                <a:solidFill>
                  <a:srgbClr val="000000"/>
                </a:solidFill>
                <a:latin typeface="Arial" charset="0"/>
              </a:rPr>
              <a:t>Real-time information extraction from large audio resources such as the Internet</a:t>
            </a:r>
          </a:p>
          <a:p>
            <a:pPr marL="230188" lvl="1" indent="-115888" algn="l" defTabSz="914400" fontAlgn="base">
              <a:spcBef>
                <a:spcPct val="0"/>
              </a:spcBef>
              <a:spcAft>
                <a:spcPct val="50000"/>
              </a:spcAft>
              <a:buFontTx/>
              <a:buChar char="•"/>
            </a:pPr>
            <a:r>
              <a:rPr lang="en-US" sz="1200" b="1" dirty="0">
                <a:solidFill>
                  <a:srgbClr val="000000"/>
                </a:solidFill>
                <a:latin typeface="Arial" charset="0"/>
              </a:rPr>
              <a:t>Intelligence gathering and automated processing</a:t>
            </a:r>
          </a:p>
          <a:p>
            <a:pPr marL="230188" lvl="1" indent="-115888" algn="l" defTabSz="914400" fontAlgn="base">
              <a:spcBef>
                <a:spcPct val="0"/>
              </a:spcBef>
              <a:spcAft>
                <a:spcPct val="50000"/>
              </a:spcAft>
              <a:buFontTx/>
              <a:buChar char="•"/>
            </a:pPr>
            <a:r>
              <a:rPr lang="en-US" sz="1200" b="1" dirty="0" smtClean="0">
                <a:solidFill>
                  <a:srgbClr val="000000"/>
                </a:solidFill>
                <a:latin typeface="Arial" charset="0"/>
              </a:rPr>
              <a:t>Next </a:t>
            </a:r>
            <a:r>
              <a:rPr lang="en-US" sz="1200" b="1" dirty="0">
                <a:solidFill>
                  <a:srgbClr val="000000"/>
                </a:solidFill>
                <a:latin typeface="Arial" charset="0"/>
              </a:rPr>
              <a:t>generation biometrics based on </a:t>
            </a:r>
            <a:r>
              <a:rPr lang="en-US" sz="1200" b="1" dirty="0" smtClean="0">
                <a:solidFill>
                  <a:srgbClr val="000000"/>
                </a:solidFill>
                <a:latin typeface="Arial" charset="0"/>
              </a:rPr>
              <a:t>nonparametric statistical models</a:t>
            </a:r>
          </a:p>
          <a:p>
            <a:pPr marL="230188" lvl="1" indent="-115888" algn="l" defTabSz="914400" fontAlgn="base">
              <a:spcBef>
                <a:spcPct val="0"/>
              </a:spcBef>
              <a:spcAft>
                <a:spcPct val="50000"/>
              </a:spcAft>
              <a:buFontTx/>
              <a:buChar char="•"/>
            </a:pPr>
            <a:r>
              <a:rPr lang="en-US" sz="1200" b="1" dirty="0" smtClean="0">
                <a:solidFill>
                  <a:srgbClr val="000000"/>
                </a:solidFill>
                <a:latin typeface="Arial" charset="0"/>
              </a:rPr>
              <a:t>Rapid generation of high performance systems in new domains involving untranscribed big data using models that self-organize information</a:t>
            </a:r>
            <a:endParaRPr lang="en-US" sz="1200" b="1" dirty="0">
              <a:solidFill>
                <a:srgbClr val="000000"/>
              </a:solidFill>
              <a:latin typeface="Arial" charset="0"/>
            </a:endParaRPr>
          </a:p>
        </p:txBody>
      </p:sp>
      <p:sp>
        <p:nvSpPr>
          <p:cNvPr id="4" name="Rectangle 6"/>
          <p:cNvSpPr>
            <a:spLocks noChangeArrowheads="1"/>
          </p:cNvSpPr>
          <p:nvPr/>
        </p:nvSpPr>
        <p:spPr bwMode="auto">
          <a:xfrm>
            <a:off x="228600" y="4068763"/>
            <a:ext cx="4343400" cy="2606675"/>
          </a:xfrm>
          <a:prstGeom prst="rect">
            <a:avLst/>
          </a:prstGeom>
          <a:noFill/>
          <a:ln w="9525">
            <a:solidFill>
              <a:schemeClr val="tx1"/>
            </a:solidFill>
            <a:miter lim="800000"/>
            <a:headEnd/>
            <a:tailEnd/>
          </a:ln>
          <a:effectLst/>
        </p:spPr>
        <p:txBody>
          <a:bodyPr/>
          <a:lstStyle/>
          <a:p>
            <a:pPr defTabSz="914400" fontAlgn="base">
              <a:spcAft>
                <a:spcPts val="600"/>
              </a:spcAft>
            </a:pPr>
            <a:r>
              <a:rPr lang="en-US" sz="1200" dirty="0">
                <a:solidFill>
                  <a:prstClr val="black"/>
                </a:solidFill>
                <a:latin typeface="Arial" charset="0"/>
              </a:rPr>
              <a:t> </a:t>
            </a:r>
            <a:r>
              <a:rPr lang="en-US" sz="1600" b="1" dirty="0">
                <a:solidFill>
                  <a:srgbClr val="333399"/>
                </a:solidFill>
                <a:latin typeface="Arial" charset="0"/>
              </a:rPr>
              <a:t>Expertise:</a:t>
            </a:r>
          </a:p>
          <a:p>
            <a:pPr marL="230188" lvl="1" indent="-115888" algn="l" defTabSz="914400" fontAlgn="base">
              <a:spcBef>
                <a:spcPct val="0"/>
              </a:spcBef>
              <a:spcAft>
                <a:spcPts val="600"/>
              </a:spcAft>
              <a:buFontTx/>
              <a:buChar char="•"/>
            </a:pPr>
            <a:r>
              <a:rPr lang="en-US" sz="1200" b="1" dirty="0" smtClean="0">
                <a:solidFill>
                  <a:srgbClr val="000000"/>
                </a:solidFill>
                <a:latin typeface="Arial" charset="0"/>
              </a:rPr>
              <a:t>Statistical modeling of time-varying data sources in human language, imaging and bioinformatics</a:t>
            </a:r>
          </a:p>
          <a:p>
            <a:pPr marL="230188" lvl="1" indent="-115888" algn="l" defTabSz="914400" fontAlgn="base">
              <a:spcBef>
                <a:spcPct val="0"/>
              </a:spcBef>
              <a:spcAft>
                <a:spcPts val="600"/>
              </a:spcAft>
              <a:buFontTx/>
              <a:buChar char="•"/>
            </a:pPr>
            <a:r>
              <a:rPr lang="en-US" sz="1200" b="1" dirty="0" smtClean="0">
                <a:solidFill>
                  <a:srgbClr val="000000"/>
                </a:solidFill>
                <a:latin typeface="Arial" charset="0"/>
              </a:rPr>
              <a:t>Speech, speaker and language identification for defense and commercial applications</a:t>
            </a:r>
            <a:endParaRPr lang="en-US" sz="1200" b="1" dirty="0">
              <a:solidFill>
                <a:srgbClr val="000000"/>
              </a:solidFill>
              <a:latin typeface="Arial" charset="0"/>
            </a:endParaRPr>
          </a:p>
          <a:p>
            <a:pPr marL="230188" lvl="1" indent="-115888" algn="l" defTabSz="914400" fontAlgn="base">
              <a:spcBef>
                <a:spcPct val="0"/>
              </a:spcBef>
              <a:spcAft>
                <a:spcPts val="600"/>
              </a:spcAft>
              <a:buFontTx/>
              <a:buChar char="•"/>
            </a:pPr>
            <a:r>
              <a:rPr lang="en-US" sz="1200" b="1" dirty="0">
                <a:solidFill>
                  <a:srgbClr val="000000"/>
                </a:solidFill>
                <a:latin typeface="Arial" charset="0"/>
              </a:rPr>
              <a:t>Metadata extraction for enhanced </a:t>
            </a:r>
            <a:r>
              <a:rPr lang="en-US" sz="1200" b="1" dirty="0" smtClean="0">
                <a:solidFill>
                  <a:srgbClr val="000000"/>
                </a:solidFill>
                <a:latin typeface="Arial" charset="0"/>
              </a:rPr>
              <a:t>understanding</a:t>
            </a:r>
            <a:br>
              <a:rPr lang="en-US" sz="1200" b="1" dirty="0" smtClean="0">
                <a:solidFill>
                  <a:srgbClr val="000000"/>
                </a:solidFill>
                <a:latin typeface="Arial" charset="0"/>
              </a:rPr>
            </a:br>
            <a:r>
              <a:rPr lang="en-US" sz="1200" b="1" dirty="0" smtClean="0">
                <a:solidFill>
                  <a:srgbClr val="000000"/>
                </a:solidFill>
                <a:latin typeface="Arial" charset="0"/>
              </a:rPr>
              <a:t>and improved semantic representations</a:t>
            </a:r>
            <a:endParaRPr lang="en-US" sz="1200" b="1" dirty="0">
              <a:solidFill>
                <a:srgbClr val="000000"/>
              </a:solidFill>
              <a:latin typeface="Arial" charset="0"/>
            </a:endParaRPr>
          </a:p>
          <a:p>
            <a:pPr marL="230188" lvl="1" indent="-115888" algn="l" defTabSz="914400" fontAlgn="base">
              <a:spcBef>
                <a:spcPct val="0"/>
              </a:spcBef>
              <a:spcAft>
                <a:spcPts val="600"/>
              </a:spcAft>
              <a:buFontTx/>
              <a:buChar char="•"/>
            </a:pPr>
            <a:r>
              <a:rPr lang="en-US" sz="1200" b="1" dirty="0">
                <a:solidFill>
                  <a:srgbClr val="000000"/>
                </a:solidFill>
                <a:latin typeface="Arial" charset="0"/>
              </a:rPr>
              <a:t>Intelligent systems and machine learning</a:t>
            </a:r>
          </a:p>
          <a:p>
            <a:pPr marL="230188" lvl="1" indent="-115888" algn="l" defTabSz="914400" fontAlgn="base">
              <a:spcBef>
                <a:spcPct val="0"/>
              </a:spcBef>
              <a:spcAft>
                <a:spcPts val="600"/>
              </a:spcAft>
              <a:buFontTx/>
              <a:buChar char="•"/>
            </a:pPr>
            <a:r>
              <a:rPr lang="en-US" sz="1200" b="1" dirty="0" smtClean="0">
                <a:solidFill>
                  <a:srgbClr val="000000"/>
                </a:solidFill>
                <a:latin typeface="Arial" charset="0"/>
              </a:rPr>
              <a:t>Data-driven and corpus-based methodologies utilizing big data resources have been proven to result in consistent incremental progress</a:t>
            </a:r>
            <a:endParaRPr lang="en-US" sz="1200" b="1" dirty="0">
              <a:solidFill>
                <a:srgbClr val="000000"/>
              </a:solidFill>
              <a:latin typeface="Arial" charset="0"/>
            </a:endParaRPr>
          </a:p>
        </p:txBody>
      </p:sp>
      <p:pic>
        <p:nvPicPr>
          <p:cNvPr id="250882" name="Picture 2">
            <a:hlinkClick r:id="rId2"/>
          </p:cNvPr>
          <p:cNvPicPr>
            <a:picLocks noChangeAspect="1" noChangeArrowheads="1"/>
          </p:cNvPicPr>
          <p:nvPr/>
        </p:nvPicPr>
        <p:blipFill>
          <a:blip r:embed="rId3" cstate="print"/>
          <a:srcRect/>
          <a:stretch>
            <a:fillRect/>
          </a:stretch>
        </p:blipFill>
        <p:spPr bwMode="auto">
          <a:xfrm>
            <a:off x="7980218" y="249382"/>
            <a:ext cx="838257" cy="838257"/>
          </a:xfrm>
          <a:prstGeom prst="rect">
            <a:avLst/>
          </a:prstGeom>
          <a:noFill/>
          <a:ln w="9525">
            <a:noFill/>
            <a:miter lim="800000"/>
            <a:headEnd/>
            <a:tailEnd/>
          </a:ln>
        </p:spPr>
      </p:pic>
      <p:sp>
        <p:nvSpPr>
          <p:cNvPr id="9" name="Rectangle 5"/>
          <p:cNvSpPr>
            <a:spLocks noChangeArrowheads="1"/>
          </p:cNvSpPr>
          <p:nvPr/>
        </p:nvSpPr>
        <p:spPr bwMode="auto">
          <a:xfrm>
            <a:off x="228600" y="1895475"/>
            <a:ext cx="4343400" cy="2173288"/>
          </a:xfrm>
          <a:prstGeom prst="rect">
            <a:avLst/>
          </a:prstGeom>
          <a:noFill/>
          <a:ln w="9525">
            <a:solidFill>
              <a:schemeClr val="tx1"/>
            </a:solidFill>
            <a:miter lim="800000"/>
            <a:headEnd/>
            <a:tailEnd/>
          </a:ln>
          <a:effectLst/>
        </p:spPr>
        <p:txBody>
          <a:bodyPr/>
          <a:lstStyle/>
          <a:p>
            <a:pPr defTabSz="914400" fontAlgn="base">
              <a:spcAft>
                <a:spcPts val="1200"/>
              </a:spcAft>
            </a:pPr>
            <a:endParaRPr lang="en-US" sz="1200" b="1" dirty="0">
              <a:solidFill>
                <a:srgbClr val="892034"/>
              </a:solidFill>
              <a:latin typeface="Arial" charset="0"/>
            </a:endParaRPr>
          </a:p>
        </p:txBody>
      </p:sp>
      <p:pic>
        <p:nvPicPr>
          <p:cNvPr id="10" name="Picture 50" descr="x"/>
          <p:cNvPicPr>
            <a:picLocks noChangeArrowheads="1"/>
          </p:cNvPicPr>
          <p:nvPr/>
        </p:nvPicPr>
        <p:blipFill>
          <a:blip r:embed="rId4"/>
          <a:srcRect l="9944" t="4834" r="10153" b="3784"/>
          <a:stretch>
            <a:fillRect/>
          </a:stretch>
        </p:blipFill>
        <p:spPr bwMode="auto">
          <a:xfrm>
            <a:off x="320266" y="1989139"/>
            <a:ext cx="1343117" cy="1541461"/>
          </a:xfrm>
          <a:prstGeom prst="rect">
            <a:avLst/>
          </a:prstGeom>
          <a:ln>
            <a:noFill/>
          </a:ln>
          <a:effectLst>
            <a:outerShdw blurRad="292100" dist="139700" dir="2700000" algn="tl" rotWithShape="0">
              <a:srgbClr val="333333">
                <a:alpha val="65000"/>
              </a:srgbClr>
            </a:outerShdw>
          </a:effectLst>
        </p:spPr>
      </p:pic>
      <p:pic>
        <p:nvPicPr>
          <p:cNvPr id="11" name="Picture 3">
            <a:hlinkClick r:id="rId5"/>
          </p:cNvPr>
          <p:cNvPicPr>
            <a:picLocks noChangeArrowheads="1"/>
          </p:cNvPicPr>
          <p:nvPr/>
        </p:nvPicPr>
        <p:blipFill>
          <a:blip r:embed="rId6"/>
          <a:srcRect/>
          <a:stretch>
            <a:fillRect/>
          </a:stretch>
        </p:blipFill>
        <p:spPr bwMode="auto">
          <a:xfrm>
            <a:off x="1663383" y="2192339"/>
            <a:ext cx="1397317" cy="1541461"/>
          </a:xfrm>
          <a:prstGeom prst="rect">
            <a:avLst/>
          </a:prstGeom>
          <a:ln>
            <a:noFill/>
          </a:ln>
          <a:effectLst>
            <a:outerShdw blurRad="292100" dist="139700" dir="2700000" algn="tl" rotWithShape="0">
              <a:srgbClr val="333333">
                <a:alpha val="65000"/>
              </a:srgbClr>
            </a:outerShdw>
          </a:effectLst>
        </p:spPr>
      </p:pic>
      <p:pic>
        <p:nvPicPr>
          <p:cNvPr id="14" name="Picture 3"/>
          <p:cNvPicPr>
            <a:picLocks noChangeArrowheads="1"/>
          </p:cNvPicPr>
          <p:nvPr/>
        </p:nvPicPr>
        <p:blipFill>
          <a:blip r:embed="rId7"/>
          <a:srcRect l="2394" r="2839" b="1461"/>
          <a:stretch>
            <a:fillRect/>
          </a:stretch>
        </p:blipFill>
        <p:spPr bwMode="auto">
          <a:xfrm>
            <a:off x="3060700" y="2382839"/>
            <a:ext cx="1400046" cy="1541461"/>
          </a:xfrm>
          <a:prstGeom prst="rect">
            <a:avLst/>
          </a:prstGeom>
          <a:ln>
            <a:noFill/>
          </a:ln>
          <a:effectLst>
            <a:outerShdw blurRad="292100" dist="139700" dir="2700000" algn="tl" rotWithShape="0">
              <a:srgbClr val="333333">
                <a:alpha val="65000"/>
              </a:srgbClr>
            </a:outerShdw>
          </a:effectLst>
        </p:spPr>
      </p:pic>
      <p:pic>
        <p:nvPicPr>
          <p:cNvPr id="13" name="Picture 12" descr="Screen Shot 2013-03-03 at 1.59.17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65575" y="4159558"/>
            <a:ext cx="2882900" cy="1591528"/>
          </a:xfrm>
          <a:prstGeom prst="rect">
            <a:avLst/>
          </a:prstGeom>
          <a:ln>
            <a:noFill/>
          </a:ln>
          <a:effectLst>
            <a:outerShdw blurRad="292100" dist="139700" dir="2700000" algn="tl" rotWithShape="0">
              <a:srgbClr val="333333">
                <a:alpha val="65000"/>
              </a:srgbClr>
            </a:outerShdw>
          </a:effectLst>
        </p:spPr>
      </p:pic>
      <p:sp>
        <p:nvSpPr>
          <p:cNvPr id="16" name="Rectangle 5"/>
          <p:cNvSpPr>
            <a:spLocks noChangeArrowheads="1"/>
          </p:cNvSpPr>
          <p:nvPr/>
        </p:nvSpPr>
        <p:spPr bwMode="auto">
          <a:xfrm>
            <a:off x="4570413" y="4068762"/>
            <a:ext cx="4343400" cy="2606675"/>
          </a:xfrm>
          <a:prstGeom prst="rect">
            <a:avLst/>
          </a:prstGeom>
          <a:noFill/>
          <a:ln w="9525">
            <a:solidFill>
              <a:schemeClr val="tx1"/>
            </a:solidFill>
            <a:miter lim="800000"/>
            <a:headEnd/>
            <a:tailEnd/>
          </a:ln>
          <a:effectLst/>
        </p:spPr>
        <p:txBody>
          <a:bodyPr/>
          <a:lstStyle/>
          <a:p>
            <a:pPr defTabSz="914400" fontAlgn="base">
              <a:spcAft>
                <a:spcPts val="1200"/>
              </a:spcAft>
            </a:pPr>
            <a:endParaRPr lang="en-US" sz="1200" b="1" dirty="0">
              <a:solidFill>
                <a:srgbClr val="892034"/>
              </a:solidFill>
              <a:latin typeface="Arial" charset="0"/>
            </a:endParaRPr>
          </a:p>
        </p:txBody>
      </p:sp>
      <p:pic>
        <p:nvPicPr>
          <p:cNvPr id="8" name="Picture 36" descr="screen1"/>
          <p:cNvPicPr>
            <a:picLocks noChangeAspect="1" noChangeArrowheads="1"/>
          </p:cNvPicPr>
          <p:nvPr/>
        </p:nvPicPr>
        <p:blipFill>
          <a:blip r:embed="rId9" cstate="print"/>
          <a:srcRect b="12000"/>
          <a:stretch>
            <a:fillRect/>
          </a:stretch>
        </p:blipFill>
        <p:spPr bwMode="auto">
          <a:xfrm>
            <a:off x="6120716" y="4846459"/>
            <a:ext cx="2677718" cy="16940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5886356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Meeting the Needs of a Diverse, Nontraditional Workforce</a:t>
            </a:r>
            <a:endParaRPr lang="en-US" dirty="0"/>
          </a:p>
        </p:txBody>
      </p:sp>
      <p:sp>
        <p:nvSpPr>
          <p:cNvPr id="3" name="TextBox 2"/>
          <p:cNvSpPr txBox="1"/>
          <p:nvPr/>
        </p:nvSpPr>
        <p:spPr>
          <a:xfrm>
            <a:off x="248772" y="798736"/>
            <a:ext cx="8680826" cy="4770538"/>
          </a:xfrm>
          <a:prstGeom prst="rect">
            <a:avLst/>
          </a:prstGeom>
          <a:noFill/>
        </p:spPr>
        <p:txBody>
          <a:bodyPr wrap="square" lIns="0" tIns="0" rIns="0" bIns="0" rtlCol="0">
            <a:spAutoFit/>
          </a:bodyPr>
          <a:lstStyle/>
          <a:p>
            <a:pPr marL="227013" indent="-227013" algn="l" defTabSz="457200" eaLnBrk="1" fontAlgn="auto" hangingPunct="1">
              <a:spcBef>
                <a:spcPts val="0"/>
              </a:spcBef>
              <a:spcAft>
                <a:spcPts val="1200"/>
              </a:spcAft>
              <a:buFont typeface="Arial"/>
              <a:buChar char="•"/>
            </a:pPr>
            <a:r>
              <a:rPr lang="en-US" sz="1800" dirty="0" smtClean="0">
                <a:solidFill>
                  <a:prstClr val="black"/>
                </a:solidFill>
                <a:latin typeface="Arial"/>
                <a:cs typeface="Arial"/>
              </a:rPr>
              <a:t>Existing university-based research centers are delivering print</a:t>
            </a:r>
            <a:r>
              <a:rPr lang="en-US" sz="1800" dirty="0">
                <a:solidFill>
                  <a:prstClr val="black"/>
                </a:solidFill>
                <a:latin typeface="Arial"/>
                <a:cs typeface="Arial"/>
              </a:rPr>
              <a:t>-dominated, </a:t>
            </a:r>
            <a:r>
              <a:rPr lang="en-US" sz="1800" dirty="0" smtClean="0">
                <a:solidFill>
                  <a:prstClr val="black"/>
                </a:solidFill>
                <a:latin typeface="Arial"/>
                <a:cs typeface="Arial"/>
              </a:rPr>
              <a:t>passive lecturing </a:t>
            </a:r>
            <a:r>
              <a:rPr lang="en-US" sz="1800" dirty="0">
                <a:solidFill>
                  <a:prstClr val="black"/>
                </a:solidFill>
                <a:latin typeface="Arial"/>
                <a:cs typeface="Arial"/>
              </a:rPr>
              <a:t>to </a:t>
            </a:r>
            <a:r>
              <a:rPr lang="en-US" sz="1800" dirty="0" smtClean="0">
                <a:solidFill>
                  <a:prstClr val="black"/>
                </a:solidFill>
                <a:latin typeface="Arial"/>
                <a:cs typeface="Arial"/>
              </a:rPr>
              <a:t>large classes </a:t>
            </a:r>
            <a:r>
              <a:rPr lang="en-US" sz="1800" dirty="0">
                <a:solidFill>
                  <a:prstClr val="black"/>
                </a:solidFill>
                <a:latin typeface="Arial"/>
                <a:cs typeface="Arial"/>
              </a:rPr>
              <a:t>of 30 participants or </a:t>
            </a:r>
            <a:r>
              <a:rPr lang="en-US" sz="1800" dirty="0" smtClean="0">
                <a:solidFill>
                  <a:prstClr val="black"/>
                </a:solidFill>
                <a:latin typeface="Arial"/>
                <a:cs typeface="Arial"/>
              </a:rPr>
              <a:t>more.</a:t>
            </a:r>
          </a:p>
          <a:p>
            <a:pPr marL="227013" indent="-227013" algn="l" defTabSz="457200" eaLnBrk="1" fontAlgn="auto" hangingPunct="1">
              <a:spcBef>
                <a:spcPts val="0"/>
              </a:spcBef>
              <a:spcAft>
                <a:spcPts val="1200"/>
              </a:spcAft>
              <a:buFont typeface="Arial"/>
              <a:buChar char="•"/>
            </a:pPr>
            <a:r>
              <a:rPr lang="en-US" sz="1800" dirty="0" smtClean="0">
                <a:solidFill>
                  <a:prstClr val="black"/>
                </a:solidFill>
                <a:latin typeface="Arial"/>
                <a:cs typeface="Arial"/>
              </a:rPr>
              <a:t>Training literature </a:t>
            </a:r>
            <a:r>
              <a:rPr lang="en-US" sz="1800" dirty="0">
                <a:solidFill>
                  <a:prstClr val="black"/>
                </a:solidFill>
                <a:latin typeface="Arial"/>
                <a:cs typeface="Arial"/>
              </a:rPr>
              <a:t>shows that this is the least effective – not to mention least efficient – delivery system.  Plus, it costs too </a:t>
            </a:r>
            <a:r>
              <a:rPr lang="en-US" sz="1800" dirty="0" smtClean="0">
                <a:solidFill>
                  <a:prstClr val="black"/>
                </a:solidFill>
                <a:latin typeface="Arial"/>
                <a:cs typeface="Arial"/>
              </a:rPr>
              <a:t>much.</a:t>
            </a:r>
          </a:p>
          <a:p>
            <a:pPr marL="227013" indent="-227013" algn="l" defTabSz="457200" eaLnBrk="1" fontAlgn="auto" hangingPunct="1">
              <a:spcBef>
                <a:spcPts val="0"/>
              </a:spcBef>
              <a:spcAft>
                <a:spcPts val="1200"/>
              </a:spcAft>
              <a:buFont typeface="Arial"/>
              <a:buChar char="•"/>
            </a:pPr>
            <a:r>
              <a:rPr lang="en-US" sz="1800" dirty="0" smtClean="0">
                <a:solidFill>
                  <a:prstClr val="black"/>
                </a:solidFill>
                <a:latin typeface="Arial"/>
                <a:cs typeface="Arial"/>
              </a:rPr>
              <a:t>According </a:t>
            </a:r>
            <a:r>
              <a:rPr lang="en-US" sz="1800" dirty="0">
                <a:solidFill>
                  <a:prstClr val="black"/>
                </a:solidFill>
                <a:latin typeface="Arial"/>
                <a:cs typeface="Arial"/>
              </a:rPr>
              <a:t>to a recent TCRP (Transportation Cooperative Research Program) Report #77, p. 12, “…Organizations are increasingly interested in bringing training in-</a:t>
            </a:r>
            <a:r>
              <a:rPr lang="en-US" sz="1800" dirty="0" smtClean="0">
                <a:solidFill>
                  <a:prstClr val="black"/>
                </a:solidFill>
                <a:latin typeface="Arial"/>
                <a:cs typeface="Arial"/>
              </a:rPr>
              <a:t>house…Technology</a:t>
            </a:r>
            <a:r>
              <a:rPr lang="en-US" sz="1800" dirty="0">
                <a:solidFill>
                  <a:prstClr val="black"/>
                </a:solidFill>
                <a:latin typeface="Arial"/>
                <a:cs typeface="Arial"/>
              </a:rPr>
              <a:t>-driven training dropped </a:t>
            </a:r>
            <a:r>
              <a:rPr lang="en-US" sz="1800" dirty="0" smtClean="0">
                <a:solidFill>
                  <a:prstClr val="black"/>
                </a:solidFill>
                <a:latin typeface="Arial"/>
                <a:cs typeface="Arial"/>
              </a:rPr>
              <a:t>slightly </a:t>
            </a:r>
            <a:r>
              <a:rPr lang="en-US" sz="1800" dirty="0">
                <a:solidFill>
                  <a:prstClr val="black"/>
                </a:solidFill>
                <a:latin typeface="Arial"/>
                <a:cs typeface="Arial"/>
              </a:rPr>
              <a:t>to </a:t>
            </a:r>
            <a:r>
              <a:rPr lang="en-US" sz="1800" dirty="0" smtClean="0">
                <a:solidFill>
                  <a:prstClr val="black"/>
                </a:solidFill>
                <a:latin typeface="Arial"/>
                <a:cs typeface="Arial"/>
              </a:rPr>
              <a:t>8.5%.”</a:t>
            </a:r>
          </a:p>
          <a:p>
            <a:pPr marL="227013" indent="-227013" algn="l" defTabSz="457200" eaLnBrk="1" fontAlgn="auto" hangingPunct="1">
              <a:spcBef>
                <a:spcPts val="0"/>
              </a:spcBef>
              <a:spcAft>
                <a:spcPts val="1200"/>
              </a:spcAft>
              <a:buFont typeface="Arial"/>
              <a:buChar char="•"/>
            </a:pPr>
            <a:r>
              <a:rPr lang="en-US" sz="1800" dirty="0" smtClean="0">
                <a:solidFill>
                  <a:prstClr val="black"/>
                </a:solidFill>
                <a:latin typeface="Arial"/>
                <a:cs typeface="Arial"/>
              </a:rPr>
              <a:t>Tutorial</a:t>
            </a:r>
            <a:r>
              <a:rPr lang="en-US" sz="1800" dirty="0">
                <a:solidFill>
                  <a:prstClr val="black"/>
                </a:solidFill>
                <a:latin typeface="Arial"/>
                <a:cs typeface="Arial"/>
              </a:rPr>
              <a:t>, one-on-one instruction appears to be substantially superior to classroom, one-on-many instruction.  Interactive instructional technology based on computer technology may make tutorial instruction economically practical</a:t>
            </a:r>
            <a:r>
              <a:rPr lang="en-US" sz="1800" dirty="0" smtClean="0">
                <a:solidFill>
                  <a:prstClr val="black"/>
                </a:solidFill>
                <a:latin typeface="Arial"/>
                <a:cs typeface="Arial"/>
              </a:rPr>
              <a:t>.</a:t>
            </a:r>
          </a:p>
          <a:p>
            <a:pPr marL="227013" indent="-227013" algn="l" defTabSz="457200" eaLnBrk="1" fontAlgn="auto" hangingPunct="1">
              <a:spcBef>
                <a:spcPts val="0"/>
              </a:spcBef>
              <a:spcAft>
                <a:spcPts val="1200"/>
              </a:spcAft>
              <a:buFont typeface="Arial"/>
              <a:buChar char="•"/>
            </a:pPr>
            <a:r>
              <a:rPr lang="en-US" sz="1800" dirty="0" smtClean="0">
                <a:solidFill>
                  <a:srgbClr val="333383"/>
                </a:solidFill>
                <a:latin typeface="Arial"/>
                <a:cs typeface="Arial"/>
              </a:rPr>
              <a:t>Tailoring </a:t>
            </a:r>
            <a:r>
              <a:rPr lang="en-US" sz="1800" dirty="0">
                <a:solidFill>
                  <a:srgbClr val="333383"/>
                </a:solidFill>
                <a:latin typeface="Arial"/>
                <a:cs typeface="Arial"/>
              </a:rPr>
              <a:t>instruction </a:t>
            </a:r>
            <a:r>
              <a:rPr lang="en-US" sz="1800" dirty="0">
                <a:solidFill>
                  <a:prstClr val="black"/>
                </a:solidFill>
                <a:latin typeface="Arial"/>
                <a:cs typeface="Arial"/>
              </a:rPr>
              <a:t>(education and training) to the needs of individual learners has been found to be </a:t>
            </a:r>
            <a:r>
              <a:rPr lang="en-US" sz="1800" dirty="0">
                <a:solidFill>
                  <a:srgbClr val="333383"/>
                </a:solidFill>
                <a:latin typeface="Arial"/>
                <a:cs typeface="Arial"/>
              </a:rPr>
              <a:t>an instructional imperative </a:t>
            </a:r>
            <a:r>
              <a:rPr lang="en-US" sz="1800" dirty="0">
                <a:solidFill>
                  <a:prstClr val="black"/>
                </a:solidFill>
                <a:latin typeface="Arial"/>
                <a:cs typeface="Arial"/>
              </a:rPr>
              <a:t>and an economic impossibility.  Technology-based instruction can, in many cases, make this instructional imperative affordable.</a:t>
            </a:r>
          </a:p>
        </p:txBody>
      </p:sp>
    </p:spTree>
    <p:extLst>
      <p:ext uri="{BB962C8B-B14F-4D97-AF65-F5344CB8AC3E}">
        <p14:creationId xmlns:p14="http://schemas.microsoft.com/office/powerpoint/2010/main" val="21688354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Adaptation to Learner Style and Motivation is Critical</a:t>
            </a:r>
            <a:endParaRPr lang="en-US" dirty="0"/>
          </a:p>
        </p:txBody>
      </p:sp>
      <p:sp>
        <p:nvSpPr>
          <p:cNvPr id="3" name="TextBox 2"/>
          <p:cNvSpPr txBox="1"/>
          <p:nvPr/>
        </p:nvSpPr>
        <p:spPr>
          <a:xfrm>
            <a:off x="190124" y="660236"/>
            <a:ext cx="8680826" cy="276999"/>
          </a:xfrm>
          <a:prstGeom prst="rect">
            <a:avLst/>
          </a:prstGeom>
          <a:noFill/>
        </p:spPr>
        <p:txBody>
          <a:bodyPr wrap="square" lIns="0" tIns="0" rIns="0" bIns="0" rtlCol="0">
            <a:spAutoFit/>
          </a:bodyPr>
          <a:lstStyle>
            <a:defPPr>
              <a:defRPr lang="en-US"/>
            </a:defPPr>
            <a:lvl1pPr marL="233363" lvl="0" indent="-233363">
              <a:spcAft>
                <a:spcPts val="600"/>
              </a:spcAft>
              <a:buFont typeface="Arial"/>
              <a:buChar char="•"/>
              <a:defRPr b="1">
                <a:latin typeface="Arial"/>
                <a:cs typeface="Arial"/>
              </a:defRPr>
            </a:lvl1pPr>
            <a:lvl2pPr marL="233363" lvl="1">
              <a:spcAft>
                <a:spcPts val="1200"/>
              </a:spcAft>
              <a:defRPr b="1" i="1">
                <a:latin typeface="Arial"/>
                <a:cs typeface="Arial"/>
              </a:defRPr>
            </a:lvl2pPr>
          </a:lstStyle>
          <a:p>
            <a:pPr marL="227013" indent="-227013" algn="l" defTabSz="457200" eaLnBrk="1" fontAlgn="auto" hangingPunct="1">
              <a:spcBef>
                <a:spcPts val="0"/>
              </a:spcBef>
            </a:pPr>
            <a:r>
              <a:rPr lang="en-US" sz="1800" dirty="0" smtClean="0">
                <a:solidFill>
                  <a:prstClr val="black"/>
                </a:solidFill>
              </a:rPr>
              <a:t>Gilbert’s Behavior Engineering Model:</a:t>
            </a:r>
            <a:endParaRPr lang="en-US" sz="1800" dirty="0">
              <a:solidFill>
                <a:prstClr val="black"/>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3107287670"/>
              </p:ext>
            </p:extLst>
          </p:nvPr>
        </p:nvGraphicFramePr>
        <p:xfrm>
          <a:off x="409172" y="1188506"/>
          <a:ext cx="8334944" cy="4450080"/>
        </p:xfrm>
        <a:graphic>
          <a:graphicData uri="http://schemas.openxmlformats.org/drawingml/2006/table">
            <a:tbl>
              <a:tblPr>
                <a:effectLst>
                  <a:outerShdw blurRad="292100" dist="139700" dir="2700000" algn="tl" rotWithShape="0">
                    <a:srgbClr val="B4CFFC">
                      <a:alpha val="99000"/>
                    </a:srgbClr>
                  </a:outerShdw>
                </a:effectLst>
                <a:tableStyleId>{5C22544A-7EE6-4342-B048-85BDC9FD1C3A}</a:tableStyleId>
              </a:tblPr>
              <a:tblGrid>
                <a:gridCol w="2083736"/>
                <a:gridCol w="2083736"/>
                <a:gridCol w="2083736"/>
                <a:gridCol w="2083736"/>
              </a:tblGrid>
              <a:tr h="370840">
                <a:tc rowSpan="2">
                  <a:txBody>
                    <a:bodyPr/>
                    <a:lstStyle/>
                    <a:p>
                      <a:pPr algn="r"/>
                      <a:r>
                        <a:rPr lang="en-US" sz="1800" b="1" i="0" dirty="0" smtClean="0">
                          <a:solidFill>
                            <a:srgbClr val="333399"/>
                          </a:solidFill>
                          <a:latin typeface="Arial"/>
                          <a:cs typeface="Arial"/>
                        </a:rPr>
                        <a:t>Management’s Responsibility</a:t>
                      </a:r>
                    </a:p>
                  </a:txBody>
                  <a:tcPr anchor="ctr">
                    <a:lnL w="12700" cap="flat" cmpd="sng" algn="ctr">
                      <a:solidFill>
                        <a:prstClr val="black"/>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B4CFFC">
                            <a:alpha val="50000"/>
                          </a:srgbClr>
                        </a:gs>
                        <a:gs pos="100000">
                          <a:srgbClr val="FFFFFF">
                            <a:alpha val="50000"/>
                          </a:srgbClr>
                        </a:gs>
                      </a:gsLst>
                      <a:lin ang="5400000" scaled="0"/>
                      <a:tileRect/>
                    </a:gradFill>
                  </a:tcPr>
                </a:tc>
                <a:tc>
                  <a:txBody>
                    <a:bodyPr/>
                    <a:lstStyle/>
                    <a:p>
                      <a:pPr algn="ctr"/>
                      <a:r>
                        <a:rPr lang="en-US" sz="1800" b="1" i="0" kern="1200" dirty="0" smtClean="0">
                          <a:solidFill>
                            <a:srgbClr val="333399"/>
                          </a:solidFill>
                          <a:latin typeface="Arial"/>
                          <a:ea typeface="+mn-ea"/>
                          <a:cs typeface="Arial"/>
                        </a:rPr>
                        <a:t>Information</a:t>
                      </a:r>
                      <a:endParaRPr lang="en-US" sz="1800" b="1" i="0" kern="1200" dirty="0">
                        <a:solidFill>
                          <a:srgbClr val="333399"/>
                        </a:solidFill>
                        <a:latin typeface="Arial"/>
                        <a:ea typeface="+mn-ea"/>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B4CFFC">
                            <a:alpha val="50000"/>
                          </a:srgbClr>
                        </a:gs>
                        <a:gs pos="100000">
                          <a:srgbClr val="FFFFFF">
                            <a:alpha val="50000"/>
                          </a:srgbClr>
                        </a:gs>
                      </a:gsLst>
                      <a:lin ang="5400000" scaled="0"/>
                      <a:tileRect/>
                    </a:gradFill>
                  </a:tcPr>
                </a:tc>
                <a:tc>
                  <a:txBody>
                    <a:bodyPr/>
                    <a:lstStyle/>
                    <a:p>
                      <a:pPr algn="ctr"/>
                      <a:r>
                        <a:rPr lang="en-US" sz="1800" b="1" i="0" kern="1200" dirty="0" smtClean="0">
                          <a:solidFill>
                            <a:srgbClr val="333399"/>
                          </a:solidFill>
                          <a:latin typeface="Arial"/>
                          <a:ea typeface="+mn-ea"/>
                          <a:cs typeface="Arial"/>
                        </a:rPr>
                        <a:t>Resources</a:t>
                      </a:r>
                      <a:endParaRPr lang="en-US" sz="1800" b="1" i="0" kern="1200" dirty="0">
                        <a:solidFill>
                          <a:srgbClr val="333399"/>
                        </a:solidFill>
                        <a:latin typeface="Arial"/>
                        <a:ea typeface="+mn-ea"/>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B4CFFC">
                            <a:alpha val="50000"/>
                          </a:srgbClr>
                        </a:gs>
                        <a:gs pos="100000">
                          <a:srgbClr val="FFFFFF">
                            <a:alpha val="50000"/>
                          </a:srgbClr>
                        </a:gs>
                      </a:gsLst>
                      <a:lin ang="5400000" scaled="0"/>
                      <a:tileRect/>
                    </a:gradFill>
                  </a:tcPr>
                </a:tc>
                <a:tc>
                  <a:txBody>
                    <a:bodyPr/>
                    <a:lstStyle/>
                    <a:p>
                      <a:pPr algn="ctr"/>
                      <a:r>
                        <a:rPr lang="en-US" sz="1800" b="1" dirty="0" smtClean="0">
                          <a:solidFill>
                            <a:srgbClr val="333399"/>
                          </a:solidFill>
                          <a:latin typeface="Arial"/>
                          <a:cs typeface="Arial"/>
                        </a:rPr>
                        <a:t>Incentives / Consequences</a:t>
                      </a:r>
                      <a:endParaRPr lang="en-US" sz="1800" b="1" dirty="0">
                        <a:solidFill>
                          <a:srgbClr val="333399"/>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B4CFFC">
                            <a:alpha val="50000"/>
                          </a:srgbClr>
                        </a:gs>
                        <a:gs pos="100000">
                          <a:srgbClr val="FFFFFF">
                            <a:alpha val="50000"/>
                          </a:srgbClr>
                        </a:gs>
                      </a:gsLst>
                      <a:lin ang="5400000" scaled="0"/>
                      <a:tileRect/>
                    </a:gradFill>
                  </a:tcPr>
                </a:tc>
              </a:tr>
              <a:tr h="370840">
                <a:tc v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115888" indent="-115888">
                        <a:buFont typeface="Arial"/>
                        <a:buChar char="•"/>
                      </a:pPr>
                      <a:r>
                        <a:rPr lang="en-US" sz="1400" b="1" dirty="0" smtClean="0">
                          <a:latin typeface="Arial"/>
                          <a:cs typeface="Arial"/>
                        </a:rPr>
                        <a:t>Expectations</a:t>
                      </a:r>
                    </a:p>
                    <a:p>
                      <a:pPr marL="115888" indent="-115888">
                        <a:buFont typeface="Arial"/>
                        <a:buChar char="•"/>
                      </a:pPr>
                      <a:r>
                        <a:rPr lang="en-US" sz="1400" b="1" dirty="0" smtClean="0">
                          <a:latin typeface="Arial"/>
                          <a:cs typeface="Arial"/>
                        </a:rPr>
                        <a:t>Standards</a:t>
                      </a:r>
                    </a:p>
                    <a:p>
                      <a:pPr marL="115888" indent="-115888">
                        <a:buFont typeface="Arial"/>
                        <a:buChar char="•"/>
                      </a:pPr>
                      <a:r>
                        <a:rPr lang="en-US" sz="1400" b="1" dirty="0" smtClean="0">
                          <a:latin typeface="Arial"/>
                          <a:cs typeface="Arial"/>
                        </a:rPr>
                        <a:t>Feedback</a:t>
                      </a:r>
                    </a:p>
                    <a:p>
                      <a:pPr marL="115888" indent="-115888">
                        <a:buFont typeface="Arial"/>
                        <a:buChar char="•"/>
                      </a:pPr>
                      <a:r>
                        <a:rPr lang="en-US" sz="1400" b="1" dirty="0" smtClean="0">
                          <a:latin typeface="Arial"/>
                          <a:cs typeface="Arial"/>
                        </a:rPr>
                        <a:t>Availability</a:t>
                      </a:r>
                      <a:r>
                        <a:rPr lang="en-US" sz="1400" b="1" baseline="0" dirty="0" smtClean="0">
                          <a:latin typeface="Arial"/>
                          <a:cs typeface="Arial"/>
                        </a:rPr>
                        <a:t> of Information</a:t>
                      </a:r>
                      <a:endParaRPr lang="en-US" sz="14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B4CFFC">
                            <a:alpha val="50000"/>
                          </a:srgbClr>
                        </a:gs>
                        <a:gs pos="100000">
                          <a:srgbClr val="FFFFFF">
                            <a:alpha val="50000"/>
                          </a:srgbClr>
                        </a:gs>
                      </a:gsLst>
                      <a:lin ang="5400000" scaled="0"/>
                      <a:tileRect/>
                    </a:gradFill>
                  </a:tcPr>
                </a:tc>
                <a:tc>
                  <a:txBody>
                    <a:bodyPr/>
                    <a:lstStyle/>
                    <a:p>
                      <a:pPr marL="115888" indent="-115888">
                        <a:buFont typeface="Arial"/>
                        <a:buChar char="•"/>
                      </a:pPr>
                      <a:r>
                        <a:rPr lang="en-US" sz="1400" b="1" dirty="0" smtClean="0">
                          <a:latin typeface="Arial"/>
                          <a:cs typeface="Arial"/>
                        </a:rPr>
                        <a:t>Tools</a:t>
                      </a:r>
                    </a:p>
                    <a:p>
                      <a:pPr marL="115888" indent="-115888">
                        <a:buFont typeface="Arial"/>
                        <a:buChar char="•"/>
                      </a:pPr>
                      <a:r>
                        <a:rPr lang="en-US" sz="1400" b="1" dirty="0" smtClean="0">
                          <a:latin typeface="Arial"/>
                          <a:cs typeface="Arial"/>
                        </a:rPr>
                        <a:t>Systems</a:t>
                      </a:r>
                    </a:p>
                    <a:p>
                      <a:pPr marL="115888" indent="-115888">
                        <a:buFont typeface="Arial"/>
                        <a:buChar char="•"/>
                      </a:pPr>
                      <a:r>
                        <a:rPr lang="en-US" sz="1400" b="1" dirty="0" smtClean="0">
                          <a:latin typeface="Arial"/>
                          <a:cs typeface="Arial"/>
                        </a:rPr>
                        <a:t>Procedures</a:t>
                      </a:r>
                    </a:p>
                    <a:p>
                      <a:pPr marL="115888" indent="-115888">
                        <a:buFont typeface="Arial"/>
                        <a:buChar char="•"/>
                      </a:pPr>
                      <a:r>
                        <a:rPr lang="en-US" sz="1400" b="1" dirty="0" smtClean="0">
                          <a:latin typeface="Arial"/>
                          <a:cs typeface="Arial"/>
                        </a:rPr>
                        <a:t>Time</a:t>
                      </a:r>
                    </a:p>
                    <a:p>
                      <a:pPr marL="115888" indent="-115888">
                        <a:buFont typeface="Arial"/>
                        <a:buChar char="•"/>
                      </a:pPr>
                      <a:r>
                        <a:rPr lang="en-US" sz="1400" b="1" dirty="0" smtClean="0">
                          <a:latin typeface="Arial"/>
                          <a:cs typeface="Arial"/>
                        </a:rPr>
                        <a:t>Reference</a:t>
                      </a:r>
                      <a:r>
                        <a:rPr lang="en-US" sz="1400" b="1" baseline="0" dirty="0" smtClean="0">
                          <a:latin typeface="Arial"/>
                          <a:cs typeface="Arial"/>
                        </a:rPr>
                        <a:t> </a:t>
                      </a:r>
                      <a:r>
                        <a:rPr lang="en-US" sz="1400" b="1" kern="1200" dirty="0" smtClean="0">
                          <a:solidFill>
                            <a:schemeClr val="dk1"/>
                          </a:solidFill>
                          <a:latin typeface="Arial"/>
                          <a:ea typeface="+mn-ea"/>
                          <a:cs typeface="Arial"/>
                        </a:rPr>
                        <a:t>Materials</a:t>
                      </a:r>
                      <a:endParaRPr lang="en-US" sz="1400" b="1" kern="1200" dirty="0">
                        <a:solidFill>
                          <a:schemeClr val="dk1"/>
                        </a:solidFill>
                        <a:latin typeface="Arial"/>
                        <a:ea typeface="+mn-ea"/>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B4CFFC">
                            <a:alpha val="50000"/>
                          </a:srgbClr>
                        </a:gs>
                        <a:gs pos="100000">
                          <a:srgbClr val="FFFFFF">
                            <a:alpha val="50000"/>
                          </a:srgbClr>
                        </a:gs>
                      </a:gsLst>
                      <a:lin ang="5400000" scaled="0"/>
                      <a:tileRect/>
                    </a:gradFill>
                  </a:tcPr>
                </a:tc>
                <a:tc>
                  <a:txBody>
                    <a:bodyPr/>
                    <a:lstStyle/>
                    <a:p>
                      <a:pPr marL="115888" indent="-115888">
                        <a:buFont typeface="Arial"/>
                        <a:buChar char="•"/>
                      </a:pPr>
                      <a:r>
                        <a:rPr lang="en-US" sz="1400" b="1" dirty="0" smtClean="0">
                          <a:latin typeface="Arial"/>
                          <a:cs typeface="Arial"/>
                        </a:rPr>
                        <a:t>Financial and Non-Financial</a:t>
                      </a:r>
                    </a:p>
                    <a:p>
                      <a:pPr marL="115888" indent="-115888">
                        <a:buFont typeface="Arial"/>
                        <a:buChar char="•"/>
                      </a:pPr>
                      <a:r>
                        <a:rPr lang="en-US" sz="1400" b="1" dirty="0" smtClean="0">
                          <a:latin typeface="Arial"/>
                          <a:cs typeface="Arial"/>
                        </a:rPr>
                        <a:t>Tangible and Intangible</a:t>
                      </a:r>
                      <a:r>
                        <a:rPr lang="en-US" sz="1400" b="1" baseline="0" dirty="0" smtClean="0">
                          <a:latin typeface="Arial"/>
                          <a:cs typeface="Arial"/>
                        </a:rPr>
                        <a:t> Rewards</a:t>
                      </a:r>
                    </a:p>
                    <a:p>
                      <a:pPr marL="115888" indent="-115888">
                        <a:buFont typeface="Arial"/>
                        <a:buChar char="•"/>
                      </a:pPr>
                      <a:r>
                        <a:rPr lang="en-US" sz="1400" b="1" baseline="0" dirty="0" smtClean="0">
                          <a:latin typeface="Arial"/>
                          <a:cs typeface="Arial"/>
                        </a:rPr>
                        <a:t>Recognition</a:t>
                      </a:r>
                    </a:p>
                    <a:p>
                      <a:pPr marL="115888" indent="-115888">
                        <a:buFont typeface="Arial"/>
                        <a:buChar char="•"/>
                      </a:pPr>
                      <a:r>
                        <a:rPr lang="en-US" sz="1400" b="1" baseline="0" dirty="0" smtClean="0">
                          <a:latin typeface="Arial"/>
                          <a:cs typeface="Arial"/>
                        </a:rPr>
                        <a:t>Promotions</a:t>
                      </a:r>
                    </a:p>
                    <a:p>
                      <a:pPr marL="115888" indent="-115888">
                        <a:buFont typeface="Arial"/>
                        <a:buChar char="•"/>
                      </a:pPr>
                      <a:r>
                        <a:rPr lang="en-US" sz="1400" b="1" baseline="0" dirty="0" smtClean="0">
                          <a:latin typeface="Arial"/>
                          <a:cs typeface="Arial"/>
                        </a:rPr>
                        <a:t>Punishments</a:t>
                      </a:r>
                      <a:endParaRPr lang="en-US" sz="1400" b="1" dirty="0" smtClean="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B4CFFC">
                            <a:alpha val="50000"/>
                          </a:srgbClr>
                        </a:gs>
                        <a:gs pos="100000">
                          <a:srgbClr val="FFFFFF">
                            <a:alpha val="50000"/>
                          </a:srgbClr>
                        </a:gs>
                      </a:gsLst>
                      <a:lin ang="5400000" scaled="0"/>
                      <a:tileRect/>
                    </a:gradFill>
                  </a:tcPr>
                </a:tc>
              </a:tr>
              <a:tr h="370840">
                <a:tc rowSpan="2">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333399"/>
                          </a:solidFill>
                          <a:latin typeface="Arial"/>
                          <a:cs typeface="Arial"/>
                        </a:rPr>
                        <a:t>Performer’s</a:t>
                      </a:r>
                      <a:br>
                        <a:rPr lang="en-US" sz="1800" b="1" dirty="0" smtClean="0">
                          <a:solidFill>
                            <a:srgbClr val="333399"/>
                          </a:solidFill>
                          <a:latin typeface="Arial"/>
                          <a:cs typeface="Arial"/>
                        </a:rPr>
                      </a:br>
                      <a:r>
                        <a:rPr lang="en-US" sz="1800" b="1" dirty="0" smtClean="0">
                          <a:solidFill>
                            <a:srgbClr val="333399"/>
                          </a:solidFill>
                          <a:latin typeface="Arial"/>
                          <a:cs typeface="Arial"/>
                        </a:rPr>
                        <a:t>Responsibility</a:t>
                      </a:r>
                    </a:p>
                    <a:p>
                      <a:endParaRPr lang="en-US" sz="1800" b="1" kern="1200" dirty="0">
                        <a:solidFill>
                          <a:srgbClr val="333399"/>
                        </a:solidFill>
                        <a:latin typeface="Arial"/>
                        <a:ea typeface="+mn-ea"/>
                        <a:cs typeface="Arial"/>
                      </a:endParaRPr>
                    </a:p>
                  </a:txBody>
                  <a:tcPr anchor="ctr">
                    <a:lnL w="12700" cap="flat" cmpd="sng" algn="ctr">
                      <a:solidFill>
                        <a:prstClr val="black"/>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prstClr val="black"/>
                      </a:solidFill>
                      <a:prstDash val="solid"/>
                      <a:round/>
                      <a:headEnd type="none" w="med" len="med"/>
                      <a:tailEnd type="none" w="med" len="med"/>
                    </a:lnB>
                    <a:gradFill flip="none" rotWithShape="1">
                      <a:gsLst>
                        <a:gs pos="0">
                          <a:srgbClr val="B4CFFC">
                            <a:alpha val="50000"/>
                          </a:srgbClr>
                        </a:gs>
                        <a:gs pos="100000">
                          <a:srgbClr val="FFFFFF">
                            <a:alpha val="50000"/>
                          </a:srgbClr>
                        </a:gs>
                      </a:gsLst>
                      <a:lin ang="5400000" scaled="0"/>
                      <a:tileRect/>
                    </a:gradFill>
                  </a:tcPr>
                </a:tc>
                <a:tc>
                  <a:txBody>
                    <a:bodyPr/>
                    <a:lstStyle/>
                    <a:p>
                      <a:pPr algn="ctr"/>
                      <a:r>
                        <a:rPr lang="en-US" sz="1800" b="1" dirty="0" smtClean="0">
                          <a:solidFill>
                            <a:srgbClr val="333399"/>
                          </a:solidFill>
                          <a:latin typeface="Arial"/>
                          <a:cs typeface="Arial"/>
                        </a:rPr>
                        <a:t>Skills and Knowledge</a:t>
                      </a:r>
                      <a:endParaRPr lang="en-US" sz="1800" b="1" dirty="0">
                        <a:solidFill>
                          <a:srgbClr val="333399"/>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B4CFFC">
                            <a:alpha val="50000"/>
                          </a:srgbClr>
                        </a:gs>
                        <a:gs pos="100000">
                          <a:srgbClr val="FFFFFF">
                            <a:alpha val="50000"/>
                          </a:srgbClr>
                        </a:gs>
                      </a:gsLst>
                      <a:lin ang="5400000" scaled="0"/>
                      <a:tileRect/>
                    </a:gradFill>
                  </a:tcPr>
                </a:tc>
                <a:tc>
                  <a:txBody>
                    <a:bodyPr/>
                    <a:lstStyle/>
                    <a:p>
                      <a:pPr algn="ctr"/>
                      <a:r>
                        <a:rPr lang="en-US" sz="1800" b="1" dirty="0" smtClean="0">
                          <a:solidFill>
                            <a:srgbClr val="333399"/>
                          </a:solidFill>
                          <a:latin typeface="Arial"/>
                          <a:cs typeface="Arial"/>
                        </a:rPr>
                        <a:t>Capacity</a:t>
                      </a:r>
                    </a:p>
                    <a:p>
                      <a:pPr algn="ctr"/>
                      <a:r>
                        <a:rPr lang="en-US" sz="1800" b="1" dirty="0" smtClean="0">
                          <a:solidFill>
                            <a:srgbClr val="333399"/>
                          </a:solidFill>
                          <a:latin typeface="Arial"/>
                          <a:cs typeface="Arial"/>
                        </a:rPr>
                        <a:t>(Personal</a:t>
                      </a:r>
                      <a:r>
                        <a:rPr lang="en-US" sz="1800" b="1" baseline="0" dirty="0" smtClean="0">
                          <a:solidFill>
                            <a:srgbClr val="333399"/>
                          </a:solidFill>
                          <a:latin typeface="Arial"/>
                          <a:cs typeface="Arial"/>
                        </a:rPr>
                        <a:t> Ability)</a:t>
                      </a:r>
                      <a:endParaRPr lang="en-US" sz="1800" b="1" dirty="0">
                        <a:solidFill>
                          <a:srgbClr val="333399"/>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B4CFFC">
                            <a:alpha val="50000"/>
                          </a:srgbClr>
                        </a:gs>
                        <a:gs pos="100000">
                          <a:srgbClr val="FFFFFF">
                            <a:alpha val="50000"/>
                          </a:srgbClr>
                        </a:gs>
                      </a:gsLst>
                      <a:lin ang="5400000" scaled="0"/>
                      <a:tileRect/>
                    </a:gradFill>
                  </a:tcPr>
                </a:tc>
                <a:tc>
                  <a:txBody>
                    <a:bodyPr/>
                    <a:lstStyle/>
                    <a:p>
                      <a:pPr algn="ctr"/>
                      <a:r>
                        <a:rPr lang="en-US" sz="1800" b="1" dirty="0" smtClean="0">
                          <a:solidFill>
                            <a:srgbClr val="333399"/>
                          </a:solidFill>
                          <a:latin typeface="Arial"/>
                          <a:cs typeface="Arial"/>
                        </a:rPr>
                        <a:t>Motivation</a:t>
                      </a:r>
                      <a:endParaRPr lang="en-US" sz="1800" b="1" dirty="0">
                        <a:solidFill>
                          <a:srgbClr val="333399"/>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B4CFFC">
                            <a:alpha val="50000"/>
                          </a:srgbClr>
                        </a:gs>
                        <a:gs pos="100000">
                          <a:srgbClr val="FFFFFF">
                            <a:alpha val="50000"/>
                          </a:srgbClr>
                        </a:gs>
                      </a:gsLst>
                      <a:lin ang="5400000" scaled="0"/>
                      <a:tileRect/>
                    </a:gradFill>
                  </a:tcPr>
                </a:tc>
              </a:tr>
              <a:tr h="370840">
                <a:tc v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115888" indent="-115888">
                        <a:buFont typeface="Arial"/>
                        <a:buChar char="•"/>
                      </a:pPr>
                      <a:r>
                        <a:rPr lang="en-US" sz="1400" b="1" dirty="0" smtClean="0">
                          <a:latin typeface="Arial"/>
                          <a:cs typeface="Arial"/>
                        </a:rPr>
                        <a:t>Training</a:t>
                      </a:r>
                    </a:p>
                    <a:p>
                      <a:pPr marL="115888" indent="-115888">
                        <a:buFont typeface="Arial"/>
                        <a:buChar char="•"/>
                      </a:pPr>
                      <a:r>
                        <a:rPr lang="en-US" sz="1400" b="1" dirty="0" smtClean="0">
                          <a:latin typeface="Arial"/>
                          <a:cs typeface="Arial"/>
                        </a:rPr>
                        <a:t>Development</a:t>
                      </a:r>
                    </a:p>
                    <a:p>
                      <a:pPr marL="115888" indent="-115888">
                        <a:buFont typeface="Arial"/>
                        <a:buChar char="•"/>
                      </a:pPr>
                      <a:r>
                        <a:rPr lang="en-US" sz="1400" b="1" dirty="0" smtClean="0">
                          <a:latin typeface="Arial"/>
                          <a:cs typeface="Arial"/>
                        </a:rPr>
                        <a:t>Educational</a:t>
                      </a:r>
                      <a:r>
                        <a:rPr lang="en-US" sz="1400" b="1" baseline="0" dirty="0" smtClean="0">
                          <a:latin typeface="Arial"/>
                          <a:cs typeface="Arial"/>
                        </a:rPr>
                        <a:t> Opportunities</a:t>
                      </a:r>
                    </a:p>
                    <a:p>
                      <a:pPr marL="115888" indent="-115888">
                        <a:buFont typeface="Arial"/>
                        <a:buChar char="•"/>
                      </a:pPr>
                      <a:r>
                        <a:rPr lang="en-US" sz="1400" b="1" baseline="0" dirty="0" smtClean="0">
                          <a:latin typeface="Arial"/>
                          <a:cs typeface="Arial"/>
                        </a:rPr>
                        <a:t>Work Assignments</a:t>
                      </a:r>
                      <a:endParaRPr lang="en-US" sz="14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prstClr val="black"/>
                      </a:solidFill>
                      <a:prstDash val="solid"/>
                      <a:round/>
                      <a:headEnd type="none" w="med" len="med"/>
                      <a:tailEnd type="none" w="med" len="med"/>
                    </a:lnB>
                    <a:gradFill flip="none" rotWithShape="1">
                      <a:gsLst>
                        <a:gs pos="0">
                          <a:srgbClr val="B4CFFC">
                            <a:alpha val="50000"/>
                          </a:srgbClr>
                        </a:gs>
                        <a:gs pos="100000">
                          <a:srgbClr val="FFFFFF">
                            <a:alpha val="50000"/>
                          </a:srgbClr>
                        </a:gs>
                      </a:gsLst>
                      <a:lin ang="5400000" scaled="0"/>
                      <a:tileRect/>
                    </a:gradFill>
                  </a:tcPr>
                </a:tc>
                <a:tc>
                  <a:txBody>
                    <a:bodyPr/>
                    <a:lstStyle/>
                    <a:p>
                      <a:pPr marL="115888" indent="-115888">
                        <a:buFont typeface="Arial"/>
                        <a:buChar char="•"/>
                      </a:pPr>
                      <a:r>
                        <a:rPr lang="en-US" sz="1400" b="1" dirty="0" smtClean="0">
                          <a:latin typeface="Arial"/>
                          <a:cs typeface="Arial"/>
                        </a:rPr>
                        <a:t>Personal Characteristics</a:t>
                      </a:r>
                    </a:p>
                    <a:p>
                      <a:pPr marL="115888" indent="-115888">
                        <a:buFont typeface="Arial"/>
                        <a:buChar char="•"/>
                      </a:pPr>
                      <a:r>
                        <a:rPr lang="en-US" sz="1400" b="1" dirty="0" smtClean="0">
                          <a:latin typeface="Arial"/>
                          <a:cs typeface="Arial"/>
                        </a:rPr>
                        <a:t>Personal Traits</a:t>
                      </a:r>
                    </a:p>
                    <a:p>
                      <a:pPr marL="115888" indent="-115888">
                        <a:buFont typeface="Arial"/>
                        <a:buChar char="•"/>
                      </a:pPr>
                      <a:r>
                        <a:rPr lang="en-US" sz="1400" b="1" dirty="0" smtClean="0">
                          <a:latin typeface="Arial"/>
                          <a:cs typeface="Arial"/>
                        </a:rPr>
                        <a:t>Preferences</a:t>
                      </a:r>
                    </a:p>
                    <a:p>
                      <a:pPr marL="115888" indent="-115888">
                        <a:buFont typeface="Arial"/>
                        <a:buChar char="•"/>
                      </a:pPr>
                      <a:r>
                        <a:rPr lang="en-US" sz="1400" b="1" dirty="0" smtClean="0">
                          <a:latin typeface="Arial"/>
                          <a:cs typeface="Arial"/>
                        </a:rPr>
                        <a:t>Physical</a:t>
                      </a:r>
                    </a:p>
                    <a:p>
                      <a:pPr marL="115888" indent="-115888">
                        <a:buFont typeface="Arial"/>
                        <a:buChar char="•"/>
                      </a:pPr>
                      <a:r>
                        <a:rPr lang="en-US" sz="1400" b="1" dirty="0" smtClean="0">
                          <a:latin typeface="Arial"/>
                          <a:cs typeface="Arial"/>
                        </a:rPr>
                        <a:t>Mental</a:t>
                      </a:r>
                    </a:p>
                    <a:p>
                      <a:pPr marL="115888" indent="-115888">
                        <a:buFont typeface="Arial"/>
                        <a:buChar char="•"/>
                      </a:pPr>
                      <a:r>
                        <a:rPr lang="en-US" sz="1400" b="1" dirty="0" smtClean="0">
                          <a:latin typeface="Arial"/>
                          <a:cs typeface="Arial"/>
                        </a:rPr>
                        <a:t>Emotional</a:t>
                      </a:r>
                      <a:endParaRPr lang="en-US" sz="14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prstClr val="black"/>
                      </a:solidFill>
                      <a:prstDash val="solid"/>
                      <a:round/>
                      <a:headEnd type="none" w="med" len="med"/>
                      <a:tailEnd type="none" w="med" len="med"/>
                    </a:lnB>
                    <a:gradFill flip="none" rotWithShape="1">
                      <a:gsLst>
                        <a:gs pos="0">
                          <a:srgbClr val="B4CFFC">
                            <a:alpha val="50000"/>
                          </a:srgbClr>
                        </a:gs>
                        <a:gs pos="100000">
                          <a:srgbClr val="FFFFFF">
                            <a:alpha val="50000"/>
                          </a:srgbClr>
                        </a:gs>
                      </a:gsLst>
                      <a:lin ang="5400000" scaled="0"/>
                      <a:tileRect/>
                    </a:gradFill>
                  </a:tcPr>
                </a:tc>
                <a:tc>
                  <a:txBody>
                    <a:bodyPr/>
                    <a:lstStyle/>
                    <a:p>
                      <a:pPr marL="115888" indent="-115888">
                        <a:buFont typeface="Arial"/>
                        <a:buChar char="•"/>
                      </a:pPr>
                      <a:r>
                        <a:rPr lang="en-US" sz="1400" b="1" dirty="0" smtClean="0">
                          <a:latin typeface="Arial"/>
                          <a:cs typeface="Arial"/>
                        </a:rPr>
                        <a:t>Value</a:t>
                      </a:r>
                    </a:p>
                    <a:p>
                      <a:pPr marL="115888" indent="-115888">
                        <a:buFont typeface="Arial"/>
                        <a:buChar char="•"/>
                      </a:pPr>
                      <a:r>
                        <a:rPr lang="en-US" sz="1400" b="1" dirty="0" smtClean="0">
                          <a:latin typeface="Arial"/>
                          <a:cs typeface="Arial"/>
                        </a:rPr>
                        <a:t>Confidence</a:t>
                      </a:r>
                    </a:p>
                    <a:p>
                      <a:pPr marL="115888" indent="-115888">
                        <a:buFont typeface="Arial"/>
                        <a:buChar char="•"/>
                      </a:pPr>
                      <a:r>
                        <a:rPr lang="en-US" sz="1400" b="1" dirty="0" smtClean="0">
                          <a:latin typeface="Arial"/>
                          <a:cs typeface="Arial"/>
                        </a:rPr>
                        <a:t>Mood</a:t>
                      </a:r>
                    </a:p>
                    <a:p>
                      <a:pPr marL="115888" indent="-115888">
                        <a:buFont typeface="Arial"/>
                        <a:buChar char="•"/>
                      </a:pPr>
                      <a:endParaRPr lang="en-US" sz="14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prstClr val="black"/>
                      </a:solidFill>
                      <a:prstDash val="solid"/>
                      <a:round/>
                      <a:headEnd type="none" w="med" len="med"/>
                      <a:tailEnd type="none" w="med" len="med"/>
                    </a:lnB>
                    <a:gradFill flip="none" rotWithShape="1">
                      <a:gsLst>
                        <a:gs pos="0">
                          <a:srgbClr val="B4CFFC">
                            <a:alpha val="50000"/>
                          </a:srgbClr>
                        </a:gs>
                        <a:gs pos="100000">
                          <a:srgbClr val="FFFFFF">
                            <a:alpha val="50000"/>
                          </a:srgbClr>
                        </a:gs>
                      </a:gsLst>
                      <a:lin ang="5400000" scaled="0"/>
                      <a:tileRect/>
                    </a:gradFill>
                  </a:tcPr>
                </a:tc>
              </a:tr>
            </a:tbl>
          </a:graphicData>
        </a:graphic>
      </p:graphicFrame>
    </p:spTree>
    <p:extLst>
      <p:ext uri="{BB962C8B-B14F-4D97-AF65-F5344CB8AC3E}">
        <p14:creationId xmlns:p14="http://schemas.microsoft.com/office/powerpoint/2010/main" val="354265347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208519" y="732896"/>
            <a:ext cx="8672464" cy="5069867"/>
            <a:chOff x="0" y="-119690"/>
            <a:chExt cx="9144000" cy="5948990"/>
          </a:xfrm>
        </p:grpSpPr>
        <p:grpSp>
          <p:nvGrpSpPr>
            <p:cNvPr id="3" name="Group 2"/>
            <p:cNvGrpSpPr>
              <a:grpSpLocks/>
            </p:cNvGrpSpPr>
            <p:nvPr/>
          </p:nvGrpSpPr>
          <p:grpSpPr bwMode="auto">
            <a:xfrm>
              <a:off x="0" y="0"/>
              <a:ext cx="9144000" cy="1535113"/>
              <a:chOff x="0" y="5"/>
              <a:chExt cx="5796" cy="967"/>
            </a:xfrm>
          </p:grpSpPr>
          <p:sp>
            <p:nvSpPr>
              <p:cNvPr id="24" name="Rectangle 3"/>
              <p:cNvSpPr>
                <a:spLocks noChangeArrowheads="1"/>
              </p:cNvSpPr>
              <p:nvPr/>
            </p:nvSpPr>
            <p:spPr bwMode="auto">
              <a:xfrm>
                <a:off x="0" y="5"/>
                <a:ext cx="5796" cy="24"/>
              </a:xfrm>
              <a:prstGeom prst="rect">
                <a:avLst/>
              </a:prstGeom>
              <a:solidFill>
                <a:srgbClr val="34993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defTabSz="457200" eaLnBrk="1" fontAlgn="auto" hangingPunct="1">
                  <a:spcBef>
                    <a:spcPts val="0"/>
                  </a:spcBef>
                  <a:spcAft>
                    <a:spcPts val="0"/>
                  </a:spcAft>
                </a:pPr>
                <a:endParaRPr lang="en-US" sz="1800" b="0" u="sng">
                  <a:solidFill>
                    <a:prstClr val="black"/>
                  </a:solidFill>
                  <a:latin typeface="Calibri"/>
                </a:endParaRPr>
              </a:p>
            </p:txBody>
          </p:sp>
          <p:sp>
            <p:nvSpPr>
              <p:cNvPr id="25" name="Rectangle 4"/>
              <p:cNvSpPr>
                <a:spLocks noChangeArrowheads="1"/>
              </p:cNvSpPr>
              <p:nvPr/>
            </p:nvSpPr>
            <p:spPr bwMode="auto">
              <a:xfrm>
                <a:off x="0" y="29"/>
                <a:ext cx="5796" cy="12"/>
              </a:xfrm>
              <a:prstGeom prst="rect">
                <a:avLst/>
              </a:prstGeom>
              <a:solidFill>
                <a:srgbClr val="379A3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defTabSz="457200" eaLnBrk="1" fontAlgn="auto" hangingPunct="1">
                  <a:spcBef>
                    <a:spcPts val="0"/>
                  </a:spcBef>
                  <a:spcAft>
                    <a:spcPts val="0"/>
                  </a:spcAft>
                </a:pPr>
                <a:endParaRPr lang="en-US" sz="1800" b="0" u="sng">
                  <a:solidFill>
                    <a:prstClr val="black"/>
                  </a:solidFill>
                  <a:latin typeface="Calibri"/>
                </a:endParaRPr>
              </a:p>
            </p:txBody>
          </p:sp>
          <p:sp>
            <p:nvSpPr>
              <p:cNvPr id="26" name="Rectangle 5"/>
              <p:cNvSpPr>
                <a:spLocks noChangeArrowheads="1"/>
              </p:cNvSpPr>
              <p:nvPr/>
            </p:nvSpPr>
            <p:spPr bwMode="auto">
              <a:xfrm>
                <a:off x="0" y="41"/>
                <a:ext cx="5796" cy="24"/>
              </a:xfrm>
              <a:prstGeom prst="rect">
                <a:avLst/>
              </a:prstGeom>
              <a:solidFill>
                <a:srgbClr val="3A9A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defTabSz="457200" eaLnBrk="1" fontAlgn="auto" hangingPunct="1">
                  <a:spcBef>
                    <a:spcPts val="0"/>
                  </a:spcBef>
                  <a:spcAft>
                    <a:spcPts val="0"/>
                  </a:spcAft>
                </a:pPr>
                <a:endParaRPr lang="en-US" sz="1800" b="0" u="sng">
                  <a:solidFill>
                    <a:prstClr val="black"/>
                  </a:solidFill>
                  <a:latin typeface="Calibri"/>
                </a:endParaRPr>
              </a:p>
            </p:txBody>
          </p:sp>
          <p:sp>
            <p:nvSpPr>
              <p:cNvPr id="27" name="Rectangle 6"/>
              <p:cNvSpPr>
                <a:spLocks noChangeArrowheads="1"/>
              </p:cNvSpPr>
              <p:nvPr/>
            </p:nvSpPr>
            <p:spPr bwMode="auto">
              <a:xfrm>
                <a:off x="0" y="65"/>
                <a:ext cx="5796" cy="25"/>
              </a:xfrm>
              <a:prstGeom prst="rect">
                <a:avLst/>
              </a:prstGeom>
              <a:solidFill>
                <a:srgbClr val="3F9C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defTabSz="457200" eaLnBrk="1" fontAlgn="auto" hangingPunct="1">
                  <a:spcBef>
                    <a:spcPts val="0"/>
                  </a:spcBef>
                  <a:spcAft>
                    <a:spcPts val="0"/>
                  </a:spcAft>
                </a:pPr>
                <a:endParaRPr lang="en-US" sz="1800" b="0" u="sng">
                  <a:solidFill>
                    <a:prstClr val="black"/>
                  </a:solidFill>
                  <a:latin typeface="Calibri"/>
                </a:endParaRPr>
              </a:p>
            </p:txBody>
          </p:sp>
          <p:sp>
            <p:nvSpPr>
              <p:cNvPr id="28" name="Rectangle 7"/>
              <p:cNvSpPr>
                <a:spLocks noChangeArrowheads="1"/>
              </p:cNvSpPr>
              <p:nvPr/>
            </p:nvSpPr>
            <p:spPr bwMode="auto">
              <a:xfrm>
                <a:off x="0" y="90"/>
                <a:ext cx="5796" cy="12"/>
              </a:xfrm>
              <a:prstGeom prst="rect">
                <a:avLst/>
              </a:prstGeom>
              <a:solidFill>
                <a:srgbClr val="439D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defTabSz="457200" eaLnBrk="1" fontAlgn="auto" hangingPunct="1">
                  <a:spcBef>
                    <a:spcPts val="0"/>
                  </a:spcBef>
                  <a:spcAft>
                    <a:spcPts val="0"/>
                  </a:spcAft>
                </a:pPr>
                <a:endParaRPr lang="en-US" sz="1800" b="0" u="sng">
                  <a:solidFill>
                    <a:prstClr val="black"/>
                  </a:solidFill>
                  <a:latin typeface="Calibri"/>
                </a:endParaRPr>
              </a:p>
            </p:txBody>
          </p:sp>
          <p:sp>
            <p:nvSpPr>
              <p:cNvPr id="29" name="Rectangle 8"/>
              <p:cNvSpPr>
                <a:spLocks noChangeArrowheads="1"/>
              </p:cNvSpPr>
              <p:nvPr/>
            </p:nvSpPr>
            <p:spPr bwMode="auto">
              <a:xfrm>
                <a:off x="0" y="102"/>
                <a:ext cx="5796" cy="24"/>
              </a:xfrm>
              <a:prstGeom prst="rect">
                <a:avLst/>
              </a:prstGeom>
              <a:solidFill>
                <a:srgbClr val="469E4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defTabSz="457200" eaLnBrk="1" fontAlgn="auto" hangingPunct="1">
                  <a:spcBef>
                    <a:spcPts val="0"/>
                  </a:spcBef>
                  <a:spcAft>
                    <a:spcPts val="0"/>
                  </a:spcAft>
                </a:pPr>
                <a:endParaRPr lang="en-US" sz="1800" b="0" u="sng">
                  <a:solidFill>
                    <a:prstClr val="black"/>
                  </a:solidFill>
                  <a:latin typeface="Calibri"/>
                </a:endParaRPr>
              </a:p>
            </p:txBody>
          </p:sp>
          <p:sp>
            <p:nvSpPr>
              <p:cNvPr id="30" name="Rectangle 9"/>
              <p:cNvSpPr>
                <a:spLocks noChangeArrowheads="1"/>
              </p:cNvSpPr>
              <p:nvPr/>
            </p:nvSpPr>
            <p:spPr bwMode="auto">
              <a:xfrm>
                <a:off x="0" y="126"/>
                <a:ext cx="5796" cy="24"/>
              </a:xfrm>
              <a:prstGeom prst="rect">
                <a:avLst/>
              </a:prstGeom>
              <a:solidFill>
                <a:srgbClr val="4CA04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defTabSz="457200" eaLnBrk="1" fontAlgn="auto" hangingPunct="1">
                  <a:spcBef>
                    <a:spcPts val="0"/>
                  </a:spcBef>
                  <a:spcAft>
                    <a:spcPts val="0"/>
                  </a:spcAft>
                </a:pPr>
                <a:endParaRPr lang="en-US" sz="1800" b="0" u="sng">
                  <a:solidFill>
                    <a:prstClr val="black"/>
                  </a:solidFill>
                  <a:latin typeface="Calibri"/>
                </a:endParaRPr>
              </a:p>
            </p:txBody>
          </p:sp>
          <p:sp>
            <p:nvSpPr>
              <p:cNvPr id="31" name="Rectangle 10"/>
              <p:cNvSpPr>
                <a:spLocks noChangeArrowheads="1"/>
              </p:cNvSpPr>
              <p:nvPr/>
            </p:nvSpPr>
            <p:spPr bwMode="auto">
              <a:xfrm>
                <a:off x="0" y="150"/>
                <a:ext cx="5796" cy="12"/>
              </a:xfrm>
              <a:prstGeom prst="rect">
                <a:avLst/>
              </a:prstGeom>
              <a:solidFill>
                <a:srgbClr val="51A15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defTabSz="457200" eaLnBrk="1" fontAlgn="auto" hangingPunct="1">
                  <a:spcBef>
                    <a:spcPts val="0"/>
                  </a:spcBef>
                  <a:spcAft>
                    <a:spcPts val="0"/>
                  </a:spcAft>
                </a:pPr>
                <a:endParaRPr lang="en-US" sz="1800" b="0" u="sng">
                  <a:solidFill>
                    <a:prstClr val="black"/>
                  </a:solidFill>
                  <a:latin typeface="Calibri"/>
                </a:endParaRPr>
              </a:p>
            </p:txBody>
          </p:sp>
          <p:sp>
            <p:nvSpPr>
              <p:cNvPr id="32" name="Rectangle 11"/>
              <p:cNvSpPr>
                <a:spLocks noChangeArrowheads="1"/>
              </p:cNvSpPr>
              <p:nvPr/>
            </p:nvSpPr>
            <p:spPr bwMode="auto">
              <a:xfrm>
                <a:off x="0" y="162"/>
                <a:ext cx="5796" cy="24"/>
              </a:xfrm>
              <a:prstGeom prst="rect">
                <a:avLst/>
              </a:prstGeom>
              <a:solidFill>
                <a:srgbClr val="55A2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defTabSz="457200" eaLnBrk="1" fontAlgn="auto" hangingPunct="1">
                  <a:spcBef>
                    <a:spcPts val="0"/>
                  </a:spcBef>
                  <a:spcAft>
                    <a:spcPts val="0"/>
                  </a:spcAft>
                </a:pPr>
                <a:endParaRPr lang="en-US" sz="1800" b="0" u="sng">
                  <a:solidFill>
                    <a:prstClr val="black"/>
                  </a:solidFill>
                  <a:latin typeface="Calibri"/>
                </a:endParaRPr>
              </a:p>
            </p:txBody>
          </p:sp>
          <p:sp>
            <p:nvSpPr>
              <p:cNvPr id="33" name="Rectangle 12"/>
              <p:cNvSpPr>
                <a:spLocks noChangeArrowheads="1"/>
              </p:cNvSpPr>
              <p:nvPr/>
            </p:nvSpPr>
            <p:spPr bwMode="auto">
              <a:xfrm>
                <a:off x="0" y="186"/>
                <a:ext cx="5796" cy="24"/>
              </a:xfrm>
              <a:prstGeom prst="rect">
                <a:avLst/>
              </a:prstGeom>
              <a:solidFill>
                <a:srgbClr val="5CA55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defTabSz="457200" eaLnBrk="1" fontAlgn="auto" hangingPunct="1">
                  <a:spcBef>
                    <a:spcPts val="0"/>
                  </a:spcBef>
                  <a:spcAft>
                    <a:spcPts val="0"/>
                  </a:spcAft>
                </a:pPr>
                <a:endParaRPr lang="en-US" sz="1800" b="0" u="sng">
                  <a:solidFill>
                    <a:prstClr val="black"/>
                  </a:solidFill>
                  <a:latin typeface="Calibri"/>
                </a:endParaRPr>
              </a:p>
            </p:txBody>
          </p:sp>
          <p:sp>
            <p:nvSpPr>
              <p:cNvPr id="34" name="Rectangle 13"/>
              <p:cNvSpPr>
                <a:spLocks noChangeArrowheads="1"/>
              </p:cNvSpPr>
              <p:nvPr/>
            </p:nvSpPr>
            <p:spPr bwMode="auto">
              <a:xfrm>
                <a:off x="0" y="210"/>
                <a:ext cx="5796" cy="13"/>
              </a:xfrm>
              <a:prstGeom prst="rect">
                <a:avLst/>
              </a:prstGeom>
              <a:solidFill>
                <a:srgbClr val="62A76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defTabSz="457200" eaLnBrk="1" fontAlgn="auto" hangingPunct="1">
                  <a:spcBef>
                    <a:spcPts val="0"/>
                  </a:spcBef>
                  <a:spcAft>
                    <a:spcPts val="0"/>
                  </a:spcAft>
                </a:pPr>
                <a:endParaRPr lang="en-US" sz="1800" b="0" u="sng">
                  <a:solidFill>
                    <a:prstClr val="black"/>
                  </a:solidFill>
                  <a:latin typeface="Calibri"/>
                </a:endParaRPr>
              </a:p>
            </p:txBody>
          </p:sp>
          <p:sp>
            <p:nvSpPr>
              <p:cNvPr id="35" name="Rectangle 14"/>
              <p:cNvSpPr>
                <a:spLocks noChangeArrowheads="1"/>
              </p:cNvSpPr>
              <p:nvPr/>
            </p:nvSpPr>
            <p:spPr bwMode="auto">
              <a:xfrm>
                <a:off x="0" y="223"/>
                <a:ext cx="5796" cy="24"/>
              </a:xfrm>
              <a:prstGeom prst="rect">
                <a:avLst/>
              </a:prstGeom>
              <a:solidFill>
                <a:srgbClr val="66A9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defTabSz="457200" eaLnBrk="1" fontAlgn="auto" hangingPunct="1">
                  <a:spcBef>
                    <a:spcPts val="0"/>
                  </a:spcBef>
                  <a:spcAft>
                    <a:spcPts val="0"/>
                  </a:spcAft>
                </a:pPr>
                <a:endParaRPr lang="en-US" sz="1800" b="0" u="sng">
                  <a:solidFill>
                    <a:prstClr val="black"/>
                  </a:solidFill>
                  <a:latin typeface="Calibri"/>
                </a:endParaRPr>
              </a:p>
            </p:txBody>
          </p:sp>
          <p:sp>
            <p:nvSpPr>
              <p:cNvPr id="36" name="Rectangle 15"/>
              <p:cNvSpPr>
                <a:spLocks noChangeArrowheads="1"/>
              </p:cNvSpPr>
              <p:nvPr/>
            </p:nvSpPr>
            <p:spPr bwMode="auto">
              <a:xfrm>
                <a:off x="0" y="247"/>
                <a:ext cx="5796" cy="24"/>
              </a:xfrm>
              <a:prstGeom prst="rect">
                <a:avLst/>
              </a:prstGeom>
              <a:solidFill>
                <a:srgbClr val="6EAC6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defTabSz="457200" eaLnBrk="1" fontAlgn="auto" hangingPunct="1">
                  <a:spcBef>
                    <a:spcPts val="0"/>
                  </a:spcBef>
                  <a:spcAft>
                    <a:spcPts val="0"/>
                  </a:spcAft>
                </a:pPr>
                <a:endParaRPr lang="en-US" sz="1800" b="0" u="sng">
                  <a:solidFill>
                    <a:prstClr val="black"/>
                  </a:solidFill>
                  <a:latin typeface="Calibri"/>
                </a:endParaRPr>
              </a:p>
            </p:txBody>
          </p:sp>
          <p:sp>
            <p:nvSpPr>
              <p:cNvPr id="37" name="Rectangle 16"/>
              <p:cNvSpPr>
                <a:spLocks noChangeArrowheads="1"/>
              </p:cNvSpPr>
              <p:nvPr/>
            </p:nvSpPr>
            <p:spPr bwMode="auto">
              <a:xfrm>
                <a:off x="0" y="271"/>
                <a:ext cx="5796" cy="12"/>
              </a:xfrm>
              <a:prstGeom prst="rect">
                <a:avLst/>
              </a:prstGeom>
              <a:solidFill>
                <a:srgbClr val="74AF7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defTabSz="457200" eaLnBrk="1" fontAlgn="auto" hangingPunct="1">
                  <a:spcBef>
                    <a:spcPts val="0"/>
                  </a:spcBef>
                  <a:spcAft>
                    <a:spcPts val="0"/>
                  </a:spcAft>
                </a:pPr>
                <a:endParaRPr lang="en-US" sz="1800" b="0" u="sng">
                  <a:solidFill>
                    <a:prstClr val="black"/>
                  </a:solidFill>
                  <a:latin typeface="Calibri"/>
                </a:endParaRPr>
              </a:p>
            </p:txBody>
          </p:sp>
          <p:sp>
            <p:nvSpPr>
              <p:cNvPr id="38" name="Rectangle 17"/>
              <p:cNvSpPr>
                <a:spLocks noChangeArrowheads="1"/>
              </p:cNvSpPr>
              <p:nvPr/>
            </p:nvSpPr>
            <p:spPr bwMode="auto">
              <a:xfrm>
                <a:off x="0" y="283"/>
                <a:ext cx="5796" cy="24"/>
              </a:xfrm>
              <a:prstGeom prst="rect">
                <a:avLst/>
              </a:prstGeom>
              <a:solidFill>
                <a:srgbClr val="79B17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defTabSz="457200" eaLnBrk="1" fontAlgn="auto" hangingPunct="1">
                  <a:spcBef>
                    <a:spcPts val="0"/>
                  </a:spcBef>
                  <a:spcAft>
                    <a:spcPts val="0"/>
                  </a:spcAft>
                </a:pPr>
                <a:endParaRPr lang="en-US" sz="1800" b="0" u="sng">
                  <a:solidFill>
                    <a:prstClr val="black"/>
                  </a:solidFill>
                  <a:latin typeface="Calibri"/>
                </a:endParaRPr>
              </a:p>
            </p:txBody>
          </p:sp>
          <p:sp>
            <p:nvSpPr>
              <p:cNvPr id="39" name="Rectangle 18"/>
              <p:cNvSpPr>
                <a:spLocks noChangeArrowheads="1"/>
              </p:cNvSpPr>
              <p:nvPr/>
            </p:nvSpPr>
            <p:spPr bwMode="auto">
              <a:xfrm>
                <a:off x="0" y="307"/>
                <a:ext cx="5796" cy="24"/>
              </a:xfrm>
              <a:prstGeom prst="rect">
                <a:avLst/>
              </a:prstGeom>
              <a:solidFill>
                <a:srgbClr val="82B58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defTabSz="457200" eaLnBrk="1" fontAlgn="auto" hangingPunct="1">
                  <a:spcBef>
                    <a:spcPts val="0"/>
                  </a:spcBef>
                  <a:spcAft>
                    <a:spcPts val="0"/>
                  </a:spcAft>
                </a:pPr>
                <a:endParaRPr lang="en-US" sz="1800" b="0" u="sng">
                  <a:solidFill>
                    <a:prstClr val="black"/>
                  </a:solidFill>
                  <a:latin typeface="Calibri"/>
                </a:endParaRPr>
              </a:p>
            </p:txBody>
          </p:sp>
          <p:sp>
            <p:nvSpPr>
              <p:cNvPr id="40" name="Rectangle 19"/>
              <p:cNvSpPr>
                <a:spLocks noChangeArrowheads="1"/>
              </p:cNvSpPr>
              <p:nvPr/>
            </p:nvSpPr>
            <p:spPr bwMode="auto">
              <a:xfrm>
                <a:off x="0" y="331"/>
                <a:ext cx="5796" cy="12"/>
              </a:xfrm>
              <a:prstGeom prst="rect">
                <a:avLst/>
              </a:prstGeom>
              <a:solidFill>
                <a:srgbClr val="88B88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defTabSz="457200" eaLnBrk="1" fontAlgn="auto" hangingPunct="1">
                  <a:spcBef>
                    <a:spcPts val="0"/>
                  </a:spcBef>
                  <a:spcAft>
                    <a:spcPts val="0"/>
                  </a:spcAft>
                </a:pPr>
                <a:endParaRPr lang="en-US" sz="1800" b="0" u="sng">
                  <a:solidFill>
                    <a:prstClr val="black"/>
                  </a:solidFill>
                  <a:latin typeface="Calibri"/>
                </a:endParaRPr>
              </a:p>
            </p:txBody>
          </p:sp>
          <p:sp>
            <p:nvSpPr>
              <p:cNvPr id="41" name="Rectangle 20"/>
              <p:cNvSpPr>
                <a:spLocks noChangeArrowheads="1"/>
              </p:cNvSpPr>
              <p:nvPr/>
            </p:nvSpPr>
            <p:spPr bwMode="auto">
              <a:xfrm>
                <a:off x="0" y="343"/>
                <a:ext cx="5796" cy="25"/>
              </a:xfrm>
              <a:prstGeom prst="rect">
                <a:avLst/>
              </a:prstGeom>
              <a:solidFill>
                <a:srgbClr val="8DBB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defTabSz="457200" eaLnBrk="1" fontAlgn="auto" hangingPunct="1">
                  <a:spcBef>
                    <a:spcPts val="0"/>
                  </a:spcBef>
                  <a:spcAft>
                    <a:spcPts val="0"/>
                  </a:spcAft>
                </a:pPr>
                <a:endParaRPr lang="en-US" sz="1800" b="0" u="sng">
                  <a:solidFill>
                    <a:prstClr val="black"/>
                  </a:solidFill>
                  <a:latin typeface="Calibri"/>
                </a:endParaRPr>
              </a:p>
            </p:txBody>
          </p:sp>
          <p:sp>
            <p:nvSpPr>
              <p:cNvPr id="42" name="Rectangle 21"/>
              <p:cNvSpPr>
                <a:spLocks noChangeArrowheads="1"/>
              </p:cNvSpPr>
              <p:nvPr/>
            </p:nvSpPr>
            <p:spPr bwMode="auto">
              <a:xfrm>
                <a:off x="0" y="368"/>
                <a:ext cx="5796" cy="24"/>
              </a:xfrm>
              <a:prstGeom prst="rect">
                <a:avLst/>
              </a:prstGeom>
              <a:solidFill>
                <a:srgbClr val="96BF9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defTabSz="457200" eaLnBrk="1" fontAlgn="auto" hangingPunct="1">
                  <a:spcBef>
                    <a:spcPts val="0"/>
                  </a:spcBef>
                  <a:spcAft>
                    <a:spcPts val="0"/>
                  </a:spcAft>
                </a:pPr>
                <a:endParaRPr lang="en-US" sz="1800" b="0" u="sng">
                  <a:solidFill>
                    <a:prstClr val="black"/>
                  </a:solidFill>
                  <a:latin typeface="Calibri"/>
                </a:endParaRPr>
              </a:p>
            </p:txBody>
          </p:sp>
          <p:sp>
            <p:nvSpPr>
              <p:cNvPr id="43" name="Rectangle 22"/>
              <p:cNvSpPr>
                <a:spLocks noChangeArrowheads="1"/>
              </p:cNvSpPr>
              <p:nvPr/>
            </p:nvSpPr>
            <p:spPr bwMode="auto">
              <a:xfrm>
                <a:off x="0" y="392"/>
                <a:ext cx="5796" cy="12"/>
              </a:xfrm>
              <a:prstGeom prst="rect">
                <a:avLst/>
              </a:prstGeom>
              <a:solidFill>
                <a:srgbClr val="9CC29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defTabSz="457200" eaLnBrk="1" fontAlgn="auto" hangingPunct="1">
                  <a:spcBef>
                    <a:spcPts val="0"/>
                  </a:spcBef>
                  <a:spcAft>
                    <a:spcPts val="0"/>
                  </a:spcAft>
                </a:pPr>
                <a:endParaRPr lang="en-US" sz="1800" b="0" u="sng">
                  <a:solidFill>
                    <a:prstClr val="black"/>
                  </a:solidFill>
                  <a:latin typeface="Calibri"/>
                </a:endParaRPr>
              </a:p>
            </p:txBody>
          </p:sp>
          <p:sp>
            <p:nvSpPr>
              <p:cNvPr id="44" name="Rectangle 23"/>
              <p:cNvSpPr>
                <a:spLocks noChangeArrowheads="1"/>
              </p:cNvSpPr>
              <p:nvPr/>
            </p:nvSpPr>
            <p:spPr bwMode="auto">
              <a:xfrm>
                <a:off x="0" y="404"/>
                <a:ext cx="5796" cy="24"/>
              </a:xfrm>
              <a:prstGeom prst="rect">
                <a:avLst/>
              </a:prstGeom>
              <a:solidFill>
                <a:srgbClr val="A1C5A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defTabSz="457200" eaLnBrk="1" fontAlgn="auto" hangingPunct="1">
                  <a:spcBef>
                    <a:spcPts val="0"/>
                  </a:spcBef>
                  <a:spcAft>
                    <a:spcPts val="0"/>
                  </a:spcAft>
                </a:pPr>
                <a:endParaRPr lang="en-US" sz="1800" b="0" u="sng">
                  <a:solidFill>
                    <a:prstClr val="black"/>
                  </a:solidFill>
                  <a:latin typeface="Calibri"/>
                </a:endParaRPr>
              </a:p>
            </p:txBody>
          </p:sp>
          <p:sp>
            <p:nvSpPr>
              <p:cNvPr id="45" name="Rectangle 24"/>
              <p:cNvSpPr>
                <a:spLocks noChangeArrowheads="1"/>
              </p:cNvSpPr>
              <p:nvPr/>
            </p:nvSpPr>
            <p:spPr bwMode="auto">
              <a:xfrm>
                <a:off x="0" y="428"/>
                <a:ext cx="5796" cy="24"/>
              </a:xfrm>
              <a:prstGeom prst="rect">
                <a:avLst/>
              </a:prstGeom>
              <a:solidFill>
                <a:srgbClr val="A9CAA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defTabSz="457200" eaLnBrk="1" fontAlgn="auto" hangingPunct="1">
                  <a:spcBef>
                    <a:spcPts val="0"/>
                  </a:spcBef>
                  <a:spcAft>
                    <a:spcPts val="0"/>
                  </a:spcAft>
                </a:pPr>
                <a:endParaRPr lang="en-US" sz="1800" b="0" u="sng">
                  <a:solidFill>
                    <a:prstClr val="black"/>
                  </a:solidFill>
                  <a:latin typeface="Calibri"/>
                </a:endParaRPr>
              </a:p>
            </p:txBody>
          </p:sp>
          <p:sp>
            <p:nvSpPr>
              <p:cNvPr id="46" name="Rectangle 25"/>
              <p:cNvSpPr>
                <a:spLocks noChangeArrowheads="1"/>
              </p:cNvSpPr>
              <p:nvPr/>
            </p:nvSpPr>
            <p:spPr bwMode="auto">
              <a:xfrm>
                <a:off x="0" y="452"/>
                <a:ext cx="5796" cy="12"/>
              </a:xfrm>
              <a:prstGeom prst="rect">
                <a:avLst/>
              </a:prstGeom>
              <a:solidFill>
                <a:srgbClr val="AFCDA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defTabSz="457200" eaLnBrk="1" fontAlgn="auto" hangingPunct="1">
                  <a:spcBef>
                    <a:spcPts val="0"/>
                  </a:spcBef>
                  <a:spcAft>
                    <a:spcPts val="0"/>
                  </a:spcAft>
                </a:pPr>
                <a:endParaRPr lang="en-US" sz="1800" b="0" u="sng">
                  <a:solidFill>
                    <a:prstClr val="black"/>
                  </a:solidFill>
                  <a:latin typeface="Calibri"/>
                </a:endParaRPr>
              </a:p>
            </p:txBody>
          </p:sp>
          <p:sp>
            <p:nvSpPr>
              <p:cNvPr id="47" name="Rectangle 26"/>
              <p:cNvSpPr>
                <a:spLocks noChangeArrowheads="1"/>
              </p:cNvSpPr>
              <p:nvPr/>
            </p:nvSpPr>
            <p:spPr bwMode="auto">
              <a:xfrm>
                <a:off x="0" y="464"/>
                <a:ext cx="5796" cy="24"/>
              </a:xfrm>
              <a:prstGeom prst="rect">
                <a:avLst/>
              </a:prstGeom>
              <a:solidFill>
                <a:srgbClr val="B3CF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defTabSz="457200" eaLnBrk="1" fontAlgn="auto" hangingPunct="1">
                  <a:spcBef>
                    <a:spcPts val="0"/>
                  </a:spcBef>
                  <a:spcAft>
                    <a:spcPts val="0"/>
                  </a:spcAft>
                </a:pPr>
                <a:endParaRPr lang="en-US" sz="1800" b="0" u="sng">
                  <a:solidFill>
                    <a:prstClr val="black"/>
                  </a:solidFill>
                  <a:latin typeface="Calibri"/>
                </a:endParaRPr>
              </a:p>
            </p:txBody>
          </p:sp>
          <p:sp>
            <p:nvSpPr>
              <p:cNvPr id="48" name="Rectangle 27"/>
              <p:cNvSpPr>
                <a:spLocks noChangeArrowheads="1"/>
              </p:cNvSpPr>
              <p:nvPr/>
            </p:nvSpPr>
            <p:spPr bwMode="auto">
              <a:xfrm>
                <a:off x="0" y="488"/>
                <a:ext cx="5796" cy="25"/>
              </a:xfrm>
              <a:prstGeom prst="rect">
                <a:avLst/>
              </a:prstGeom>
              <a:solidFill>
                <a:srgbClr val="BBD4B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defTabSz="457200" eaLnBrk="1" fontAlgn="auto" hangingPunct="1">
                  <a:spcBef>
                    <a:spcPts val="0"/>
                  </a:spcBef>
                  <a:spcAft>
                    <a:spcPts val="0"/>
                  </a:spcAft>
                </a:pPr>
                <a:endParaRPr lang="en-US" sz="1800" b="0" u="sng">
                  <a:solidFill>
                    <a:prstClr val="black"/>
                  </a:solidFill>
                  <a:latin typeface="Calibri"/>
                </a:endParaRPr>
              </a:p>
            </p:txBody>
          </p:sp>
          <p:sp>
            <p:nvSpPr>
              <p:cNvPr id="49" name="Rectangle 28"/>
              <p:cNvSpPr>
                <a:spLocks noChangeArrowheads="1"/>
              </p:cNvSpPr>
              <p:nvPr/>
            </p:nvSpPr>
            <p:spPr bwMode="auto">
              <a:xfrm>
                <a:off x="0" y="513"/>
                <a:ext cx="5796" cy="12"/>
              </a:xfrm>
              <a:prstGeom prst="rect">
                <a:avLst/>
              </a:prstGeom>
              <a:solidFill>
                <a:srgbClr val="C1D7C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defTabSz="457200" eaLnBrk="1" fontAlgn="auto" hangingPunct="1">
                  <a:spcBef>
                    <a:spcPts val="0"/>
                  </a:spcBef>
                  <a:spcAft>
                    <a:spcPts val="0"/>
                  </a:spcAft>
                </a:pPr>
                <a:endParaRPr lang="en-US" sz="1800" b="0" u="sng">
                  <a:solidFill>
                    <a:prstClr val="black"/>
                  </a:solidFill>
                  <a:latin typeface="Calibri"/>
                </a:endParaRPr>
              </a:p>
            </p:txBody>
          </p:sp>
          <p:sp>
            <p:nvSpPr>
              <p:cNvPr id="50" name="Rectangle 29"/>
              <p:cNvSpPr>
                <a:spLocks noChangeArrowheads="1"/>
              </p:cNvSpPr>
              <p:nvPr/>
            </p:nvSpPr>
            <p:spPr bwMode="auto">
              <a:xfrm>
                <a:off x="0" y="525"/>
                <a:ext cx="5796" cy="24"/>
              </a:xfrm>
              <a:prstGeom prst="rect">
                <a:avLst/>
              </a:prstGeom>
              <a:solidFill>
                <a:srgbClr val="C5DAC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defTabSz="457200" eaLnBrk="1" fontAlgn="auto" hangingPunct="1">
                  <a:spcBef>
                    <a:spcPts val="0"/>
                  </a:spcBef>
                  <a:spcAft>
                    <a:spcPts val="0"/>
                  </a:spcAft>
                </a:pPr>
                <a:endParaRPr lang="en-US" sz="1800" b="0" u="sng">
                  <a:solidFill>
                    <a:prstClr val="black"/>
                  </a:solidFill>
                  <a:latin typeface="Calibri"/>
                </a:endParaRPr>
              </a:p>
            </p:txBody>
          </p:sp>
          <p:sp>
            <p:nvSpPr>
              <p:cNvPr id="51" name="Rectangle 30"/>
              <p:cNvSpPr>
                <a:spLocks noChangeArrowheads="1"/>
              </p:cNvSpPr>
              <p:nvPr/>
            </p:nvSpPr>
            <p:spPr bwMode="auto">
              <a:xfrm>
                <a:off x="0" y="549"/>
                <a:ext cx="5796" cy="24"/>
              </a:xfrm>
              <a:prstGeom prst="rect">
                <a:avLst/>
              </a:prstGeom>
              <a:solidFill>
                <a:srgbClr val="CCDE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defTabSz="457200" eaLnBrk="1" fontAlgn="auto" hangingPunct="1">
                  <a:spcBef>
                    <a:spcPts val="0"/>
                  </a:spcBef>
                  <a:spcAft>
                    <a:spcPts val="0"/>
                  </a:spcAft>
                </a:pPr>
                <a:endParaRPr lang="en-US" sz="1800" b="0" u="sng">
                  <a:solidFill>
                    <a:prstClr val="black"/>
                  </a:solidFill>
                  <a:latin typeface="Calibri"/>
                </a:endParaRPr>
              </a:p>
            </p:txBody>
          </p:sp>
          <p:sp>
            <p:nvSpPr>
              <p:cNvPr id="52" name="Rectangle 31"/>
              <p:cNvSpPr>
                <a:spLocks noChangeArrowheads="1"/>
              </p:cNvSpPr>
              <p:nvPr/>
            </p:nvSpPr>
            <p:spPr bwMode="auto">
              <a:xfrm>
                <a:off x="0" y="573"/>
                <a:ext cx="5796" cy="12"/>
              </a:xfrm>
              <a:prstGeom prst="rect">
                <a:avLst/>
              </a:prstGeom>
              <a:solidFill>
                <a:srgbClr val="D0E1D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defTabSz="457200" eaLnBrk="1" fontAlgn="auto" hangingPunct="1">
                  <a:spcBef>
                    <a:spcPts val="0"/>
                  </a:spcBef>
                  <a:spcAft>
                    <a:spcPts val="0"/>
                  </a:spcAft>
                </a:pPr>
                <a:endParaRPr lang="en-US" sz="1800" b="0" u="sng">
                  <a:solidFill>
                    <a:prstClr val="black"/>
                  </a:solidFill>
                  <a:latin typeface="Calibri"/>
                </a:endParaRPr>
              </a:p>
            </p:txBody>
          </p:sp>
          <p:sp>
            <p:nvSpPr>
              <p:cNvPr id="53" name="Rectangle 32"/>
              <p:cNvSpPr>
                <a:spLocks noChangeArrowheads="1"/>
              </p:cNvSpPr>
              <p:nvPr/>
            </p:nvSpPr>
            <p:spPr bwMode="auto">
              <a:xfrm>
                <a:off x="0" y="585"/>
                <a:ext cx="5796" cy="24"/>
              </a:xfrm>
              <a:prstGeom prst="rect">
                <a:avLst/>
              </a:prstGeom>
              <a:solidFill>
                <a:srgbClr val="D4E3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defTabSz="457200" eaLnBrk="1" fontAlgn="auto" hangingPunct="1">
                  <a:spcBef>
                    <a:spcPts val="0"/>
                  </a:spcBef>
                  <a:spcAft>
                    <a:spcPts val="0"/>
                  </a:spcAft>
                </a:pPr>
                <a:endParaRPr lang="en-US" sz="1800" b="0" u="sng">
                  <a:solidFill>
                    <a:prstClr val="black"/>
                  </a:solidFill>
                  <a:latin typeface="Calibri"/>
                </a:endParaRPr>
              </a:p>
            </p:txBody>
          </p:sp>
          <p:sp>
            <p:nvSpPr>
              <p:cNvPr id="54" name="Rectangle 33"/>
              <p:cNvSpPr>
                <a:spLocks noChangeArrowheads="1"/>
              </p:cNvSpPr>
              <p:nvPr/>
            </p:nvSpPr>
            <p:spPr bwMode="auto">
              <a:xfrm>
                <a:off x="0" y="609"/>
                <a:ext cx="5796" cy="25"/>
              </a:xfrm>
              <a:prstGeom prst="rect">
                <a:avLst/>
              </a:prstGeom>
              <a:solidFill>
                <a:srgbClr val="DAE7D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defTabSz="457200" eaLnBrk="1" fontAlgn="auto" hangingPunct="1">
                  <a:spcBef>
                    <a:spcPts val="0"/>
                  </a:spcBef>
                  <a:spcAft>
                    <a:spcPts val="0"/>
                  </a:spcAft>
                </a:pPr>
                <a:endParaRPr lang="en-US" sz="1800" b="0" u="sng">
                  <a:solidFill>
                    <a:prstClr val="black"/>
                  </a:solidFill>
                  <a:latin typeface="Calibri"/>
                </a:endParaRPr>
              </a:p>
            </p:txBody>
          </p:sp>
          <p:sp>
            <p:nvSpPr>
              <p:cNvPr id="55" name="Rectangle 34"/>
              <p:cNvSpPr>
                <a:spLocks noChangeArrowheads="1"/>
              </p:cNvSpPr>
              <p:nvPr/>
            </p:nvSpPr>
            <p:spPr bwMode="auto">
              <a:xfrm>
                <a:off x="0" y="634"/>
                <a:ext cx="5796" cy="12"/>
              </a:xfrm>
              <a:prstGeom prst="rect">
                <a:avLst/>
              </a:prstGeom>
              <a:solidFill>
                <a:srgbClr val="DEE9D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defTabSz="457200" eaLnBrk="1" fontAlgn="auto" hangingPunct="1">
                  <a:spcBef>
                    <a:spcPts val="0"/>
                  </a:spcBef>
                  <a:spcAft>
                    <a:spcPts val="0"/>
                  </a:spcAft>
                </a:pPr>
                <a:endParaRPr lang="en-US" sz="1800" b="0" u="sng">
                  <a:solidFill>
                    <a:prstClr val="black"/>
                  </a:solidFill>
                  <a:latin typeface="Calibri"/>
                </a:endParaRPr>
              </a:p>
            </p:txBody>
          </p:sp>
          <p:sp>
            <p:nvSpPr>
              <p:cNvPr id="56" name="Rectangle 35"/>
              <p:cNvSpPr>
                <a:spLocks noChangeArrowheads="1"/>
              </p:cNvSpPr>
              <p:nvPr/>
            </p:nvSpPr>
            <p:spPr bwMode="auto">
              <a:xfrm>
                <a:off x="0" y="646"/>
                <a:ext cx="5796" cy="24"/>
              </a:xfrm>
              <a:prstGeom prst="rect">
                <a:avLst/>
              </a:prstGeom>
              <a:solidFill>
                <a:srgbClr val="E1EBE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defTabSz="457200" eaLnBrk="1" fontAlgn="auto" hangingPunct="1">
                  <a:spcBef>
                    <a:spcPts val="0"/>
                  </a:spcBef>
                  <a:spcAft>
                    <a:spcPts val="0"/>
                  </a:spcAft>
                </a:pPr>
                <a:endParaRPr lang="en-US" sz="1800" b="0" u="sng">
                  <a:solidFill>
                    <a:prstClr val="black"/>
                  </a:solidFill>
                  <a:latin typeface="Calibri"/>
                </a:endParaRPr>
              </a:p>
            </p:txBody>
          </p:sp>
          <p:sp>
            <p:nvSpPr>
              <p:cNvPr id="57" name="Rectangle 36"/>
              <p:cNvSpPr>
                <a:spLocks noChangeArrowheads="1"/>
              </p:cNvSpPr>
              <p:nvPr/>
            </p:nvSpPr>
            <p:spPr bwMode="auto">
              <a:xfrm>
                <a:off x="0" y="670"/>
                <a:ext cx="5796" cy="24"/>
              </a:xfrm>
              <a:prstGeom prst="rect">
                <a:avLst/>
              </a:prstGeom>
              <a:solidFill>
                <a:srgbClr val="E5EEE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defTabSz="457200" eaLnBrk="1" fontAlgn="auto" hangingPunct="1">
                  <a:spcBef>
                    <a:spcPts val="0"/>
                  </a:spcBef>
                  <a:spcAft>
                    <a:spcPts val="0"/>
                  </a:spcAft>
                </a:pPr>
                <a:endParaRPr lang="en-US" sz="1800" b="0" u="sng">
                  <a:solidFill>
                    <a:prstClr val="black"/>
                  </a:solidFill>
                  <a:latin typeface="Calibri"/>
                </a:endParaRPr>
              </a:p>
            </p:txBody>
          </p:sp>
          <p:sp>
            <p:nvSpPr>
              <p:cNvPr id="58" name="Rectangle 37"/>
              <p:cNvSpPr>
                <a:spLocks noChangeArrowheads="1"/>
              </p:cNvSpPr>
              <p:nvPr/>
            </p:nvSpPr>
            <p:spPr bwMode="auto">
              <a:xfrm>
                <a:off x="0" y="694"/>
                <a:ext cx="5796" cy="12"/>
              </a:xfrm>
              <a:prstGeom prst="rect">
                <a:avLst/>
              </a:prstGeom>
              <a:solidFill>
                <a:srgbClr val="E8F0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defTabSz="457200" eaLnBrk="1" fontAlgn="auto" hangingPunct="1">
                  <a:spcBef>
                    <a:spcPts val="0"/>
                  </a:spcBef>
                  <a:spcAft>
                    <a:spcPts val="0"/>
                  </a:spcAft>
                </a:pPr>
                <a:endParaRPr lang="en-US" sz="1800" b="0" u="sng">
                  <a:solidFill>
                    <a:prstClr val="black"/>
                  </a:solidFill>
                  <a:latin typeface="Calibri"/>
                </a:endParaRPr>
              </a:p>
            </p:txBody>
          </p:sp>
          <p:sp>
            <p:nvSpPr>
              <p:cNvPr id="59" name="Rectangle 38"/>
              <p:cNvSpPr>
                <a:spLocks noChangeArrowheads="1"/>
              </p:cNvSpPr>
              <p:nvPr/>
            </p:nvSpPr>
            <p:spPr bwMode="auto">
              <a:xfrm>
                <a:off x="0" y="706"/>
                <a:ext cx="5796" cy="24"/>
              </a:xfrm>
              <a:prstGeom prst="rect">
                <a:avLst/>
              </a:prstGeom>
              <a:solidFill>
                <a:srgbClr val="EBF1E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defTabSz="457200" eaLnBrk="1" fontAlgn="auto" hangingPunct="1">
                  <a:spcBef>
                    <a:spcPts val="0"/>
                  </a:spcBef>
                  <a:spcAft>
                    <a:spcPts val="0"/>
                  </a:spcAft>
                </a:pPr>
                <a:endParaRPr lang="en-US" sz="1800" b="0" u="sng">
                  <a:solidFill>
                    <a:prstClr val="black"/>
                  </a:solidFill>
                  <a:latin typeface="Calibri"/>
                </a:endParaRPr>
              </a:p>
            </p:txBody>
          </p:sp>
          <p:sp>
            <p:nvSpPr>
              <p:cNvPr id="60" name="Rectangle 39"/>
              <p:cNvSpPr>
                <a:spLocks noChangeArrowheads="1"/>
              </p:cNvSpPr>
              <p:nvPr/>
            </p:nvSpPr>
            <p:spPr bwMode="auto">
              <a:xfrm>
                <a:off x="0" y="730"/>
                <a:ext cx="5796" cy="24"/>
              </a:xfrm>
              <a:prstGeom prst="rect">
                <a:avLst/>
              </a:prstGeom>
              <a:solidFill>
                <a:srgbClr val="EEF4E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defTabSz="457200" eaLnBrk="1" fontAlgn="auto" hangingPunct="1">
                  <a:spcBef>
                    <a:spcPts val="0"/>
                  </a:spcBef>
                  <a:spcAft>
                    <a:spcPts val="0"/>
                  </a:spcAft>
                </a:pPr>
                <a:endParaRPr lang="en-US" sz="1800" b="0" u="sng">
                  <a:solidFill>
                    <a:prstClr val="black"/>
                  </a:solidFill>
                  <a:latin typeface="Calibri"/>
                </a:endParaRPr>
              </a:p>
            </p:txBody>
          </p:sp>
          <p:sp>
            <p:nvSpPr>
              <p:cNvPr id="61" name="Rectangle 40"/>
              <p:cNvSpPr>
                <a:spLocks noChangeArrowheads="1"/>
              </p:cNvSpPr>
              <p:nvPr/>
            </p:nvSpPr>
            <p:spPr bwMode="auto">
              <a:xfrm>
                <a:off x="0" y="754"/>
                <a:ext cx="5796" cy="12"/>
              </a:xfrm>
              <a:prstGeom prst="rect">
                <a:avLst/>
              </a:prstGeom>
              <a:solidFill>
                <a:srgbClr val="F1F5F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defTabSz="457200" eaLnBrk="1" fontAlgn="auto" hangingPunct="1">
                  <a:spcBef>
                    <a:spcPts val="0"/>
                  </a:spcBef>
                  <a:spcAft>
                    <a:spcPts val="0"/>
                  </a:spcAft>
                </a:pPr>
                <a:endParaRPr lang="en-US" sz="1800" b="0" u="sng">
                  <a:solidFill>
                    <a:prstClr val="black"/>
                  </a:solidFill>
                  <a:latin typeface="Calibri"/>
                </a:endParaRPr>
              </a:p>
            </p:txBody>
          </p:sp>
          <p:sp>
            <p:nvSpPr>
              <p:cNvPr id="62" name="Rectangle 41"/>
              <p:cNvSpPr>
                <a:spLocks noChangeArrowheads="1"/>
              </p:cNvSpPr>
              <p:nvPr/>
            </p:nvSpPr>
            <p:spPr bwMode="auto">
              <a:xfrm>
                <a:off x="0" y="766"/>
                <a:ext cx="5796" cy="25"/>
              </a:xfrm>
              <a:prstGeom prst="rect">
                <a:avLst/>
              </a:prstGeom>
              <a:solidFill>
                <a:srgbClr val="F2F6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defTabSz="457200" eaLnBrk="1" fontAlgn="auto" hangingPunct="1">
                  <a:spcBef>
                    <a:spcPts val="0"/>
                  </a:spcBef>
                  <a:spcAft>
                    <a:spcPts val="0"/>
                  </a:spcAft>
                </a:pPr>
                <a:endParaRPr lang="en-US" sz="1800" b="0" u="sng">
                  <a:solidFill>
                    <a:prstClr val="black"/>
                  </a:solidFill>
                  <a:latin typeface="Calibri"/>
                </a:endParaRPr>
              </a:p>
            </p:txBody>
          </p:sp>
          <p:sp>
            <p:nvSpPr>
              <p:cNvPr id="63" name="Rectangle 42"/>
              <p:cNvSpPr>
                <a:spLocks noChangeArrowheads="1"/>
              </p:cNvSpPr>
              <p:nvPr/>
            </p:nvSpPr>
            <p:spPr bwMode="auto">
              <a:xfrm>
                <a:off x="0" y="791"/>
                <a:ext cx="5796" cy="24"/>
              </a:xfrm>
              <a:prstGeom prst="rect">
                <a:avLst/>
              </a:prstGeom>
              <a:solidFill>
                <a:srgbClr val="F5F8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defTabSz="457200" eaLnBrk="1" fontAlgn="auto" hangingPunct="1">
                  <a:spcBef>
                    <a:spcPts val="0"/>
                  </a:spcBef>
                  <a:spcAft>
                    <a:spcPts val="0"/>
                  </a:spcAft>
                </a:pPr>
                <a:endParaRPr lang="en-US" sz="1800" b="0" u="sng">
                  <a:solidFill>
                    <a:prstClr val="black"/>
                  </a:solidFill>
                  <a:latin typeface="Calibri"/>
                </a:endParaRPr>
              </a:p>
            </p:txBody>
          </p:sp>
          <p:sp>
            <p:nvSpPr>
              <p:cNvPr id="64" name="Rectangle 43"/>
              <p:cNvSpPr>
                <a:spLocks noChangeArrowheads="1"/>
              </p:cNvSpPr>
              <p:nvPr/>
            </p:nvSpPr>
            <p:spPr bwMode="auto">
              <a:xfrm>
                <a:off x="0" y="815"/>
                <a:ext cx="5796" cy="12"/>
              </a:xfrm>
              <a:prstGeom prst="rect">
                <a:avLst/>
              </a:prstGeom>
              <a:solidFill>
                <a:srgbClr val="F7F9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defTabSz="457200" eaLnBrk="1" fontAlgn="auto" hangingPunct="1">
                  <a:spcBef>
                    <a:spcPts val="0"/>
                  </a:spcBef>
                  <a:spcAft>
                    <a:spcPts val="0"/>
                  </a:spcAft>
                </a:pPr>
                <a:endParaRPr lang="en-US" sz="1800" b="0" u="sng">
                  <a:solidFill>
                    <a:prstClr val="black"/>
                  </a:solidFill>
                  <a:latin typeface="Calibri"/>
                </a:endParaRPr>
              </a:p>
            </p:txBody>
          </p:sp>
          <p:sp>
            <p:nvSpPr>
              <p:cNvPr id="65" name="Rectangle 44"/>
              <p:cNvSpPr>
                <a:spLocks noChangeArrowheads="1"/>
              </p:cNvSpPr>
              <p:nvPr/>
            </p:nvSpPr>
            <p:spPr bwMode="auto">
              <a:xfrm>
                <a:off x="0" y="827"/>
                <a:ext cx="5796" cy="24"/>
              </a:xfrm>
              <a:prstGeom prst="rect">
                <a:avLst/>
              </a:prstGeom>
              <a:solidFill>
                <a:srgbClr val="F8FAF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defTabSz="457200" eaLnBrk="1" fontAlgn="auto" hangingPunct="1">
                  <a:spcBef>
                    <a:spcPts val="0"/>
                  </a:spcBef>
                  <a:spcAft>
                    <a:spcPts val="0"/>
                  </a:spcAft>
                </a:pPr>
                <a:endParaRPr lang="en-US" sz="1800" b="0" u="sng">
                  <a:solidFill>
                    <a:prstClr val="black"/>
                  </a:solidFill>
                  <a:latin typeface="Calibri"/>
                </a:endParaRPr>
              </a:p>
            </p:txBody>
          </p:sp>
          <p:sp>
            <p:nvSpPr>
              <p:cNvPr id="66" name="Rectangle 45"/>
              <p:cNvSpPr>
                <a:spLocks noChangeArrowheads="1"/>
              </p:cNvSpPr>
              <p:nvPr/>
            </p:nvSpPr>
            <p:spPr bwMode="auto">
              <a:xfrm>
                <a:off x="0" y="851"/>
                <a:ext cx="5796" cy="24"/>
              </a:xfrm>
              <a:prstGeom prst="rect">
                <a:avLst/>
              </a:prstGeom>
              <a:solidFill>
                <a:srgbClr val="FAFBF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defTabSz="457200" eaLnBrk="1" fontAlgn="auto" hangingPunct="1">
                  <a:spcBef>
                    <a:spcPts val="0"/>
                  </a:spcBef>
                  <a:spcAft>
                    <a:spcPts val="0"/>
                  </a:spcAft>
                </a:pPr>
                <a:endParaRPr lang="en-US" sz="1800" b="0" u="sng">
                  <a:solidFill>
                    <a:prstClr val="black"/>
                  </a:solidFill>
                  <a:latin typeface="Calibri"/>
                </a:endParaRPr>
              </a:p>
            </p:txBody>
          </p:sp>
          <p:sp>
            <p:nvSpPr>
              <p:cNvPr id="67" name="Rectangle 46"/>
              <p:cNvSpPr>
                <a:spLocks noChangeArrowheads="1"/>
              </p:cNvSpPr>
              <p:nvPr/>
            </p:nvSpPr>
            <p:spPr bwMode="auto">
              <a:xfrm>
                <a:off x="0" y="875"/>
                <a:ext cx="5796" cy="12"/>
              </a:xfrm>
              <a:prstGeom prst="rect">
                <a:avLst/>
              </a:prstGeom>
              <a:solidFill>
                <a:srgbClr val="FBFCF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defTabSz="457200" eaLnBrk="1" fontAlgn="auto" hangingPunct="1">
                  <a:spcBef>
                    <a:spcPts val="0"/>
                  </a:spcBef>
                  <a:spcAft>
                    <a:spcPts val="0"/>
                  </a:spcAft>
                </a:pPr>
                <a:endParaRPr lang="en-US" sz="1800" b="0" u="sng">
                  <a:solidFill>
                    <a:prstClr val="black"/>
                  </a:solidFill>
                  <a:latin typeface="Calibri"/>
                </a:endParaRPr>
              </a:p>
            </p:txBody>
          </p:sp>
          <p:sp>
            <p:nvSpPr>
              <p:cNvPr id="68" name="Rectangle 47"/>
              <p:cNvSpPr>
                <a:spLocks noChangeArrowheads="1"/>
              </p:cNvSpPr>
              <p:nvPr/>
            </p:nvSpPr>
            <p:spPr bwMode="auto">
              <a:xfrm>
                <a:off x="0" y="887"/>
                <a:ext cx="5796" cy="25"/>
              </a:xfrm>
              <a:prstGeom prst="rect">
                <a:avLst/>
              </a:prstGeom>
              <a:solidFill>
                <a:srgbClr val="FCFDF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defTabSz="457200" eaLnBrk="1" fontAlgn="auto" hangingPunct="1">
                  <a:spcBef>
                    <a:spcPts val="0"/>
                  </a:spcBef>
                  <a:spcAft>
                    <a:spcPts val="0"/>
                  </a:spcAft>
                </a:pPr>
                <a:endParaRPr lang="en-US" sz="1800" b="0" u="sng">
                  <a:solidFill>
                    <a:prstClr val="black"/>
                  </a:solidFill>
                  <a:latin typeface="Calibri"/>
                </a:endParaRPr>
              </a:p>
            </p:txBody>
          </p:sp>
          <p:sp>
            <p:nvSpPr>
              <p:cNvPr id="69" name="Rectangle 48"/>
              <p:cNvSpPr>
                <a:spLocks noChangeArrowheads="1"/>
              </p:cNvSpPr>
              <p:nvPr/>
            </p:nvSpPr>
            <p:spPr bwMode="auto">
              <a:xfrm>
                <a:off x="0" y="912"/>
                <a:ext cx="5796" cy="24"/>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defTabSz="457200" eaLnBrk="1" fontAlgn="auto" hangingPunct="1">
                  <a:spcBef>
                    <a:spcPts val="0"/>
                  </a:spcBef>
                  <a:spcAft>
                    <a:spcPts val="0"/>
                  </a:spcAft>
                </a:pPr>
                <a:endParaRPr lang="en-US" sz="1800" b="0" u="sng">
                  <a:solidFill>
                    <a:prstClr val="black"/>
                  </a:solidFill>
                  <a:latin typeface="Calibri"/>
                </a:endParaRPr>
              </a:p>
            </p:txBody>
          </p:sp>
          <p:sp>
            <p:nvSpPr>
              <p:cNvPr id="70" name="Rectangle 49"/>
              <p:cNvSpPr>
                <a:spLocks noChangeArrowheads="1"/>
              </p:cNvSpPr>
              <p:nvPr/>
            </p:nvSpPr>
            <p:spPr bwMode="auto">
              <a:xfrm>
                <a:off x="0" y="936"/>
                <a:ext cx="5796" cy="12"/>
              </a:xfrm>
              <a:prstGeom prst="rect">
                <a:avLst/>
              </a:prstGeom>
              <a:solidFill>
                <a:srgbClr val="FEFEF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defTabSz="457200" eaLnBrk="1" fontAlgn="auto" hangingPunct="1">
                  <a:spcBef>
                    <a:spcPts val="0"/>
                  </a:spcBef>
                  <a:spcAft>
                    <a:spcPts val="0"/>
                  </a:spcAft>
                </a:pPr>
                <a:endParaRPr lang="en-US" sz="1800" b="0" u="sng">
                  <a:solidFill>
                    <a:prstClr val="black"/>
                  </a:solidFill>
                  <a:latin typeface="Calibri"/>
                </a:endParaRPr>
              </a:p>
            </p:txBody>
          </p:sp>
          <p:sp>
            <p:nvSpPr>
              <p:cNvPr id="71" name="Rectangle 50"/>
              <p:cNvSpPr>
                <a:spLocks noChangeArrowheads="1"/>
              </p:cNvSpPr>
              <p:nvPr/>
            </p:nvSpPr>
            <p:spPr bwMode="auto">
              <a:xfrm>
                <a:off x="0" y="948"/>
                <a:ext cx="5796" cy="24"/>
              </a:xfrm>
              <a:prstGeom prst="rect">
                <a:avLst/>
              </a:prstGeom>
              <a:solidFill>
                <a:srgbClr val="FEFEF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defTabSz="457200" eaLnBrk="1" fontAlgn="auto" hangingPunct="1">
                  <a:spcBef>
                    <a:spcPts val="0"/>
                  </a:spcBef>
                  <a:spcAft>
                    <a:spcPts val="0"/>
                  </a:spcAft>
                </a:pPr>
                <a:endParaRPr lang="en-US" sz="1800" b="0" u="sng">
                  <a:solidFill>
                    <a:prstClr val="black"/>
                  </a:solidFill>
                  <a:latin typeface="Calibri"/>
                </a:endParaRPr>
              </a:p>
            </p:txBody>
          </p:sp>
        </p:grpSp>
        <p:sp>
          <p:nvSpPr>
            <p:cNvPr id="4" name="Rectangle 51"/>
            <p:cNvSpPr>
              <a:spLocks noChangeArrowheads="1"/>
            </p:cNvSpPr>
            <p:nvPr/>
          </p:nvSpPr>
          <p:spPr bwMode="auto">
            <a:xfrm>
              <a:off x="0" y="0"/>
              <a:ext cx="5943600" cy="533400"/>
            </a:xfrm>
            <a:prstGeom prst="rect">
              <a:avLst/>
            </a:prstGeom>
            <a:solidFill>
              <a:schemeClr val="accent2"/>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defTabSz="457200" eaLnBrk="1" fontAlgn="auto" hangingPunct="1">
                <a:spcBef>
                  <a:spcPts val="0"/>
                </a:spcBef>
                <a:spcAft>
                  <a:spcPts val="0"/>
                </a:spcAft>
              </a:pPr>
              <a:endParaRPr lang="en-US" sz="1800" b="0" u="sng">
                <a:solidFill>
                  <a:prstClr val="black"/>
                </a:solidFill>
                <a:latin typeface="Calibri"/>
              </a:endParaRPr>
            </a:p>
          </p:txBody>
        </p:sp>
        <p:sp>
          <p:nvSpPr>
            <p:cNvPr id="5" name="Text Box 52"/>
            <p:cNvSpPr txBox="1">
              <a:spLocks noChangeArrowheads="1"/>
            </p:cNvSpPr>
            <p:nvPr/>
          </p:nvSpPr>
          <p:spPr bwMode="auto">
            <a:xfrm>
              <a:off x="1146988" y="-119690"/>
              <a:ext cx="3163850" cy="75849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defTabSz="457200" eaLnBrk="1" fontAlgn="auto" hangingPunct="1">
                <a:spcBef>
                  <a:spcPts val="0"/>
                </a:spcBef>
                <a:spcAft>
                  <a:spcPts val="0"/>
                </a:spcAft>
              </a:pPr>
              <a:r>
                <a:rPr lang="en-US" sz="2800" b="0" i="1" u="sng">
                  <a:solidFill>
                    <a:prstClr val="white"/>
                  </a:solidFill>
                  <a:latin typeface="Arial" charset="0"/>
                </a:rPr>
                <a:t>Human Capital</a:t>
              </a:r>
            </a:p>
          </p:txBody>
        </p:sp>
        <p:sp>
          <p:nvSpPr>
            <p:cNvPr id="6" name="Line 53"/>
            <p:cNvSpPr>
              <a:spLocks noChangeShapeType="1"/>
            </p:cNvSpPr>
            <p:nvPr/>
          </p:nvSpPr>
          <p:spPr bwMode="auto">
            <a:xfrm>
              <a:off x="990600" y="838200"/>
              <a:ext cx="0" cy="43434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lgn="l" defTabSz="457200" eaLnBrk="1" fontAlgn="auto" hangingPunct="1">
                <a:spcBef>
                  <a:spcPts val="0"/>
                </a:spcBef>
                <a:spcAft>
                  <a:spcPts val="0"/>
                </a:spcAft>
              </a:pPr>
              <a:endParaRPr lang="en-US" sz="1800" b="0">
                <a:solidFill>
                  <a:prstClr val="black"/>
                </a:solidFill>
                <a:latin typeface="Calibri"/>
              </a:endParaRPr>
            </a:p>
          </p:txBody>
        </p:sp>
        <p:sp>
          <p:nvSpPr>
            <p:cNvPr id="7" name="Line 54"/>
            <p:cNvSpPr>
              <a:spLocks noChangeShapeType="1"/>
            </p:cNvSpPr>
            <p:nvPr/>
          </p:nvSpPr>
          <p:spPr bwMode="auto">
            <a:xfrm flipV="1">
              <a:off x="990600" y="5181600"/>
              <a:ext cx="7162800" cy="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algn="l" defTabSz="457200" eaLnBrk="1" fontAlgn="auto" hangingPunct="1">
                <a:spcBef>
                  <a:spcPts val="0"/>
                </a:spcBef>
                <a:spcAft>
                  <a:spcPts val="0"/>
                </a:spcAft>
              </a:pPr>
              <a:endParaRPr lang="en-US" sz="1800" b="0">
                <a:solidFill>
                  <a:prstClr val="black"/>
                </a:solidFill>
                <a:latin typeface="Calibri"/>
              </a:endParaRPr>
            </a:p>
          </p:txBody>
        </p:sp>
        <p:sp>
          <p:nvSpPr>
            <p:cNvPr id="8" name="Line 55"/>
            <p:cNvSpPr>
              <a:spLocks noChangeShapeType="1"/>
            </p:cNvSpPr>
            <p:nvPr/>
          </p:nvSpPr>
          <p:spPr bwMode="auto">
            <a:xfrm flipH="1" flipV="1">
              <a:off x="9116755" y="838200"/>
              <a:ext cx="0" cy="43434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lgn="l" defTabSz="457200" eaLnBrk="1" fontAlgn="auto" hangingPunct="1">
                <a:spcBef>
                  <a:spcPts val="0"/>
                </a:spcBef>
                <a:spcAft>
                  <a:spcPts val="0"/>
                </a:spcAft>
              </a:pPr>
              <a:endParaRPr lang="en-US" sz="1800" b="0">
                <a:solidFill>
                  <a:prstClr val="black"/>
                </a:solidFill>
                <a:latin typeface="Calibri"/>
              </a:endParaRPr>
            </a:p>
          </p:txBody>
        </p:sp>
        <p:sp>
          <p:nvSpPr>
            <p:cNvPr id="9" name="Line 56"/>
            <p:cNvSpPr>
              <a:spLocks noChangeShapeType="1"/>
            </p:cNvSpPr>
            <p:nvPr/>
          </p:nvSpPr>
          <p:spPr bwMode="auto">
            <a:xfrm flipV="1">
              <a:off x="990600" y="838200"/>
              <a:ext cx="7162800" cy="0"/>
            </a:xfrm>
            <a:prstGeom prst="line">
              <a:avLst/>
            </a:prstGeom>
            <a:noFill/>
            <a:ln w="19050"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pPr algn="l" defTabSz="457200" eaLnBrk="1" fontAlgn="auto" hangingPunct="1">
                <a:spcBef>
                  <a:spcPts val="0"/>
                </a:spcBef>
                <a:spcAft>
                  <a:spcPts val="0"/>
                </a:spcAft>
              </a:pPr>
              <a:endParaRPr lang="en-US" sz="1800" b="0">
                <a:solidFill>
                  <a:prstClr val="black"/>
                </a:solidFill>
                <a:latin typeface="Calibri"/>
              </a:endParaRPr>
            </a:p>
          </p:txBody>
        </p:sp>
        <p:sp>
          <p:nvSpPr>
            <p:cNvPr id="10" name="Text Box 57"/>
            <p:cNvSpPr txBox="1">
              <a:spLocks noChangeArrowheads="1"/>
            </p:cNvSpPr>
            <p:nvPr/>
          </p:nvSpPr>
          <p:spPr bwMode="auto">
            <a:xfrm>
              <a:off x="3033713" y="3730625"/>
              <a:ext cx="227849" cy="334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l" defTabSz="457200" eaLnBrk="1" fontAlgn="auto" hangingPunct="1">
                <a:spcBef>
                  <a:spcPts val="0"/>
                </a:spcBef>
                <a:spcAft>
                  <a:spcPts val="0"/>
                </a:spcAft>
              </a:pPr>
              <a:endParaRPr lang="en-US" sz="900" b="0" u="sng">
                <a:solidFill>
                  <a:prstClr val="black"/>
                </a:solidFill>
                <a:latin typeface="Times New Roman" pitchFamily="18" charset="0"/>
              </a:endParaRPr>
            </a:p>
          </p:txBody>
        </p:sp>
        <p:sp>
          <p:nvSpPr>
            <p:cNvPr id="11" name="WordArt 60"/>
            <p:cNvSpPr>
              <a:spLocks noChangeArrowheads="1" noChangeShapeType="1" noTextEdit="1"/>
            </p:cNvSpPr>
            <p:nvPr/>
          </p:nvSpPr>
          <p:spPr bwMode="auto">
            <a:xfrm rot="5400000">
              <a:off x="-1443831" y="2790032"/>
              <a:ext cx="4268787" cy="361950"/>
            </a:xfrm>
            <a:prstGeom prst="rect">
              <a:avLst/>
            </a:prstGeom>
          </p:spPr>
          <p:txBody>
            <a:bodyPr vert="wordArtVert" wrap="none" fromWordArt="1">
              <a:prstTxWarp prst="textPlain">
                <a:avLst>
                  <a:gd name="adj" fmla="val 50000"/>
                </a:avLst>
              </a:prstTxWarp>
            </a:bodyPr>
            <a:lstStyle/>
            <a:p>
              <a:pPr defTabSz="457200" eaLnBrk="1" fontAlgn="auto" hangingPunct="1">
                <a:spcBef>
                  <a:spcPts val="0"/>
                </a:spcBef>
                <a:spcAft>
                  <a:spcPts val="0"/>
                </a:spcAft>
                <a:defRPr/>
              </a:pPr>
              <a:r>
                <a:rPr lang="en-US" sz="2000" b="0" u="sng" kern="10">
                  <a:ln w="9525">
                    <a:solidFill>
                      <a:srgbClr val="000000"/>
                    </a:solidFill>
                    <a:round/>
                    <a:headEnd/>
                    <a:tailEnd/>
                  </a:ln>
                  <a:latin typeface="Arial Black"/>
                </a:rPr>
                <a:t>Productivity</a:t>
              </a:r>
            </a:p>
          </p:txBody>
        </p:sp>
        <p:sp>
          <p:nvSpPr>
            <p:cNvPr id="12" name="Line 59"/>
            <p:cNvSpPr>
              <a:spLocks noChangeShapeType="1"/>
            </p:cNvSpPr>
            <p:nvPr/>
          </p:nvSpPr>
          <p:spPr bwMode="auto">
            <a:xfrm>
              <a:off x="4419600" y="2438400"/>
              <a:ext cx="1371600" cy="0"/>
            </a:xfrm>
            <a:prstGeom prst="line">
              <a:avLst/>
            </a:prstGeom>
            <a:noFill/>
            <a:ln w="9525">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algn="l" defTabSz="457200" eaLnBrk="1" fontAlgn="auto" hangingPunct="1">
                <a:spcBef>
                  <a:spcPts val="0"/>
                </a:spcBef>
                <a:spcAft>
                  <a:spcPts val="0"/>
                </a:spcAft>
              </a:pPr>
              <a:endParaRPr lang="en-US" sz="1800" b="0">
                <a:solidFill>
                  <a:prstClr val="black"/>
                </a:solidFill>
                <a:latin typeface="Calibri"/>
              </a:endParaRPr>
            </a:p>
          </p:txBody>
        </p:sp>
        <p:sp>
          <p:nvSpPr>
            <p:cNvPr id="13" name="WordArt 61"/>
            <p:cNvSpPr>
              <a:spLocks noChangeAspect="1" noChangeArrowheads="1" noChangeShapeType="1" noTextEdit="1"/>
            </p:cNvSpPr>
            <p:nvPr/>
          </p:nvSpPr>
          <p:spPr bwMode="auto">
            <a:xfrm>
              <a:off x="1066800" y="5334000"/>
              <a:ext cx="7162800" cy="495300"/>
            </a:xfrm>
            <a:prstGeom prst="rect">
              <a:avLst/>
            </a:prstGeom>
          </p:spPr>
          <p:txBody>
            <a:bodyPr wrap="none" fromWordArt="1">
              <a:prstTxWarp prst="textPlain">
                <a:avLst>
                  <a:gd name="adj" fmla="val 50000"/>
                </a:avLst>
              </a:prstTxWarp>
            </a:bodyPr>
            <a:lstStyle/>
            <a:p>
              <a:pPr defTabSz="457200" eaLnBrk="1" fontAlgn="auto" hangingPunct="1">
                <a:spcBef>
                  <a:spcPts val="0"/>
                </a:spcBef>
                <a:spcAft>
                  <a:spcPts val="0"/>
                </a:spcAft>
                <a:defRPr/>
              </a:pPr>
              <a:r>
                <a:rPr lang="en-US" sz="2800" b="0" u="sng" kern="10" dirty="0">
                  <a:ln w="9525">
                    <a:solidFill>
                      <a:srgbClr val="000000"/>
                    </a:solidFill>
                    <a:round/>
                    <a:headEnd/>
                    <a:tailEnd/>
                  </a:ln>
                  <a:solidFill>
                    <a:srgbClr val="FFFFFF"/>
                  </a:solidFill>
                  <a:latin typeface="Arial Black"/>
                </a:rPr>
                <a:t>Distribution of Performance</a:t>
              </a:r>
            </a:p>
          </p:txBody>
        </p:sp>
        <p:sp>
          <p:nvSpPr>
            <p:cNvPr id="14" name="Text Box 64"/>
            <p:cNvSpPr txBox="1">
              <a:spLocks noChangeArrowheads="1"/>
            </p:cNvSpPr>
            <p:nvPr/>
          </p:nvSpPr>
          <p:spPr bwMode="auto">
            <a:xfrm>
              <a:off x="3886200" y="1219200"/>
              <a:ext cx="1218326" cy="490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l" defTabSz="457200" eaLnBrk="1" fontAlgn="auto" hangingPunct="1">
                <a:spcBef>
                  <a:spcPts val="0"/>
                </a:spcBef>
                <a:spcAft>
                  <a:spcPts val="0"/>
                </a:spcAft>
              </a:pPr>
              <a:r>
                <a:rPr lang="en-US" sz="1600" u="sng">
                  <a:solidFill>
                    <a:prstClr val="black"/>
                  </a:solidFill>
                </a:rPr>
                <a:t>Average</a:t>
              </a:r>
              <a:endParaRPr lang="en-US" sz="1600" b="0" u="sng">
                <a:solidFill>
                  <a:prstClr val="black"/>
                </a:solidFill>
              </a:endParaRPr>
            </a:p>
          </p:txBody>
        </p:sp>
        <p:sp>
          <p:nvSpPr>
            <p:cNvPr id="15" name="Text Box 65"/>
            <p:cNvSpPr txBox="1">
              <a:spLocks noChangeArrowheads="1"/>
            </p:cNvSpPr>
            <p:nvPr/>
          </p:nvSpPr>
          <p:spPr bwMode="auto">
            <a:xfrm>
              <a:off x="5257800" y="1219200"/>
              <a:ext cx="1851017" cy="490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l" defTabSz="457200" eaLnBrk="1" fontAlgn="auto" hangingPunct="1">
                <a:spcBef>
                  <a:spcPts val="0"/>
                </a:spcBef>
                <a:spcAft>
                  <a:spcPts val="0"/>
                </a:spcAft>
              </a:pPr>
              <a:r>
                <a:rPr lang="en-US" sz="1600" u="sng">
                  <a:solidFill>
                    <a:prstClr val="black"/>
                  </a:solidFill>
                </a:rPr>
                <a:t>New Average</a:t>
              </a:r>
              <a:endParaRPr lang="en-US" sz="1600" b="0" u="sng">
                <a:solidFill>
                  <a:prstClr val="black"/>
                </a:solidFill>
              </a:endParaRPr>
            </a:p>
          </p:txBody>
        </p:sp>
        <p:sp>
          <p:nvSpPr>
            <p:cNvPr id="16" name="Freeform 67"/>
            <p:cNvSpPr>
              <a:spLocks/>
            </p:cNvSpPr>
            <p:nvPr/>
          </p:nvSpPr>
          <p:spPr bwMode="auto">
            <a:xfrm>
              <a:off x="1066800" y="1905000"/>
              <a:ext cx="7086600" cy="3276600"/>
            </a:xfrm>
            <a:custGeom>
              <a:avLst/>
              <a:gdLst>
                <a:gd name="T0" fmla="*/ 0 w 4464"/>
                <a:gd name="T1" fmla="*/ 2147483647 h 2064"/>
                <a:gd name="T2" fmla="*/ 2147483647 w 4464"/>
                <a:gd name="T3" fmla="*/ 2147483647 h 2064"/>
                <a:gd name="T4" fmla="*/ 2147483647 w 4464"/>
                <a:gd name="T5" fmla="*/ 2147483647 h 2064"/>
                <a:gd name="T6" fmla="*/ 2147483647 w 4464"/>
                <a:gd name="T7" fmla="*/ 2147483647 h 2064"/>
                <a:gd name="T8" fmla="*/ 2147483647 w 4464"/>
                <a:gd name="T9" fmla="*/ 2147483647 h 2064"/>
                <a:gd name="T10" fmla="*/ 2147483647 w 4464"/>
                <a:gd name="T11" fmla="*/ 2147483647 h 2064"/>
                <a:gd name="T12" fmla="*/ 0 60000 65536"/>
                <a:gd name="T13" fmla="*/ 0 60000 65536"/>
                <a:gd name="T14" fmla="*/ 0 60000 65536"/>
                <a:gd name="T15" fmla="*/ 0 60000 65536"/>
                <a:gd name="T16" fmla="*/ 0 60000 65536"/>
                <a:gd name="T17" fmla="*/ 0 60000 65536"/>
                <a:gd name="T18" fmla="*/ 0 w 4464"/>
                <a:gd name="T19" fmla="*/ 0 h 2064"/>
                <a:gd name="T20" fmla="*/ 4464 w 4464"/>
                <a:gd name="T21" fmla="*/ 2064 h 2064"/>
              </a:gdLst>
              <a:ahLst/>
              <a:cxnLst>
                <a:cxn ang="T12">
                  <a:pos x="T0" y="T1"/>
                </a:cxn>
                <a:cxn ang="T13">
                  <a:pos x="T2" y="T3"/>
                </a:cxn>
                <a:cxn ang="T14">
                  <a:pos x="T4" y="T5"/>
                </a:cxn>
                <a:cxn ang="T15">
                  <a:pos x="T6" y="T7"/>
                </a:cxn>
                <a:cxn ang="T16">
                  <a:pos x="T8" y="T9"/>
                </a:cxn>
                <a:cxn ang="T17">
                  <a:pos x="T10" y="T11"/>
                </a:cxn>
              </a:cxnLst>
              <a:rect l="T18" t="T19" r="T20" b="T21"/>
              <a:pathLst>
                <a:path w="4464" h="2064">
                  <a:moveTo>
                    <a:pt x="0" y="1992"/>
                  </a:moveTo>
                  <a:cubicBezTo>
                    <a:pt x="232" y="2020"/>
                    <a:pt x="464" y="2048"/>
                    <a:pt x="768" y="1752"/>
                  </a:cubicBezTo>
                  <a:cubicBezTo>
                    <a:pt x="1072" y="1456"/>
                    <a:pt x="1512" y="432"/>
                    <a:pt x="1824" y="216"/>
                  </a:cubicBezTo>
                  <a:cubicBezTo>
                    <a:pt x="2136" y="0"/>
                    <a:pt x="2392" y="192"/>
                    <a:pt x="2640" y="456"/>
                  </a:cubicBezTo>
                  <a:cubicBezTo>
                    <a:pt x="2888" y="720"/>
                    <a:pt x="3008" y="1536"/>
                    <a:pt x="3312" y="1800"/>
                  </a:cubicBezTo>
                  <a:cubicBezTo>
                    <a:pt x="3616" y="2064"/>
                    <a:pt x="4040" y="2052"/>
                    <a:pt x="4464" y="2040"/>
                  </a:cubicBezTo>
                </a:path>
              </a:pathLst>
            </a:custGeom>
            <a:solidFill>
              <a:schemeClr val="accent1"/>
            </a:solidFill>
            <a:ln w="28575" cmpd="sng">
              <a:solidFill>
                <a:schemeClr val="tx1"/>
              </a:solidFill>
              <a:round/>
              <a:headEnd/>
              <a:tailEnd/>
            </a:ln>
          </p:spPr>
          <p:txBody>
            <a:bodyPr wrap="none" anchor="ctr"/>
            <a:lstStyle/>
            <a:p>
              <a:pPr algn="l" defTabSz="457200" eaLnBrk="1" fontAlgn="auto" hangingPunct="1">
                <a:spcBef>
                  <a:spcPts val="0"/>
                </a:spcBef>
                <a:spcAft>
                  <a:spcPts val="0"/>
                </a:spcAft>
              </a:pPr>
              <a:endParaRPr lang="en-US" sz="1800" b="0">
                <a:solidFill>
                  <a:prstClr val="black"/>
                </a:solidFill>
                <a:latin typeface="Calibri"/>
              </a:endParaRPr>
            </a:p>
          </p:txBody>
        </p:sp>
        <p:sp>
          <p:nvSpPr>
            <p:cNvPr id="17" name="Freeform 58"/>
            <p:cNvSpPr>
              <a:spLocks/>
            </p:cNvSpPr>
            <p:nvPr/>
          </p:nvSpPr>
          <p:spPr bwMode="auto">
            <a:xfrm>
              <a:off x="2895600" y="1981200"/>
              <a:ext cx="6248400" cy="3276600"/>
            </a:xfrm>
            <a:custGeom>
              <a:avLst/>
              <a:gdLst>
                <a:gd name="T0" fmla="*/ 0 w 4464"/>
                <a:gd name="T1" fmla="*/ 2147483647 h 2064"/>
                <a:gd name="T2" fmla="*/ 2147483647 w 4464"/>
                <a:gd name="T3" fmla="*/ 2147483647 h 2064"/>
                <a:gd name="T4" fmla="*/ 2147483647 w 4464"/>
                <a:gd name="T5" fmla="*/ 2147483647 h 2064"/>
                <a:gd name="T6" fmla="*/ 2147483647 w 4464"/>
                <a:gd name="T7" fmla="*/ 2147483647 h 2064"/>
                <a:gd name="T8" fmla="*/ 2147483647 w 4464"/>
                <a:gd name="T9" fmla="*/ 2147483647 h 2064"/>
                <a:gd name="T10" fmla="*/ 2147483647 w 4464"/>
                <a:gd name="T11" fmla="*/ 2147483647 h 2064"/>
                <a:gd name="T12" fmla="*/ 0 60000 65536"/>
                <a:gd name="T13" fmla="*/ 0 60000 65536"/>
                <a:gd name="T14" fmla="*/ 0 60000 65536"/>
                <a:gd name="T15" fmla="*/ 0 60000 65536"/>
                <a:gd name="T16" fmla="*/ 0 60000 65536"/>
                <a:gd name="T17" fmla="*/ 0 60000 65536"/>
                <a:gd name="T18" fmla="*/ 0 w 4464"/>
                <a:gd name="T19" fmla="*/ 0 h 2064"/>
                <a:gd name="T20" fmla="*/ 4464 w 4464"/>
                <a:gd name="T21" fmla="*/ 2064 h 2064"/>
              </a:gdLst>
              <a:ahLst/>
              <a:cxnLst>
                <a:cxn ang="T12">
                  <a:pos x="T0" y="T1"/>
                </a:cxn>
                <a:cxn ang="T13">
                  <a:pos x="T2" y="T3"/>
                </a:cxn>
                <a:cxn ang="T14">
                  <a:pos x="T4" y="T5"/>
                </a:cxn>
                <a:cxn ang="T15">
                  <a:pos x="T6" y="T7"/>
                </a:cxn>
                <a:cxn ang="T16">
                  <a:pos x="T8" y="T9"/>
                </a:cxn>
                <a:cxn ang="T17">
                  <a:pos x="T10" y="T11"/>
                </a:cxn>
              </a:cxnLst>
              <a:rect l="T18" t="T19" r="T20" b="T21"/>
              <a:pathLst>
                <a:path w="4464" h="2064">
                  <a:moveTo>
                    <a:pt x="0" y="1992"/>
                  </a:moveTo>
                  <a:cubicBezTo>
                    <a:pt x="232" y="2020"/>
                    <a:pt x="464" y="2048"/>
                    <a:pt x="768" y="1752"/>
                  </a:cubicBezTo>
                  <a:cubicBezTo>
                    <a:pt x="1072" y="1456"/>
                    <a:pt x="1512" y="432"/>
                    <a:pt x="1824" y="216"/>
                  </a:cubicBezTo>
                  <a:cubicBezTo>
                    <a:pt x="2136" y="0"/>
                    <a:pt x="2392" y="192"/>
                    <a:pt x="2640" y="456"/>
                  </a:cubicBezTo>
                  <a:cubicBezTo>
                    <a:pt x="2888" y="720"/>
                    <a:pt x="3008" y="1536"/>
                    <a:pt x="3312" y="1800"/>
                  </a:cubicBezTo>
                  <a:cubicBezTo>
                    <a:pt x="3616" y="2064"/>
                    <a:pt x="4040" y="2052"/>
                    <a:pt x="4464" y="2040"/>
                  </a:cubicBezTo>
                </a:path>
              </a:pathLst>
            </a:custGeom>
            <a:solidFill>
              <a:srgbClr val="FF0000"/>
            </a:solidFill>
            <a:ln w="28575" cmpd="sng">
              <a:solidFill>
                <a:schemeClr val="tx1"/>
              </a:solidFill>
              <a:round/>
              <a:headEnd/>
              <a:tailEnd/>
            </a:ln>
          </p:spPr>
          <p:txBody>
            <a:bodyPr wrap="none" anchor="ctr"/>
            <a:lstStyle/>
            <a:p>
              <a:pPr algn="l" defTabSz="457200" eaLnBrk="1" fontAlgn="auto" hangingPunct="1">
                <a:spcBef>
                  <a:spcPts val="0"/>
                </a:spcBef>
                <a:spcAft>
                  <a:spcPts val="0"/>
                </a:spcAft>
              </a:pPr>
              <a:endParaRPr lang="en-US" sz="1800" b="0">
                <a:solidFill>
                  <a:prstClr val="black"/>
                </a:solidFill>
                <a:latin typeface="Calibri"/>
              </a:endParaRPr>
            </a:p>
          </p:txBody>
        </p:sp>
        <p:sp>
          <p:nvSpPr>
            <p:cNvPr id="18" name="Line 62"/>
            <p:cNvSpPr>
              <a:spLocks noChangeShapeType="1"/>
            </p:cNvSpPr>
            <p:nvPr/>
          </p:nvSpPr>
          <p:spPr bwMode="auto">
            <a:xfrm>
              <a:off x="4419600" y="1676400"/>
              <a:ext cx="0" cy="3505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lgn="l" defTabSz="457200" eaLnBrk="1" fontAlgn="auto" hangingPunct="1">
                <a:spcBef>
                  <a:spcPts val="0"/>
                </a:spcBef>
                <a:spcAft>
                  <a:spcPts val="0"/>
                </a:spcAft>
              </a:pPr>
              <a:endParaRPr lang="en-US" sz="1800" b="0">
                <a:solidFill>
                  <a:prstClr val="black"/>
                </a:solidFill>
                <a:latin typeface="Calibri"/>
              </a:endParaRPr>
            </a:p>
          </p:txBody>
        </p:sp>
        <p:sp>
          <p:nvSpPr>
            <p:cNvPr id="19" name="Line 63"/>
            <p:cNvSpPr>
              <a:spLocks noChangeShapeType="1"/>
            </p:cNvSpPr>
            <p:nvPr/>
          </p:nvSpPr>
          <p:spPr bwMode="auto">
            <a:xfrm>
              <a:off x="5791200" y="1676400"/>
              <a:ext cx="0" cy="3505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lgn="l" defTabSz="457200" eaLnBrk="1" fontAlgn="auto" hangingPunct="1">
                <a:spcBef>
                  <a:spcPts val="0"/>
                </a:spcBef>
                <a:spcAft>
                  <a:spcPts val="0"/>
                </a:spcAft>
              </a:pPr>
              <a:endParaRPr lang="en-US" sz="1800" b="0">
                <a:solidFill>
                  <a:prstClr val="black"/>
                </a:solidFill>
                <a:latin typeface="Calibri"/>
              </a:endParaRPr>
            </a:p>
          </p:txBody>
        </p:sp>
        <p:sp>
          <p:nvSpPr>
            <p:cNvPr id="20" name="Text Box 68"/>
            <p:cNvSpPr txBox="1">
              <a:spLocks noChangeArrowheads="1"/>
            </p:cNvSpPr>
            <p:nvPr/>
          </p:nvSpPr>
          <p:spPr bwMode="auto">
            <a:xfrm>
              <a:off x="6481154" y="1817688"/>
              <a:ext cx="2491617" cy="84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l" defTabSz="457200" eaLnBrk="1" fontAlgn="auto" hangingPunct="1">
                <a:spcBef>
                  <a:spcPts val="0"/>
                </a:spcBef>
                <a:spcAft>
                  <a:spcPts val="0"/>
                </a:spcAft>
              </a:pPr>
              <a:r>
                <a:rPr lang="en-US" sz="1600" u="sng">
                  <a:solidFill>
                    <a:prstClr val="black"/>
                  </a:solidFill>
                </a:rPr>
                <a:t>Greatly Improved </a:t>
              </a:r>
            </a:p>
            <a:p>
              <a:pPr algn="l" defTabSz="457200" eaLnBrk="1" fontAlgn="auto" hangingPunct="1">
                <a:spcBef>
                  <a:spcPts val="0"/>
                </a:spcBef>
                <a:spcAft>
                  <a:spcPts val="0"/>
                </a:spcAft>
              </a:pPr>
              <a:r>
                <a:rPr lang="en-US" sz="1600" u="sng">
                  <a:solidFill>
                    <a:prstClr val="black"/>
                  </a:solidFill>
                </a:rPr>
                <a:t>Productivity</a:t>
              </a:r>
            </a:p>
          </p:txBody>
        </p:sp>
        <p:grpSp>
          <p:nvGrpSpPr>
            <p:cNvPr id="21" name="Group 71"/>
            <p:cNvGrpSpPr>
              <a:grpSpLocks/>
            </p:cNvGrpSpPr>
            <p:nvPr/>
          </p:nvGrpSpPr>
          <p:grpSpPr bwMode="auto">
            <a:xfrm>
              <a:off x="4419601" y="3429000"/>
              <a:ext cx="1371600" cy="914400"/>
              <a:chOff x="2784" y="2160"/>
              <a:chExt cx="864" cy="576"/>
            </a:xfrm>
          </p:grpSpPr>
          <p:sp>
            <p:nvSpPr>
              <p:cNvPr id="22" name="AutoShape 69"/>
              <p:cNvSpPr>
                <a:spLocks noChangeArrowheads="1"/>
              </p:cNvSpPr>
              <p:nvPr/>
            </p:nvSpPr>
            <p:spPr bwMode="auto">
              <a:xfrm>
                <a:off x="2784" y="2160"/>
                <a:ext cx="864" cy="576"/>
              </a:xfrm>
              <a:prstGeom prst="leftRightArrow">
                <a:avLst>
                  <a:gd name="adj1" fmla="val 50000"/>
                  <a:gd name="adj2" fmla="val 30000"/>
                </a:avLst>
              </a:prstGeom>
              <a:solidFill>
                <a:srgbClr val="CCFF33"/>
              </a:solidFill>
              <a:ln w="9525">
                <a:solidFill>
                  <a:schemeClr val="tx1"/>
                </a:solidFill>
                <a:miter lim="800000"/>
                <a:headEnd/>
                <a:tailEnd/>
              </a:ln>
            </p:spPr>
            <p:txBody>
              <a:bodyPr wrap="none" anchor="ctr"/>
              <a:lstStyle/>
              <a:p>
                <a:pPr algn="l" defTabSz="457200" eaLnBrk="1" fontAlgn="auto" hangingPunct="1">
                  <a:spcBef>
                    <a:spcPts val="0"/>
                  </a:spcBef>
                  <a:spcAft>
                    <a:spcPts val="0"/>
                  </a:spcAft>
                </a:pPr>
                <a:endParaRPr lang="en-US" sz="1800" b="0" u="sng">
                  <a:solidFill>
                    <a:prstClr val="black"/>
                  </a:solidFill>
                  <a:latin typeface="Calibri"/>
                </a:endParaRPr>
              </a:p>
            </p:txBody>
          </p:sp>
          <p:sp>
            <p:nvSpPr>
              <p:cNvPr id="23" name="Text Box 70"/>
              <p:cNvSpPr txBox="1">
                <a:spLocks noChangeArrowheads="1"/>
              </p:cNvSpPr>
              <p:nvPr/>
            </p:nvSpPr>
            <p:spPr bwMode="auto">
              <a:xfrm>
                <a:off x="2889" y="2232"/>
                <a:ext cx="654"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defTabSz="457200" eaLnBrk="1" fontAlgn="auto" hangingPunct="1">
                  <a:spcBef>
                    <a:spcPts val="0"/>
                  </a:spcBef>
                  <a:spcAft>
                    <a:spcPts val="0"/>
                  </a:spcAft>
                </a:pPr>
                <a:r>
                  <a:rPr lang="en-US" sz="1200">
                    <a:solidFill>
                      <a:prstClr val="black"/>
                    </a:solidFill>
                  </a:rPr>
                  <a:t>Economic</a:t>
                </a:r>
              </a:p>
              <a:p>
                <a:pPr defTabSz="457200" eaLnBrk="1" fontAlgn="auto" hangingPunct="1">
                  <a:spcBef>
                    <a:spcPts val="0"/>
                  </a:spcBef>
                  <a:spcAft>
                    <a:spcPts val="0"/>
                  </a:spcAft>
                </a:pPr>
                <a:r>
                  <a:rPr lang="en-US" sz="1200" u="sng">
                    <a:solidFill>
                      <a:prstClr val="black"/>
                    </a:solidFill>
                  </a:rPr>
                  <a:t>Gain</a:t>
                </a:r>
                <a:endParaRPr lang="en-US" sz="1200" b="0" u="sng">
                  <a:solidFill>
                    <a:prstClr val="black"/>
                  </a:solidFill>
                </a:endParaRPr>
              </a:p>
            </p:txBody>
          </p:sp>
        </p:grpSp>
      </p:grpSp>
      <p:sp>
        <p:nvSpPr>
          <p:cNvPr id="72" name="Rectangle 1"/>
          <p:cNvSpPr>
            <a:spLocks noChangeArrowheads="1"/>
          </p:cNvSpPr>
          <p:nvPr/>
        </p:nvSpPr>
        <p:spPr bwMode="auto">
          <a:xfrm>
            <a:off x="4579484" y="2464933"/>
            <a:ext cx="533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defTabSz="457200" eaLnBrk="1" fontAlgn="auto" hangingPunct="1">
              <a:spcBef>
                <a:spcPts val="0"/>
              </a:spcBef>
              <a:spcAft>
                <a:spcPts val="0"/>
              </a:spcAft>
            </a:pPr>
            <a:r>
              <a:rPr lang="en-US" sz="1800" b="0" dirty="0">
                <a:solidFill>
                  <a:prstClr val="black"/>
                </a:solidFill>
                <a:latin typeface="Calibri"/>
              </a:rPr>
              <a:t>2σ</a:t>
            </a:r>
          </a:p>
        </p:txBody>
      </p:sp>
      <p:cxnSp>
        <p:nvCxnSpPr>
          <p:cNvPr id="73" name="Straight Arrow Connector 3"/>
          <p:cNvCxnSpPr>
            <a:cxnSpLocks noChangeShapeType="1"/>
          </p:cNvCxnSpPr>
          <p:nvPr/>
        </p:nvCxnSpPr>
        <p:spPr bwMode="auto">
          <a:xfrm flipV="1">
            <a:off x="5513388" y="552450"/>
            <a:ext cx="0" cy="7620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arrow" w="med" len="med"/>
              </a14:hiddenLine>
            </a:ext>
          </a:extLst>
        </p:spPr>
      </p:cxnSp>
      <p:sp>
        <p:nvSpPr>
          <p:cNvPr id="90" name="Rectangle 3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l" defTabSz="457200" eaLnBrk="1" fontAlgn="auto" hangingPunct="1">
              <a:spcBef>
                <a:spcPts val="0"/>
              </a:spcBef>
              <a:spcAft>
                <a:spcPts val="0"/>
              </a:spcAft>
            </a:pPr>
            <a:endParaRPr lang="en-US" sz="1800" b="0">
              <a:solidFill>
                <a:prstClr val="black"/>
              </a:solidFill>
              <a:latin typeface="Calibri"/>
            </a:endParaRPr>
          </a:p>
        </p:txBody>
      </p:sp>
      <p:sp>
        <p:nvSpPr>
          <p:cNvPr id="93" name="Title 1"/>
          <p:cNvSpPr txBox="1">
            <a:spLocks/>
          </p:cNvSpPr>
          <p:nvPr/>
        </p:nvSpPr>
        <p:spPr>
          <a:xfrm>
            <a:off x="0" y="920"/>
            <a:ext cx="9144000" cy="393234"/>
          </a:xfrm>
          <a:prstGeom prst="rect">
            <a:avLst/>
          </a:prstGeom>
        </p:spPr>
        <p:txBody>
          <a:bodyPr>
            <a:normAutofit fontScale="90000" lnSpcReduction="10000"/>
          </a:bodyPr>
          <a:lstStyle>
            <a:lvl1pPr algn="l" defTabSz="457200" rtl="0" eaLnBrk="1" latinLnBrk="0" hangingPunct="1">
              <a:spcBef>
                <a:spcPct val="0"/>
              </a:spcBef>
              <a:buNone/>
              <a:defRPr sz="2400" b="1" kern="1200" baseline="0">
                <a:solidFill>
                  <a:schemeClr val="tx1"/>
                </a:solidFill>
                <a:latin typeface="Arial"/>
                <a:ea typeface="+mj-ea"/>
                <a:cs typeface="Arial"/>
              </a:defRPr>
            </a:lvl1pPr>
          </a:lstStyle>
          <a:p>
            <a:pPr fontAlgn="auto">
              <a:spcAft>
                <a:spcPts val="0"/>
              </a:spcAft>
            </a:pPr>
            <a:r>
              <a:rPr lang="en-US" dirty="0" smtClean="0">
                <a:solidFill>
                  <a:prstClr val="black"/>
                </a:solidFill>
              </a:rPr>
              <a:t>Productivity and Return on Investment</a:t>
            </a:r>
            <a:endParaRPr lang="en-US" dirty="0">
              <a:solidFill>
                <a:prstClr val="black"/>
              </a:solidFill>
            </a:endParaRPr>
          </a:p>
        </p:txBody>
      </p:sp>
    </p:spTree>
    <p:extLst>
      <p:ext uri="{BB962C8B-B14F-4D97-AF65-F5344CB8AC3E}">
        <p14:creationId xmlns:p14="http://schemas.microsoft.com/office/powerpoint/2010/main" val="365571368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Are Individualized Tutors Effective?</a:t>
            </a:r>
            <a:endParaRPr lang="en-US" dirty="0"/>
          </a:p>
        </p:txBody>
      </p:sp>
      <p:pic>
        <p:nvPicPr>
          <p:cNvPr id="5" name="Picture 4" descr="Untitled2.jpg"/>
          <p:cNvPicPr>
            <a:picLocks noChangeAspect="1"/>
          </p:cNvPicPr>
          <p:nvPr/>
        </p:nvPicPr>
        <p:blipFill rotWithShape="1">
          <a:blip r:embed="rId2">
            <a:extLst>
              <a:ext uri="{28A0092B-C50C-407E-A947-70E740481C1C}">
                <a14:useLocalDpi xmlns:a14="http://schemas.microsoft.com/office/drawing/2010/main" val="0"/>
              </a:ext>
            </a:extLst>
          </a:blip>
          <a:srcRect r="4118" b="11097"/>
          <a:stretch/>
        </p:blipFill>
        <p:spPr>
          <a:xfrm>
            <a:off x="663859" y="752760"/>
            <a:ext cx="7816283" cy="5617836"/>
          </a:xfrm>
          <a:prstGeom prst="rect">
            <a:avLst/>
          </a:prstGeom>
        </p:spPr>
      </p:pic>
    </p:spTree>
    <p:extLst>
      <p:ext uri="{BB962C8B-B14F-4D97-AF65-F5344CB8AC3E}">
        <p14:creationId xmlns:p14="http://schemas.microsoft.com/office/powerpoint/2010/main" val="39541095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Innovation in Learning Environments is Critical</a:t>
            </a:r>
            <a:endParaRPr lang="en-US" dirty="0"/>
          </a:p>
        </p:txBody>
      </p:sp>
      <p:pic>
        <p:nvPicPr>
          <p:cNvPr id="4" name="Picture 3" descr="Untitled3.jpg"/>
          <p:cNvPicPr>
            <a:picLocks noChangeAspect="1"/>
          </p:cNvPicPr>
          <p:nvPr/>
        </p:nvPicPr>
        <p:blipFill rotWithShape="1">
          <a:blip r:embed="rId2">
            <a:extLst>
              <a:ext uri="{28A0092B-C50C-407E-A947-70E740481C1C}">
                <a14:useLocalDpi xmlns:a14="http://schemas.microsoft.com/office/drawing/2010/main" val="0"/>
              </a:ext>
            </a:extLst>
          </a:blip>
          <a:srcRect l="1" r="10968" b="3341"/>
          <a:stretch/>
        </p:blipFill>
        <p:spPr>
          <a:xfrm>
            <a:off x="385317" y="644456"/>
            <a:ext cx="8486188" cy="5669648"/>
          </a:xfrm>
          <a:prstGeom prst="rect">
            <a:avLst/>
          </a:prstGeom>
        </p:spPr>
      </p:pic>
    </p:spTree>
    <p:extLst>
      <p:ext uri="{BB962C8B-B14F-4D97-AF65-F5344CB8AC3E}">
        <p14:creationId xmlns:p14="http://schemas.microsoft.com/office/powerpoint/2010/main" val="203453589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Flexible Content Delivery from a Single Knowledge Base</a:t>
            </a:r>
            <a:endParaRPr lang="en-US" dirty="0"/>
          </a:p>
        </p:txBody>
      </p:sp>
      <p:pic>
        <p:nvPicPr>
          <p:cNvPr id="4" name="Picture 3" descr="Untitled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562" y="733257"/>
            <a:ext cx="8011695" cy="5700629"/>
          </a:xfrm>
          <a:prstGeom prst="rect">
            <a:avLst/>
          </a:prstGeom>
        </p:spPr>
      </p:pic>
      <p:sp>
        <p:nvSpPr>
          <p:cNvPr id="5" name="Rectangle 4"/>
          <p:cNvSpPr/>
          <p:nvPr/>
        </p:nvSpPr>
        <p:spPr>
          <a:xfrm>
            <a:off x="1270066" y="6074939"/>
            <a:ext cx="2075705" cy="3589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fontAlgn="auto" hangingPunct="1">
              <a:spcBef>
                <a:spcPts val="0"/>
              </a:spcBef>
              <a:spcAft>
                <a:spcPts val="0"/>
              </a:spcAft>
            </a:pPr>
            <a:endParaRPr lang="en-US" sz="1800" b="0">
              <a:solidFill>
                <a:prstClr val="white"/>
              </a:solidFill>
              <a:latin typeface="Calibri"/>
            </a:endParaRPr>
          </a:p>
        </p:txBody>
      </p:sp>
    </p:spTree>
    <p:extLst>
      <p:ext uri="{BB962C8B-B14F-4D97-AF65-F5344CB8AC3E}">
        <p14:creationId xmlns:p14="http://schemas.microsoft.com/office/powerpoint/2010/main" val="418747037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l" defTabSz="457200" eaLnBrk="1" fontAlgn="auto" hangingPunct="1">
              <a:spcBef>
                <a:spcPts val="0"/>
              </a:spcBef>
              <a:spcAft>
                <a:spcPts val="0"/>
              </a:spcAft>
            </a:pPr>
            <a:endParaRPr lang="en-US" sz="1800" b="0">
              <a:solidFill>
                <a:prstClr val="black"/>
              </a:solidFill>
              <a:latin typeface="Calibri"/>
            </a:endParaRPr>
          </a:p>
        </p:txBody>
      </p:sp>
      <p:pic>
        <p:nvPicPr>
          <p:cNvPr id="4" name="Picture 3" descr="Screen Shot 2012-05-21 at 9.48.3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495" y="678650"/>
            <a:ext cx="7618749" cy="5569140"/>
          </a:xfrm>
          <a:prstGeom prst="rect">
            <a:avLst/>
          </a:prstGeom>
        </p:spPr>
      </p:pic>
      <p:sp>
        <p:nvSpPr>
          <p:cNvPr id="5" name="Rectangle 4"/>
          <p:cNvSpPr/>
          <p:nvPr/>
        </p:nvSpPr>
        <p:spPr>
          <a:xfrm>
            <a:off x="1004679" y="805569"/>
            <a:ext cx="2075705" cy="5022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fontAlgn="auto" hangingPunct="1">
              <a:spcBef>
                <a:spcPts val="0"/>
              </a:spcBef>
              <a:spcAft>
                <a:spcPts val="0"/>
              </a:spcAft>
            </a:pPr>
            <a:endParaRPr lang="en-US" sz="1800" b="0">
              <a:solidFill>
                <a:prstClr val="white"/>
              </a:solidFill>
              <a:latin typeface="Calibri"/>
            </a:endParaRPr>
          </a:p>
        </p:txBody>
      </p:sp>
      <p:sp>
        <p:nvSpPr>
          <p:cNvPr id="6" name="Title 1"/>
          <p:cNvSpPr txBox="1">
            <a:spLocks/>
          </p:cNvSpPr>
          <p:nvPr/>
        </p:nvSpPr>
        <p:spPr>
          <a:xfrm>
            <a:off x="0" y="920"/>
            <a:ext cx="9144000" cy="393234"/>
          </a:xfrm>
          <a:prstGeom prst="rect">
            <a:avLst/>
          </a:prstGeom>
        </p:spPr>
        <p:txBody>
          <a:bodyPr>
            <a:normAutofit fontScale="90000" lnSpcReduction="10000"/>
          </a:bodyPr>
          <a:lstStyle>
            <a:lvl1pPr algn="l" defTabSz="457200" rtl="0" eaLnBrk="1" latinLnBrk="0" hangingPunct="1">
              <a:spcBef>
                <a:spcPct val="0"/>
              </a:spcBef>
              <a:buNone/>
              <a:defRPr sz="2400" b="1" kern="1200" baseline="0">
                <a:solidFill>
                  <a:schemeClr val="tx1"/>
                </a:solidFill>
                <a:latin typeface="Arial"/>
                <a:ea typeface="+mj-ea"/>
                <a:cs typeface="Arial"/>
              </a:defRPr>
            </a:lvl1pPr>
          </a:lstStyle>
          <a:p>
            <a:pPr fontAlgn="auto">
              <a:spcAft>
                <a:spcPts val="0"/>
              </a:spcAft>
            </a:pPr>
            <a:r>
              <a:rPr lang="en-US" dirty="0" smtClean="0">
                <a:solidFill>
                  <a:prstClr val="black"/>
                </a:solidFill>
              </a:rPr>
              <a:t>The Linkage Model</a:t>
            </a:r>
            <a:endParaRPr lang="en-US" dirty="0">
              <a:solidFill>
                <a:prstClr val="black"/>
              </a:solidFill>
            </a:endParaRPr>
          </a:p>
        </p:txBody>
      </p:sp>
    </p:spTree>
    <p:extLst>
      <p:ext uri="{BB962C8B-B14F-4D97-AF65-F5344CB8AC3E}">
        <p14:creationId xmlns:p14="http://schemas.microsoft.com/office/powerpoint/2010/main" val="274639978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Proposal</a:t>
            </a:r>
            <a:endParaRPr lang="en-US" dirty="0"/>
          </a:p>
        </p:txBody>
      </p:sp>
      <p:sp>
        <p:nvSpPr>
          <p:cNvPr id="3" name="TextBox 2"/>
          <p:cNvSpPr txBox="1"/>
          <p:nvPr/>
        </p:nvSpPr>
        <p:spPr>
          <a:xfrm>
            <a:off x="248772" y="685008"/>
            <a:ext cx="8680826" cy="5786199"/>
          </a:xfrm>
          <a:prstGeom prst="rect">
            <a:avLst/>
          </a:prstGeom>
          <a:noFill/>
        </p:spPr>
        <p:txBody>
          <a:bodyPr wrap="square" lIns="0" tIns="0" rIns="0" bIns="0" rtlCol="0">
            <a:spAutoFit/>
          </a:bodyPr>
          <a:lstStyle/>
          <a:p>
            <a:pPr marL="233363" indent="-233363" algn="l" defTabSz="457200" eaLnBrk="1" fontAlgn="auto" hangingPunct="1">
              <a:spcBef>
                <a:spcPts val="0"/>
              </a:spcBef>
              <a:spcAft>
                <a:spcPts val="1200"/>
              </a:spcAft>
              <a:buFont typeface="Arial"/>
              <a:buChar char="•"/>
            </a:pPr>
            <a:r>
              <a:rPr lang="en-US" sz="2400" dirty="0" smtClean="0">
                <a:solidFill>
                  <a:prstClr val="black"/>
                </a:solidFill>
                <a:latin typeface="Arial"/>
                <a:cs typeface="Arial"/>
              </a:rPr>
              <a:t>Create a Transportation Technology Training Center as a University Affiliated Research Center (UARC) or equivalent once suitable funding is in place.</a:t>
            </a:r>
          </a:p>
          <a:p>
            <a:pPr marL="233363" indent="-233363" algn="l" defTabSz="457200" eaLnBrk="1" fontAlgn="auto" hangingPunct="1">
              <a:spcBef>
                <a:spcPts val="0"/>
              </a:spcBef>
              <a:spcAft>
                <a:spcPts val="1200"/>
              </a:spcAft>
              <a:buFont typeface="Arial"/>
              <a:buChar char="•"/>
            </a:pPr>
            <a:r>
              <a:rPr lang="en-US" sz="2400" dirty="0" smtClean="0">
                <a:solidFill>
                  <a:prstClr val="black"/>
                </a:solidFill>
                <a:latin typeface="Arial"/>
                <a:cs typeface="Arial"/>
              </a:rPr>
              <a:t>The center will provide a mix of distance learning, on-site workshops, hands-on training, CEU type activities and certificate programs.</a:t>
            </a:r>
          </a:p>
          <a:p>
            <a:pPr marL="233363" indent="-233363" algn="l" defTabSz="457200" eaLnBrk="1" fontAlgn="auto" hangingPunct="1">
              <a:spcBef>
                <a:spcPts val="0"/>
              </a:spcBef>
              <a:spcAft>
                <a:spcPts val="1200"/>
              </a:spcAft>
              <a:buFont typeface="Arial"/>
              <a:buChar char="•"/>
            </a:pPr>
            <a:r>
              <a:rPr lang="en-US" sz="2400" dirty="0" smtClean="0">
                <a:solidFill>
                  <a:prstClr val="black"/>
                </a:solidFill>
                <a:latin typeface="Arial"/>
                <a:cs typeface="Arial"/>
              </a:rPr>
              <a:t>Primary function is a service/extension organization; subcontracts with the university on research, technical content development and pedagogy.</a:t>
            </a:r>
          </a:p>
          <a:p>
            <a:pPr marL="233363" indent="-233363" algn="l" defTabSz="457200" eaLnBrk="1" fontAlgn="auto" hangingPunct="1">
              <a:spcBef>
                <a:spcPts val="0"/>
              </a:spcBef>
              <a:spcAft>
                <a:spcPts val="1200"/>
              </a:spcAft>
              <a:buFont typeface="Arial"/>
              <a:buChar char="•"/>
            </a:pPr>
            <a:r>
              <a:rPr lang="en-US" sz="2400" dirty="0" smtClean="0">
                <a:solidFill>
                  <a:prstClr val="black"/>
                </a:solidFill>
                <a:latin typeface="Arial"/>
                <a:cs typeface="Arial"/>
              </a:rPr>
              <a:t>Primary staffing will be full-time professionals with expertise in transportation technology, industrial training and state of the art content delivery technologies.</a:t>
            </a:r>
          </a:p>
          <a:p>
            <a:pPr marL="233363" indent="-233363" algn="l" defTabSz="457200" eaLnBrk="1" fontAlgn="auto" hangingPunct="1">
              <a:spcBef>
                <a:spcPts val="0"/>
              </a:spcBef>
              <a:spcAft>
                <a:spcPts val="1200"/>
              </a:spcAft>
              <a:buFont typeface="Arial"/>
              <a:buChar char="•"/>
            </a:pPr>
            <a:r>
              <a:rPr lang="en-US" sz="2400" dirty="0" smtClean="0">
                <a:solidFill>
                  <a:prstClr val="black"/>
                </a:solidFill>
                <a:latin typeface="Arial"/>
                <a:cs typeface="Arial"/>
              </a:rPr>
              <a:t>This interdisciplinary center will provide space to support on-site industry collaborations and partnerships.</a:t>
            </a:r>
          </a:p>
        </p:txBody>
      </p:sp>
    </p:spTree>
    <p:extLst>
      <p:ext uri="{BB962C8B-B14F-4D97-AF65-F5344CB8AC3E}">
        <p14:creationId xmlns:p14="http://schemas.microsoft.com/office/powerpoint/2010/main" val="29943247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TTTC is a Bridge Between Academia and Industry</a:t>
            </a:r>
            <a:endParaRPr lang="en-US" dirty="0"/>
          </a:p>
        </p:txBody>
      </p:sp>
      <p:grpSp>
        <p:nvGrpSpPr>
          <p:cNvPr id="10" name="Group 9"/>
          <p:cNvGrpSpPr/>
          <p:nvPr/>
        </p:nvGrpSpPr>
        <p:grpSpPr>
          <a:xfrm>
            <a:off x="474133" y="761996"/>
            <a:ext cx="8212667" cy="4199470"/>
            <a:chOff x="474133" y="931330"/>
            <a:chExt cx="8212667" cy="4199470"/>
          </a:xfrm>
        </p:grpSpPr>
        <p:sp>
          <p:nvSpPr>
            <p:cNvPr id="3" name="Oval 2"/>
            <p:cNvSpPr>
              <a:spLocks/>
            </p:cNvSpPr>
            <p:nvPr/>
          </p:nvSpPr>
          <p:spPr>
            <a:xfrm>
              <a:off x="474133" y="931330"/>
              <a:ext cx="5029200" cy="4199470"/>
            </a:xfrm>
            <a:prstGeom prst="ellipse">
              <a:avLst/>
            </a:prstGeom>
            <a:solidFill>
              <a:schemeClr val="tx2">
                <a:lumMod val="20000"/>
                <a:lumOff val="80000"/>
                <a:alpha val="50000"/>
              </a:schemeClr>
            </a:solidFill>
            <a:ln w="25400">
              <a:solidFill>
                <a:srgbClr val="333383"/>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fontAlgn="auto" hangingPunct="1">
                <a:spcBef>
                  <a:spcPts val="0"/>
                </a:spcBef>
                <a:spcAft>
                  <a:spcPts val="0"/>
                </a:spcAft>
              </a:pPr>
              <a:endParaRPr lang="en-US" sz="1800" b="0" dirty="0" smtClean="0">
                <a:solidFill>
                  <a:prstClr val="white"/>
                </a:solidFill>
                <a:latin typeface="Calibri"/>
              </a:endParaRPr>
            </a:p>
            <a:p>
              <a:pPr defTabSz="457200" eaLnBrk="1" fontAlgn="auto" hangingPunct="1">
                <a:spcBef>
                  <a:spcPts val="0"/>
                </a:spcBef>
                <a:spcAft>
                  <a:spcPts val="0"/>
                </a:spcAft>
              </a:pPr>
              <a:endParaRPr lang="en-US" sz="1800" b="0" dirty="0" smtClean="0">
                <a:solidFill>
                  <a:prstClr val="white"/>
                </a:solidFill>
                <a:latin typeface="Calibri"/>
              </a:endParaRPr>
            </a:p>
            <a:p>
              <a:pPr defTabSz="457200" eaLnBrk="1" fontAlgn="auto" hangingPunct="1">
                <a:spcBef>
                  <a:spcPts val="0"/>
                </a:spcBef>
                <a:spcAft>
                  <a:spcPts val="0"/>
                </a:spcAft>
              </a:pPr>
              <a:endParaRPr lang="en-US" sz="1800" b="0" dirty="0">
                <a:solidFill>
                  <a:prstClr val="white"/>
                </a:solidFill>
                <a:latin typeface="Calibri"/>
              </a:endParaRPr>
            </a:p>
          </p:txBody>
        </p:sp>
        <p:sp>
          <p:nvSpPr>
            <p:cNvPr id="6" name="Oval 5"/>
            <p:cNvSpPr>
              <a:spLocks/>
            </p:cNvSpPr>
            <p:nvPr/>
          </p:nvSpPr>
          <p:spPr>
            <a:xfrm>
              <a:off x="3690938" y="931330"/>
              <a:ext cx="4995862" cy="4199470"/>
            </a:xfrm>
            <a:prstGeom prst="ellipse">
              <a:avLst/>
            </a:prstGeom>
            <a:solidFill>
              <a:schemeClr val="tx2">
                <a:lumMod val="40000"/>
                <a:lumOff val="60000"/>
                <a:alpha val="50000"/>
              </a:schemeClr>
            </a:solidFill>
            <a:ln w="25400">
              <a:solidFill>
                <a:srgbClr val="333383"/>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fontAlgn="auto" hangingPunct="1">
                <a:spcBef>
                  <a:spcPts val="0"/>
                </a:spcBef>
                <a:spcAft>
                  <a:spcPts val="0"/>
                </a:spcAft>
              </a:pPr>
              <a:endParaRPr lang="en-US" sz="1800" b="0" dirty="0" smtClean="0">
                <a:solidFill>
                  <a:prstClr val="white"/>
                </a:solidFill>
                <a:latin typeface="Calibri"/>
              </a:endParaRPr>
            </a:p>
            <a:p>
              <a:pPr defTabSz="457200" eaLnBrk="1" fontAlgn="auto" hangingPunct="1">
                <a:spcBef>
                  <a:spcPts val="0"/>
                </a:spcBef>
                <a:spcAft>
                  <a:spcPts val="0"/>
                </a:spcAft>
              </a:pPr>
              <a:endParaRPr lang="en-US" sz="1800" b="0" dirty="0" smtClean="0">
                <a:solidFill>
                  <a:prstClr val="white"/>
                </a:solidFill>
                <a:latin typeface="Calibri"/>
              </a:endParaRPr>
            </a:p>
            <a:p>
              <a:pPr defTabSz="457200" eaLnBrk="1" fontAlgn="auto" hangingPunct="1">
                <a:spcBef>
                  <a:spcPts val="0"/>
                </a:spcBef>
                <a:spcAft>
                  <a:spcPts val="0"/>
                </a:spcAft>
              </a:pPr>
              <a:endParaRPr lang="en-US" sz="1800" b="0" dirty="0">
                <a:solidFill>
                  <a:prstClr val="white"/>
                </a:solidFill>
                <a:latin typeface="Calibri"/>
              </a:endParaRPr>
            </a:p>
          </p:txBody>
        </p:sp>
        <p:sp>
          <p:nvSpPr>
            <p:cNvPr id="7" name="TextBox 6"/>
            <p:cNvSpPr txBox="1"/>
            <p:nvPr/>
          </p:nvSpPr>
          <p:spPr>
            <a:xfrm>
              <a:off x="5552227" y="1896993"/>
              <a:ext cx="2878667" cy="2492990"/>
            </a:xfrm>
            <a:prstGeom prst="rect">
              <a:avLst/>
            </a:prstGeom>
            <a:noFill/>
          </p:spPr>
          <p:txBody>
            <a:bodyPr wrap="square" lIns="0" tIns="0" rIns="0" bIns="0" rtlCol="0" anchor="ctr" anchorCtr="0">
              <a:spAutoFit/>
            </a:bodyPr>
            <a:lstStyle/>
            <a:p>
              <a:pPr algn="l" defTabSz="457200" eaLnBrk="1" fontAlgn="auto" hangingPunct="1">
                <a:spcBef>
                  <a:spcPts val="0"/>
                </a:spcBef>
                <a:spcAft>
                  <a:spcPts val="600"/>
                </a:spcAft>
              </a:pPr>
              <a:r>
                <a:rPr lang="en-US" sz="2400" dirty="0" smtClean="0">
                  <a:solidFill>
                    <a:prstClr val="black"/>
                  </a:solidFill>
                  <a:latin typeface="Arial"/>
                  <a:cs typeface="Arial"/>
                </a:rPr>
                <a:t>Industry:</a:t>
              </a:r>
            </a:p>
            <a:p>
              <a:pPr marL="169863" algn="l" defTabSz="457200" eaLnBrk="1" fontAlgn="auto" hangingPunct="1">
                <a:spcBef>
                  <a:spcPts val="0"/>
                </a:spcBef>
                <a:spcAft>
                  <a:spcPts val="600"/>
                </a:spcAft>
              </a:pPr>
              <a:r>
                <a:rPr lang="en-US" sz="1800" dirty="0" smtClean="0">
                  <a:solidFill>
                    <a:prstClr val="black"/>
                  </a:solidFill>
                  <a:latin typeface="Arial"/>
                  <a:cs typeface="Arial"/>
                </a:rPr>
                <a:t>Operational Needs</a:t>
              </a:r>
            </a:p>
            <a:p>
              <a:pPr marL="169863" algn="l" defTabSz="457200" eaLnBrk="1" fontAlgn="auto" hangingPunct="1">
                <a:spcBef>
                  <a:spcPts val="0"/>
                </a:spcBef>
                <a:spcAft>
                  <a:spcPts val="600"/>
                </a:spcAft>
              </a:pPr>
              <a:r>
                <a:rPr lang="en-US" sz="1800" dirty="0" smtClean="0">
                  <a:solidFill>
                    <a:prstClr val="black"/>
                  </a:solidFill>
                  <a:latin typeface="Arial"/>
                  <a:cs typeface="Arial"/>
                </a:rPr>
                <a:t>Workforce Training</a:t>
              </a:r>
            </a:p>
            <a:p>
              <a:pPr marL="169863" algn="l" defTabSz="457200" eaLnBrk="1" fontAlgn="auto" hangingPunct="1">
                <a:spcBef>
                  <a:spcPts val="0"/>
                </a:spcBef>
                <a:spcAft>
                  <a:spcPts val="600"/>
                </a:spcAft>
              </a:pPr>
              <a:r>
                <a:rPr lang="en-US" sz="1800" dirty="0" smtClean="0">
                  <a:solidFill>
                    <a:prstClr val="black"/>
                  </a:solidFill>
                  <a:latin typeface="Arial"/>
                  <a:cs typeface="Arial"/>
                </a:rPr>
                <a:t>Workforce Development</a:t>
              </a:r>
            </a:p>
            <a:p>
              <a:pPr marL="169863" algn="l" defTabSz="457200" eaLnBrk="1" fontAlgn="auto" hangingPunct="1">
                <a:spcBef>
                  <a:spcPts val="0"/>
                </a:spcBef>
                <a:spcAft>
                  <a:spcPts val="600"/>
                </a:spcAft>
              </a:pPr>
              <a:r>
                <a:rPr lang="en-US" sz="1800" dirty="0" smtClean="0">
                  <a:solidFill>
                    <a:prstClr val="black"/>
                  </a:solidFill>
                  <a:latin typeface="Arial"/>
                  <a:cs typeface="Arial"/>
                </a:rPr>
                <a:t>Infrastructure Refresh</a:t>
              </a:r>
            </a:p>
            <a:p>
              <a:pPr marL="169863" algn="l" defTabSz="457200" eaLnBrk="1" fontAlgn="auto" hangingPunct="1">
                <a:spcBef>
                  <a:spcPts val="0"/>
                </a:spcBef>
                <a:spcAft>
                  <a:spcPts val="600"/>
                </a:spcAft>
              </a:pPr>
              <a:r>
                <a:rPr lang="en-US" sz="1800" dirty="0" smtClean="0">
                  <a:solidFill>
                    <a:prstClr val="black"/>
                  </a:solidFill>
                  <a:latin typeface="Arial"/>
                  <a:cs typeface="Arial"/>
                </a:rPr>
                <a:t>Technology Forecasting</a:t>
              </a:r>
            </a:p>
            <a:p>
              <a:pPr marL="169863" algn="l" defTabSz="457200" eaLnBrk="1" fontAlgn="auto" hangingPunct="1">
                <a:spcBef>
                  <a:spcPts val="0"/>
                </a:spcBef>
                <a:spcAft>
                  <a:spcPts val="600"/>
                </a:spcAft>
              </a:pPr>
              <a:r>
                <a:rPr lang="en-US" sz="1800" dirty="0">
                  <a:solidFill>
                    <a:prstClr val="black"/>
                  </a:solidFill>
                  <a:latin typeface="Arial"/>
                  <a:cs typeface="Arial"/>
                </a:rPr>
                <a:t>Technology </a:t>
              </a:r>
              <a:r>
                <a:rPr lang="en-US" sz="1800" dirty="0" smtClean="0">
                  <a:solidFill>
                    <a:prstClr val="black"/>
                  </a:solidFill>
                  <a:latin typeface="Arial"/>
                  <a:cs typeface="Arial"/>
                </a:rPr>
                <a:t>Upgrades</a:t>
              </a:r>
              <a:endParaRPr lang="en-US" sz="1800" dirty="0">
                <a:solidFill>
                  <a:prstClr val="black"/>
                </a:solidFill>
                <a:latin typeface="Arial"/>
                <a:cs typeface="Arial"/>
              </a:endParaRPr>
            </a:p>
          </p:txBody>
        </p:sp>
        <p:sp>
          <p:nvSpPr>
            <p:cNvPr id="8" name="TextBox 7"/>
            <p:cNvSpPr txBox="1"/>
            <p:nvPr/>
          </p:nvSpPr>
          <p:spPr>
            <a:xfrm>
              <a:off x="837412" y="1927121"/>
              <a:ext cx="2692400" cy="1785104"/>
            </a:xfrm>
            <a:prstGeom prst="rect">
              <a:avLst/>
            </a:prstGeom>
            <a:noFill/>
          </p:spPr>
          <p:txBody>
            <a:bodyPr wrap="square" lIns="0" tIns="0" rIns="0" bIns="0" rtlCol="0" anchor="ctr" anchorCtr="0">
              <a:spAutoFit/>
            </a:bodyPr>
            <a:lstStyle>
              <a:defPPr>
                <a:defRPr lang="en-US"/>
              </a:defPPr>
              <a:lvl1pPr algn="r">
                <a:defRPr b="1">
                  <a:latin typeface="Arial"/>
                  <a:cs typeface="Arial"/>
                </a:defRPr>
              </a:lvl1pPr>
            </a:lstStyle>
            <a:p>
              <a:pPr algn="l" defTabSz="457200" eaLnBrk="1" fontAlgn="auto" hangingPunct="1">
                <a:spcBef>
                  <a:spcPts val="0"/>
                </a:spcBef>
                <a:spcAft>
                  <a:spcPts val="600"/>
                </a:spcAft>
              </a:pPr>
              <a:r>
                <a:rPr lang="en-US" sz="2400" dirty="0">
                  <a:solidFill>
                    <a:prstClr val="black"/>
                  </a:solidFill>
                </a:rPr>
                <a:t>Academia</a:t>
              </a:r>
              <a:r>
                <a:rPr lang="en-US" sz="2400" dirty="0" smtClean="0">
                  <a:solidFill>
                    <a:prstClr val="black"/>
                  </a:solidFill>
                </a:rPr>
                <a:t>:</a:t>
              </a:r>
            </a:p>
            <a:p>
              <a:pPr marL="119062" algn="l" defTabSz="457200" eaLnBrk="1" fontAlgn="auto" hangingPunct="1">
                <a:spcBef>
                  <a:spcPts val="0"/>
                </a:spcBef>
                <a:spcAft>
                  <a:spcPts val="600"/>
                </a:spcAft>
              </a:pPr>
              <a:r>
                <a:rPr lang="en-US" sz="1800" dirty="0" smtClean="0">
                  <a:solidFill>
                    <a:prstClr val="black"/>
                  </a:solidFill>
                </a:rPr>
                <a:t>Continuing Education</a:t>
              </a:r>
            </a:p>
            <a:p>
              <a:pPr marL="119062" algn="l" defTabSz="457200" eaLnBrk="1" fontAlgn="auto" hangingPunct="1">
                <a:spcBef>
                  <a:spcPts val="0"/>
                </a:spcBef>
                <a:spcAft>
                  <a:spcPts val="600"/>
                </a:spcAft>
              </a:pPr>
              <a:r>
                <a:rPr lang="en-US" sz="1800" dirty="0">
                  <a:solidFill>
                    <a:prstClr val="black"/>
                  </a:solidFill>
                </a:rPr>
                <a:t>Content Delivery</a:t>
              </a:r>
            </a:p>
            <a:p>
              <a:pPr marL="119062" algn="l" defTabSz="457200" eaLnBrk="1" fontAlgn="auto" hangingPunct="1">
                <a:spcBef>
                  <a:spcPts val="0"/>
                </a:spcBef>
                <a:spcAft>
                  <a:spcPts val="600"/>
                </a:spcAft>
              </a:pPr>
              <a:r>
                <a:rPr lang="en-US" sz="1800" dirty="0" smtClean="0">
                  <a:solidFill>
                    <a:prstClr val="black"/>
                  </a:solidFill>
                </a:rPr>
                <a:t>Technology Training</a:t>
              </a:r>
            </a:p>
            <a:p>
              <a:pPr marL="119062" algn="l" defTabSz="457200" eaLnBrk="1" fontAlgn="auto" hangingPunct="1">
                <a:spcBef>
                  <a:spcPts val="0"/>
                </a:spcBef>
                <a:spcAft>
                  <a:spcPts val="600"/>
                </a:spcAft>
              </a:pPr>
              <a:r>
                <a:rPr lang="en-US" sz="1800" dirty="0" smtClean="0">
                  <a:solidFill>
                    <a:prstClr val="black"/>
                  </a:solidFill>
                </a:rPr>
                <a:t>Research</a:t>
              </a:r>
            </a:p>
          </p:txBody>
        </p:sp>
      </p:grpSp>
      <p:sp>
        <p:nvSpPr>
          <p:cNvPr id="9" name="TextBox 8"/>
          <p:cNvSpPr txBox="1"/>
          <p:nvPr/>
        </p:nvSpPr>
        <p:spPr>
          <a:xfrm>
            <a:off x="474133" y="5147734"/>
            <a:ext cx="8212667" cy="1261884"/>
          </a:xfrm>
          <a:prstGeom prst="rect">
            <a:avLst/>
          </a:prstGeom>
          <a:noFill/>
        </p:spPr>
        <p:txBody>
          <a:bodyPr wrap="square" lIns="0" tIns="0" rIns="0" bIns="0" rtlCol="0">
            <a:spAutoFit/>
          </a:bodyPr>
          <a:lstStyle/>
          <a:p>
            <a:pPr marL="169863" indent="-169863" algn="l" defTabSz="457200" eaLnBrk="1" fontAlgn="auto" hangingPunct="1">
              <a:spcBef>
                <a:spcPts val="0"/>
              </a:spcBef>
              <a:spcAft>
                <a:spcPts val="1200"/>
              </a:spcAft>
              <a:buFont typeface="Arial"/>
              <a:buChar char="•"/>
            </a:pPr>
            <a:r>
              <a:rPr lang="en-US" sz="1800" dirty="0" smtClean="0">
                <a:solidFill>
                  <a:prstClr val="black"/>
                </a:solidFill>
                <a:latin typeface="Arial"/>
                <a:cs typeface="Arial"/>
              </a:rPr>
              <a:t>TTTC sits at the intersection of academia and industry. It serves the operational needs of the transportation industry.</a:t>
            </a:r>
          </a:p>
          <a:p>
            <a:pPr marL="169863" indent="-169863" algn="l" defTabSz="457200" eaLnBrk="1" fontAlgn="auto" hangingPunct="1">
              <a:spcBef>
                <a:spcPts val="0"/>
              </a:spcBef>
              <a:spcAft>
                <a:spcPts val="1200"/>
              </a:spcAft>
              <a:buFont typeface="Arial"/>
              <a:buChar char="•"/>
            </a:pPr>
            <a:r>
              <a:rPr lang="en-US" sz="1800" dirty="0" smtClean="0">
                <a:solidFill>
                  <a:prstClr val="black"/>
                </a:solidFill>
                <a:latin typeface="Arial"/>
                <a:cs typeface="Arial"/>
              </a:rPr>
              <a:t>It is an extension-like activity that develops state of the art content and delivers it using the latest in distance learning technology.</a:t>
            </a:r>
            <a:endParaRPr lang="en-US" sz="1800" dirty="0">
              <a:solidFill>
                <a:prstClr val="black"/>
              </a:solidFill>
              <a:latin typeface="Arial"/>
              <a:cs typeface="Arial"/>
            </a:endParaRPr>
          </a:p>
        </p:txBody>
      </p:sp>
    </p:spTree>
    <p:extLst>
      <p:ext uri="{BB962C8B-B14F-4D97-AF65-F5344CB8AC3E}">
        <p14:creationId xmlns:p14="http://schemas.microsoft.com/office/powerpoint/2010/main" val="32848611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Establish the TTTC at Temple University?</a:t>
            </a:r>
            <a:endParaRPr lang="en-US" dirty="0"/>
          </a:p>
        </p:txBody>
      </p:sp>
      <p:sp>
        <p:nvSpPr>
          <p:cNvPr id="3" name="TextBox 2"/>
          <p:cNvSpPr txBox="1"/>
          <p:nvPr/>
        </p:nvSpPr>
        <p:spPr>
          <a:xfrm>
            <a:off x="161128" y="713440"/>
            <a:ext cx="8768470" cy="5847754"/>
          </a:xfrm>
          <a:prstGeom prst="rect">
            <a:avLst/>
          </a:prstGeom>
          <a:noFill/>
        </p:spPr>
        <p:txBody>
          <a:bodyPr wrap="square" lIns="0" tIns="0" rIns="0" bIns="0" rtlCol="0">
            <a:spAutoFit/>
          </a:bodyPr>
          <a:lstStyle/>
          <a:p>
            <a:pPr marL="233363" indent="-233363" algn="l" defTabSz="457200" eaLnBrk="1" fontAlgn="auto" hangingPunct="1">
              <a:spcBef>
                <a:spcPts val="0"/>
              </a:spcBef>
              <a:spcAft>
                <a:spcPts val="600"/>
              </a:spcAft>
              <a:buFont typeface="Arial"/>
              <a:buChar char="•"/>
            </a:pPr>
            <a:r>
              <a:rPr lang="en-US" sz="2400" dirty="0" smtClean="0">
                <a:solidFill>
                  <a:prstClr val="black"/>
                </a:solidFill>
                <a:latin typeface="Arial"/>
                <a:cs typeface="Arial"/>
              </a:rPr>
              <a:t>Leverages existing relationships with key partners such as SEPTA, Amtrak and regional transportation organizations.</a:t>
            </a:r>
          </a:p>
          <a:p>
            <a:pPr marL="233363" indent="-233363" algn="l" defTabSz="457200" eaLnBrk="1" fontAlgn="auto" hangingPunct="1">
              <a:spcBef>
                <a:spcPts val="0"/>
              </a:spcBef>
              <a:spcAft>
                <a:spcPts val="600"/>
              </a:spcAft>
              <a:buFont typeface="Arial"/>
              <a:buChar char="•"/>
            </a:pPr>
            <a:r>
              <a:rPr lang="en-US" sz="2400" dirty="0" smtClean="0">
                <a:solidFill>
                  <a:prstClr val="black"/>
                </a:solidFill>
                <a:latin typeface="Arial"/>
                <a:cs typeface="Arial"/>
              </a:rPr>
              <a:t>Temple’s Main Campus is strategically </a:t>
            </a:r>
            <a:r>
              <a:rPr lang="en-US" sz="2400" dirty="0">
                <a:solidFill>
                  <a:prstClr val="black"/>
                </a:solidFill>
                <a:latin typeface="Arial"/>
                <a:cs typeface="Arial"/>
              </a:rPr>
              <a:t>located in the Northeast Corridor, a major hub for transportation innovation in the U.S</a:t>
            </a:r>
            <a:r>
              <a:rPr lang="en-US" sz="2400" dirty="0" smtClean="0">
                <a:solidFill>
                  <a:prstClr val="black"/>
                </a:solidFill>
                <a:latin typeface="Arial"/>
                <a:cs typeface="Arial"/>
              </a:rPr>
              <a:t>.</a:t>
            </a:r>
          </a:p>
          <a:p>
            <a:pPr marL="233363" indent="-233363" algn="l" defTabSz="457200" eaLnBrk="1" fontAlgn="auto" hangingPunct="1">
              <a:spcBef>
                <a:spcPts val="0"/>
              </a:spcBef>
              <a:spcAft>
                <a:spcPts val="600"/>
              </a:spcAft>
              <a:buFont typeface="Arial"/>
              <a:buChar char="•"/>
            </a:pPr>
            <a:r>
              <a:rPr lang="en-US" sz="2400" dirty="0" smtClean="0">
                <a:solidFill>
                  <a:prstClr val="black"/>
                </a:solidFill>
                <a:latin typeface="Arial"/>
                <a:cs typeface="Arial"/>
              </a:rPr>
              <a:t>Relevant technical strengths include a research-intensive College of Engineering and an </a:t>
            </a:r>
            <a:r>
              <a:rPr lang="en-US" sz="2400" dirty="0">
                <a:solidFill>
                  <a:prstClr val="black"/>
                </a:solidFill>
                <a:latin typeface="Arial"/>
                <a:cs typeface="Arial"/>
              </a:rPr>
              <a:t>internationally-recognized Teaching and Learning </a:t>
            </a:r>
            <a:r>
              <a:rPr lang="en-US" sz="2400" dirty="0" smtClean="0">
                <a:solidFill>
                  <a:prstClr val="black"/>
                </a:solidFill>
                <a:latin typeface="Arial"/>
                <a:cs typeface="Arial"/>
              </a:rPr>
              <a:t>Center.</a:t>
            </a:r>
          </a:p>
          <a:p>
            <a:pPr marL="233363" indent="-233363" algn="l" defTabSz="457200" eaLnBrk="1" fontAlgn="auto" hangingPunct="1">
              <a:spcBef>
                <a:spcPts val="0"/>
              </a:spcBef>
              <a:spcAft>
                <a:spcPts val="600"/>
              </a:spcAft>
              <a:buFont typeface="Arial"/>
              <a:buChar char="•"/>
            </a:pPr>
            <a:r>
              <a:rPr lang="en-US" sz="2400" dirty="0" smtClean="0">
                <a:solidFill>
                  <a:prstClr val="black"/>
                </a:solidFill>
                <a:latin typeface="Arial"/>
                <a:cs typeface="Arial"/>
              </a:rPr>
              <a:t>Temple is committed to educating the underrepresented with a stellar reputation in diversity. The constituents for this training share a similar demographic.</a:t>
            </a:r>
          </a:p>
          <a:p>
            <a:pPr marL="233363" indent="-233363" algn="l" defTabSz="457200" eaLnBrk="1" fontAlgn="auto" hangingPunct="1">
              <a:spcBef>
                <a:spcPts val="0"/>
              </a:spcBef>
              <a:spcAft>
                <a:spcPts val="600"/>
              </a:spcAft>
              <a:buFont typeface="Arial"/>
              <a:buChar char="•"/>
            </a:pPr>
            <a:r>
              <a:rPr lang="en-US" sz="2400" dirty="0" smtClean="0">
                <a:solidFill>
                  <a:prstClr val="black"/>
                </a:solidFill>
                <a:latin typeface="Arial"/>
                <a:cs typeface="Arial"/>
              </a:rPr>
              <a:t>A comprehensive university with a world-class colleges and professional schools representing the necessary disciplines (i.e., engineering, education, business and public policy).</a:t>
            </a:r>
          </a:p>
        </p:txBody>
      </p:sp>
    </p:spTree>
    <p:extLst>
      <p:ext uri="{BB962C8B-B14F-4D97-AF65-F5344CB8AC3E}">
        <p14:creationId xmlns:p14="http://schemas.microsoft.com/office/powerpoint/2010/main" val="30439275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txBox="1">
            <a:spLocks noChangeArrowheads="1"/>
          </p:cNvSpPr>
          <p:nvPr/>
        </p:nvSpPr>
        <p:spPr bwMode="auto">
          <a:xfrm>
            <a:off x="228600" y="152400"/>
            <a:ext cx="8686800" cy="152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1400" b="1">
                <a:solidFill>
                  <a:srgbClr val="000000"/>
                </a:solidFill>
                <a:latin typeface="Arial" charset="0"/>
                <a:ea typeface="ＭＳ Ｐゴシック" charset="0"/>
                <a:cs typeface="ＭＳ Ｐゴシック" charset="0"/>
              </a:defRPr>
            </a:lvl1pPr>
            <a:lvl2pPr marL="742950" indent="-285750" eaLnBrk="0" hangingPunct="0">
              <a:defRPr sz="1400" b="1">
                <a:solidFill>
                  <a:srgbClr val="000000"/>
                </a:solidFill>
                <a:latin typeface="Arial" charset="0"/>
                <a:ea typeface="ＭＳ Ｐゴシック" charset="0"/>
              </a:defRPr>
            </a:lvl2pPr>
            <a:lvl3pPr marL="1143000" indent="-228600" eaLnBrk="0" hangingPunct="0">
              <a:defRPr sz="1400" b="1">
                <a:solidFill>
                  <a:srgbClr val="000000"/>
                </a:solidFill>
                <a:latin typeface="Arial" charset="0"/>
                <a:ea typeface="ＭＳ Ｐゴシック" charset="0"/>
              </a:defRPr>
            </a:lvl3pPr>
            <a:lvl4pPr marL="1600200" indent="-228600" eaLnBrk="0" hangingPunct="0">
              <a:defRPr sz="1400" b="1">
                <a:solidFill>
                  <a:srgbClr val="000000"/>
                </a:solidFill>
                <a:latin typeface="Arial" charset="0"/>
                <a:ea typeface="ＭＳ Ｐゴシック" charset="0"/>
              </a:defRPr>
            </a:lvl4pPr>
            <a:lvl5pPr marL="2057400" indent="-228600" eaLnBrk="0" hangingPunct="0">
              <a:defRPr sz="1400" b="1">
                <a:solidFill>
                  <a:srgbClr val="000000"/>
                </a:solidFill>
                <a:latin typeface="Arial" charset="0"/>
                <a:ea typeface="ＭＳ Ｐゴシック" charset="0"/>
              </a:defRPr>
            </a:lvl5pPr>
            <a:lvl6pPr marL="2514600" indent="-228600" eaLnBrk="0" fontAlgn="base" hangingPunct="0">
              <a:spcBef>
                <a:spcPct val="0"/>
              </a:spcBef>
              <a:spcAft>
                <a:spcPct val="0"/>
              </a:spcAft>
              <a:defRPr sz="1400" b="1">
                <a:solidFill>
                  <a:srgbClr val="000000"/>
                </a:solidFill>
                <a:latin typeface="Arial" charset="0"/>
                <a:ea typeface="ＭＳ Ｐゴシック" charset="0"/>
              </a:defRPr>
            </a:lvl6pPr>
            <a:lvl7pPr marL="2971800" indent="-228600" eaLnBrk="0" fontAlgn="base" hangingPunct="0">
              <a:spcBef>
                <a:spcPct val="0"/>
              </a:spcBef>
              <a:spcAft>
                <a:spcPct val="0"/>
              </a:spcAft>
              <a:defRPr sz="1400" b="1">
                <a:solidFill>
                  <a:srgbClr val="000000"/>
                </a:solidFill>
                <a:latin typeface="Arial" charset="0"/>
                <a:ea typeface="ＭＳ Ｐゴシック" charset="0"/>
              </a:defRPr>
            </a:lvl7pPr>
            <a:lvl8pPr marL="3429000" indent="-228600" eaLnBrk="0" fontAlgn="base" hangingPunct="0">
              <a:spcBef>
                <a:spcPct val="0"/>
              </a:spcBef>
              <a:spcAft>
                <a:spcPct val="0"/>
              </a:spcAft>
              <a:defRPr sz="1400" b="1">
                <a:solidFill>
                  <a:srgbClr val="000000"/>
                </a:solidFill>
                <a:latin typeface="Arial" charset="0"/>
                <a:ea typeface="ＭＳ Ｐゴシック" charset="0"/>
              </a:defRPr>
            </a:lvl8pPr>
            <a:lvl9pPr marL="3886200" indent="-228600" eaLnBrk="0" fontAlgn="base" hangingPunct="0">
              <a:spcBef>
                <a:spcPct val="0"/>
              </a:spcBef>
              <a:spcAft>
                <a:spcPct val="0"/>
              </a:spcAft>
              <a:defRPr sz="1400" b="1">
                <a:solidFill>
                  <a:srgbClr val="000000"/>
                </a:solidFill>
                <a:latin typeface="Arial" charset="0"/>
                <a:ea typeface="ＭＳ Ｐゴシック" charset="0"/>
              </a:defRPr>
            </a:lvl9pPr>
          </a:lstStyle>
          <a:p>
            <a:pPr algn="l" eaLnBrk="1" hangingPunct="1">
              <a:spcBef>
                <a:spcPct val="50000"/>
              </a:spcBef>
              <a:spcAft>
                <a:spcPct val="50000"/>
              </a:spcAft>
            </a:pPr>
            <a:r>
              <a:rPr lang="en-US" sz="2800" dirty="0" smtClean="0">
                <a:solidFill>
                  <a:srgbClr val="892034"/>
                </a:solidFill>
                <a:latin typeface="Calibri" charset="0"/>
              </a:rPr>
              <a:t>Big Data and Machine Learning</a:t>
            </a:r>
            <a:r>
              <a:rPr lang="en-US" sz="2800" dirty="0" smtClean="0">
                <a:latin typeface="Calibri" charset="0"/>
              </a:rPr>
              <a:t/>
            </a:r>
            <a:br>
              <a:rPr lang="en-US" sz="2800" dirty="0" smtClean="0">
                <a:latin typeface="Calibri" charset="0"/>
              </a:rPr>
            </a:br>
            <a:r>
              <a:rPr lang="en-US" sz="900" dirty="0" smtClean="0">
                <a:latin typeface="Calibri" charset="0"/>
              </a:rPr>
              <a:t/>
            </a:r>
            <a:br>
              <a:rPr lang="en-US" sz="900" dirty="0" smtClean="0">
                <a:latin typeface="Calibri" charset="0"/>
              </a:rPr>
            </a:br>
            <a:r>
              <a:rPr lang="en-US" sz="900" dirty="0" smtClean="0">
                <a:latin typeface="Calibri" charset="0"/>
              </a:rPr>
              <a:t/>
            </a:r>
            <a:br>
              <a:rPr lang="en-US" sz="900" dirty="0" smtClean="0">
                <a:latin typeface="Calibri" charset="0"/>
              </a:rPr>
            </a:br>
            <a:r>
              <a:rPr lang="en-US" dirty="0" smtClean="0">
                <a:solidFill>
                  <a:srgbClr val="333399"/>
                </a:solidFill>
                <a:latin typeface="Calibri" charset="0"/>
              </a:rPr>
              <a:t>Goal</a:t>
            </a:r>
            <a:r>
              <a:rPr lang="en-US" dirty="0" smtClean="0">
                <a:solidFill>
                  <a:srgbClr val="333399"/>
                </a:solidFill>
                <a:latin typeface="Calibri" charset="0"/>
              </a:rPr>
              <a:t>:</a:t>
            </a:r>
            <a:r>
              <a:rPr lang="en-US" dirty="0" smtClean="0">
                <a:latin typeface="Calibri" charset="0"/>
              </a:rPr>
              <a:t> </a:t>
            </a:r>
            <a:r>
              <a:rPr lang="en-US" dirty="0" smtClean="0">
                <a:solidFill>
                  <a:srgbClr val="892034"/>
                </a:solidFill>
                <a:latin typeface="Calibri" charset="0"/>
              </a:rPr>
              <a:t>Self-organization of information using advanced statistical modeling algorithms so that</a:t>
            </a:r>
            <a:br>
              <a:rPr lang="en-US" dirty="0" smtClean="0">
                <a:solidFill>
                  <a:srgbClr val="892034"/>
                </a:solidFill>
                <a:latin typeface="Calibri" charset="0"/>
              </a:rPr>
            </a:br>
            <a:r>
              <a:rPr lang="en-US" dirty="0" smtClean="0">
                <a:solidFill>
                  <a:srgbClr val="892034"/>
                </a:solidFill>
                <a:latin typeface="Calibri" charset="0"/>
              </a:rPr>
              <a:t>big data resources can be automatically ingested and mined for information. For example,</a:t>
            </a:r>
            <a:br>
              <a:rPr lang="en-US" dirty="0" smtClean="0">
                <a:solidFill>
                  <a:srgbClr val="892034"/>
                </a:solidFill>
                <a:latin typeface="Calibri" charset="0"/>
              </a:rPr>
            </a:br>
            <a:r>
              <a:rPr lang="en-US" dirty="0" smtClean="0">
                <a:solidFill>
                  <a:srgbClr val="892034"/>
                </a:solidFill>
                <a:latin typeface="Calibri" charset="0"/>
              </a:rPr>
              <a:t>predictive maintenance models can be developed that exploit hidden dependencies between data sources.</a:t>
            </a:r>
            <a:endParaRPr lang="en-US" dirty="0" smtClean="0">
              <a:solidFill>
                <a:srgbClr val="892034"/>
              </a:solidFill>
              <a:latin typeface="Calibri" charset="0"/>
            </a:endParaRPr>
          </a:p>
        </p:txBody>
      </p:sp>
      <p:sp>
        <p:nvSpPr>
          <p:cNvPr id="61442" name="Rectangle 5"/>
          <p:cNvSpPr>
            <a:spLocks noChangeArrowheads="1"/>
          </p:cNvSpPr>
          <p:nvPr/>
        </p:nvSpPr>
        <p:spPr bwMode="auto">
          <a:xfrm>
            <a:off x="4572000" y="1895475"/>
            <a:ext cx="4343400" cy="2173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algn="l" eaLnBrk="1" hangingPunct="1">
              <a:spcAft>
                <a:spcPts val="600"/>
              </a:spcAft>
            </a:pPr>
            <a:r>
              <a:rPr lang="en-US" sz="1600" dirty="0" smtClean="0">
                <a:solidFill>
                  <a:srgbClr val="333399"/>
                </a:solidFill>
                <a:ea typeface="ＭＳ Ｐゴシック" charset="0"/>
                <a:cs typeface="ＭＳ Ｐゴシック" charset="0"/>
              </a:rPr>
              <a:t>Impact:</a:t>
            </a:r>
          </a:p>
          <a:p>
            <a:pPr marL="230188" lvl="1" indent="-115888" algn="l" eaLnBrk="1" hangingPunct="1">
              <a:spcAft>
                <a:spcPts val="600"/>
              </a:spcAft>
              <a:buFontTx/>
              <a:buChar char="•"/>
            </a:pPr>
            <a:r>
              <a:rPr lang="en-US" sz="1200" dirty="0" smtClean="0">
                <a:ea typeface="ＭＳ Ｐゴシック" charset="0"/>
                <a:cs typeface="ＭＳ Ｐゴシック" charset="0"/>
              </a:rPr>
              <a:t>Data from a variety of information sources, such as </a:t>
            </a:r>
            <a:r>
              <a:rPr lang="en-US" sz="1200" dirty="0" smtClean="0">
                <a:ea typeface="ＭＳ Ｐゴシック" charset="0"/>
                <a:cs typeface="ＭＳ Ｐゴシック" charset="0"/>
              </a:rPr>
              <a:t>images, video, audio and text, can be ingested</a:t>
            </a:r>
          </a:p>
          <a:p>
            <a:pPr marL="230188" lvl="1" indent="-115888" algn="l" eaLnBrk="1" hangingPunct="1">
              <a:spcAft>
                <a:spcPts val="600"/>
              </a:spcAft>
              <a:buFontTx/>
              <a:buChar char="•"/>
            </a:pPr>
            <a:r>
              <a:rPr lang="en-US" sz="1200" dirty="0" smtClean="0">
                <a:ea typeface="ＭＳ Ｐゴシック" charset="0"/>
                <a:cs typeface="ＭＳ Ｐゴシック" charset="0"/>
              </a:rPr>
              <a:t>Powerful analytics can be derived based on data-driven nonparametric Bayesian models</a:t>
            </a:r>
          </a:p>
          <a:p>
            <a:pPr marL="230188" lvl="1" indent="-115888" algn="l" eaLnBrk="1" hangingPunct="1">
              <a:spcAft>
                <a:spcPts val="600"/>
              </a:spcAft>
              <a:buFontTx/>
              <a:buChar char="•"/>
            </a:pPr>
            <a:r>
              <a:rPr lang="en-US" sz="1200" dirty="0" smtClean="0">
                <a:ea typeface="ＭＳ Ｐゴシック" charset="0"/>
                <a:cs typeface="ＭＳ Ｐゴシック" charset="0"/>
              </a:rPr>
              <a:t>Complexity and discovery is learned automatically using big data resources</a:t>
            </a:r>
          </a:p>
          <a:p>
            <a:pPr marL="230188" lvl="1" indent="-115888" algn="l" eaLnBrk="1" hangingPunct="1">
              <a:spcAft>
                <a:spcPts val="600"/>
              </a:spcAft>
              <a:buFontTx/>
              <a:buChar char="•"/>
            </a:pPr>
            <a:r>
              <a:rPr lang="en-US" sz="1200" dirty="0" smtClean="0">
                <a:ea typeface="ＭＳ Ｐゴシック" charset="0"/>
                <a:cs typeface="ＭＳ Ｐゴシック" charset="0"/>
              </a:rPr>
              <a:t>Models can be acquired hyper-real time and rapidly adapted to new, previously unseen data</a:t>
            </a:r>
            <a:endParaRPr lang="en-US" sz="1200" dirty="0" smtClean="0">
              <a:ea typeface="ＭＳ Ｐゴシック" charset="0"/>
              <a:cs typeface="ＭＳ Ｐゴシック" charset="0"/>
            </a:endParaRPr>
          </a:p>
        </p:txBody>
      </p:sp>
      <p:sp>
        <p:nvSpPr>
          <p:cNvPr id="61443" name="Rectangle 6"/>
          <p:cNvSpPr>
            <a:spLocks noChangeArrowheads="1"/>
          </p:cNvSpPr>
          <p:nvPr/>
        </p:nvSpPr>
        <p:spPr bwMode="auto">
          <a:xfrm>
            <a:off x="228600" y="4068763"/>
            <a:ext cx="4343400" cy="2606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algn="l" eaLnBrk="1" hangingPunct="1">
              <a:spcAft>
                <a:spcPts val="600"/>
              </a:spcAft>
            </a:pPr>
            <a:r>
              <a:rPr lang="en-US" sz="1200" b="0" dirty="0" smtClean="0">
                <a:ea typeface="ＭＳ Ｐゴシック" charset="0"/>
                <a:cs typeface="ＭＳ Ｐゴシック" charset="0"/>
              </a:rPr>
              <a:t> </a:t>
            </a:r>
            <a:r>
              <a:rPr lang="en-US" sz="1600" dirty="0" smtClean="0">
                <a:solidFill>
                  <a:srgbClr val="333399"/>
                </a:solidFill>
                <a:ea typeface="ＭＳ Ｐゴシック" charset="0"/>
                <a:cs typeface="ＭＳ Ｐゴシック" charset="0"/>
              </a:rPr>
              <a:t>Relevant Expertise</a:t>
            </a:r>
            <a:r>
              <a:rPr lang="en-US" sz="1600" dirty="0" smtClean="0">
                <a:solidFill>
                  <a:srgbClr val="333399"/>
                </a:solidFill>
                <a:ea typeface="ＭＳ Ｐゴシック" charset="0"/>
                <a:cs typeface="ＭＳ Ｐゴシック" charset="0"/>
              </a:rPr>
              <a:t>:</a:t>
            </a:r>
          </a:p>
          <a:p>
            <a:pPr marL="230188" lvl="1" indent="-115888" algn="l" eaLnBrk="1" hangingPunct="1">
              <a:spcAft>
                <a:spcPts val="600"/>
              </a:spcAft>
              <a:buFontTx/>
              <a:buChar char="•"/>
            </a:pPr>
            <a:r>
              <a:rPr lang="en-US" sz="1200" dirty="0" smtClean="0">
                <a:ea typeface="ＭＳ Ｐゴシック" charset="0"/>
                <a:cs typeface="ＭＳ Ｐゴシック" charset="0"/>
              </a:rPr>
              <a:t>Experimental design and instrumentation of </a:t>
            </a:r>
            <a:r>
              <a:rPr lang="en-US" sz="1200" dirty="0" smtClean="0">
                <a:ea typeface="ＭＳ Ｐゴシック" charset="0"/>
                <a:cs typeface="ＭＳ Ｐゴシック" charset="0"/>
              </a:rPr>
              <a:t>transportation-</a:t>
            </a:r>
            <a:r>
              <a:rPr lang="en-US" sz="1200" dirty="0" smtClean="0">
                <a:ea typeface="ＭＳ Ｐゴシック" charset="0"/>
                <a:cs typeface="ＭＳ Ｐゴシック" charset="0"/>
              </a:rPr>
              <a:t>related data </a:t>
            </a:r>
            <a:r>
              <a:rPr lang="en-US" sz="1200" dirty="0" smtClean="0">
                <a:ea typeface="ＭＳ Ｐゴシック" charset="0"/>
                <a:cs typeface="ＭＳ Ｐゴシック" charset="0"/>
              </a:rPr>
              <a:t>collection</a:t>
            </a:r>
          </a:p>
          <a:p>
            <a:pPr marL="230188" lvl="1" indent="-115888" algn="l" eaLnBrk="1" hangingPunct="1">
              <a:spcAft>
                <a:spcPts val="600"/>
              </a:spcAft>
              <a:buFontTx/>
              <a:buChar char="•"/>
            </a:pPr>
            <a:r>
              <a:rPr lang="en-US" sz="1200" dirty="0" smtClean="0">
                <a:ea typeface="ＭＳ Ｐゴシック" charset="0"/>
                <a:cs typeface="ＭＳ Ｐゴシック" charset="0"/>
              </a:rPr>
              <a:t>Automatic ingestion of disparate data sources</a:t>
            </a:r>
            <a:endParaRPr lang="en-US" sz="1200" dirty="0" smtClean="0">
              <a:ea typeface="ＭＳ Ｐゴシック" charset="0"/>
              <a:cs typeface="ＭＳ Ｐゴシック" charset="0"/>
            </a:endParaRPr>
          </a:p>
          <a:p>
            <a:pPr marL="230188" lvl="1" indent="-115888" algn="l" eaLnBrk="1" hangingPunct="1">
              <a:spcAft>
                <a:spcPts val="600"/>
              </a:spcAft>
              <a:buFontTx/>
              <a:buChar char="•"/>
            </a:pPr>
            <a:r>
              <a:rPr lang="en-US" sz="1200" dirty="0" smtClean="0">
                <a:ea typeface="ＭＳ Ｐゴシック" charset="0"/>
                <a:cs typeface="ＭＳ Ｐゴシック" charset="0"/>
              </a:rPr>
              <a:t>Blind deconvolution of signal and </a:t>
            </a:r>
            <a:r>
              <a:rPr lang="en-US" sz="1200" dirty="0" smtClean="0">
                <a:ea typeface="ＭＳ Ｐゴシック" charset="0"/>
                <a:cs typeface="ＭＳ Ｐゴシック" charset="0"/>
              </a:rPr>
              <a:t>noise</a:t>
            </a:r>
            <a:endParaRPr lang="en-US" sz="1200" dirty="0" smtClean="0">
              <a:ea typeface="ＭＳ Ｐゴシック" charset="0"/>
              <a:cs typeface="ＭＳ Ｐゴシック" charset="0"/>
            </a:endParaRPr>
          </a:p>
          <a:p>
            <a:pPr marL="230188" lvl="1" indent="-115888" algn="l" eaLnBrk="1" hangingPunct="1">
              <a:spcAft>
                <a:spcPts val="600"/>
              </a:spcAft>
              <a:buFontTx/>
              <a:buChar char="•"/>
            </a:pPr>
            <a:r>
              <a:rPr lang="en-US" sz="1200" dirty="0" smtClean="0">
                <a:ea typeface="ＭＳ Ｐゴシック" charset="0"/>
                <a:cs typeface="ＭＳ Ｐゴシック" charset="0"/>
              </a:rPr>
              <a:t>State of the art machine learning technology based on temporal modeling (hidden Markov models), long-term contextual modeling (deep learning) and advanced inference (nonparametric Bayesian)</a:t>
            </a:r>
          </a:p>
          <a:p>
            <a:pPr marL="230188" lvl="1" indent="-115888" algn="l" eaLnBrk="1" hangingPunct="1">
              <a:spcAft>
                <a:spcPts val="600"/>
              </a:spcAft>
              <a:buFontTx/>
              <a:buChar char="•"/>
            </a:pPr>
            <a:r>
              <a:rPr lang="en-US" sz="1200" dirty="0" smtClean="0">
                <a:ea typeface="ＭＳ Ｐゴシック" charset="0"/>
                <a:cs typeface="ＭＳ Ｐゴシック" charset="0"/>
              </a:rPr>
              <a:t>Decision support, resource optimization, predictive modeling and statistical inference</a:t>
            </a:r>
          </a:p>
        </p:txBody>
      </p:sp>
      <p:sp>
        <p:nvSpPr>
          <p:cNvPr id="61444" name="Rectangle 5"/>
          <p:cNvSpPr>
            <a:spLocks noChangeArrowheads="1"/>
          </p:cNvSpPr>
          <p:nvPr/>
        </p:nvSpPr>
        <p:spPr bwMode="auto">
          <a:xfrm>
            <a:off x="228600" y="1895475"/>
            <a:ext cx="4343400" cy="2173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algn="l" eaLnBrk="1" hangingPunct="1">
              <a:spcAft>
                <a:spcPts val="1200"/>
              </a:spcAft>
            </a:pPr>
            <a:endParaRPr lang="en-US" sz="1200" smtClean="0">
              <a:solidFill>
                <a:srgbClr val="892034"/>
              </a:solidFill>
              <a:ea typeface="ＭＳ Ｐゴシック" charset="0"/>
              <a:cs typeface="ＭＳ Ｐゴシック" charset="0"/>
            </a:endParaRPr>
          </a:p>
        </p:txBody>
      </p:sp>
      <p:sp>
        <p:nvSpPr>
          <p:cNvPr id="61445" name="Rectangle 5"/>
          <p:cNvSpPr>
            <a:spLocks noChangeArrowheads="1"/>
          </p:cNvSpPr>
          <p:nvPr/>
        </p:nvSpPr>
        <p:spPr bwMode="auto">
          <a:xfrm>
            <a:off x="4570413" y="4068763"/>
            <a:ext cx="4343400" cy="2606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algn="l" eaLnBrk="1" hangingPunct="1">
              <a:spcAft>
                <a:spcPts val="1200"/>
              </a:spcAft>
            </a:pPr>
            <a:r>
              <a:rPr lang="en-US" sz="1200" smtClean="0">
                <a:solidFill>
                  <a:srgbClr val="892034"/>
                </a:solidFill>
                <a:ea typeface="ＭＳ Ｐゴシック" charset="0"/>
                <a:cs typeface="ＭＳ Ｐゴシック" charset="0"/>
              </a:rPr>
              <a:t> </a:t>
            </a:r>
          </a:p>
        </p:txBody>
      </p:sp>
      <p:pic>
        <p:nvPicPr>
          <p:cNvPr id="14" name="Picture 2">
            <a:hlinkClick r:id="rId2"/>
          </p:cNvPr>
          <p:cNvPicPr>
            <a:picLocks noChangeAspect="1" noChangeArrowheads="1"/>
          </p:cNvPicPr>
          <p:nvPr/>
        </p:nvPicPr>
        <p:blipFill>
          <a:blip r:embed="rId3" cstate="print"/>
          <a:srcRect/>
          <a:stretch>
            <a:fillRect/>
          </a:stretch>
        </p:blipFill>
        <p:spPr bwMode="auto">
          <a:xfrm>
            <a:off x="7980218" y="249382"/>
            <a:ext cx="838257" cy="838257"/>
          </a:xfrm>
          <a:prstGeom prst="rect">
            <a:avLst/>
          </a:prstGeom>
          <a:noFill/>
          <a:ln w="9525">
            <a:noFill/>
            <a:miter lim="800000"/>
            <a:headEnd/>
            <a:tailEnd/>
          </a:ln>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12395" r="8849"/>
          <a:stretch/>
        </p:blipFill>
        <p:spPr bwMode="auto">
          <a:xfrm>
            <a:off x="336159" y="2014142"/>
            <a:ext cx="1774173" cy="104114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9" name="Picture 18"/>
          <p:cNvPicPr>
            <a:picLocks noChangeAspect="1"/>
          </p:cNvPicPr>
          <p:nvPr/>
        </p:nvPicPr>
        <p:blipFill rotWithShape="1">
          <a:blip r:embed="rId5">
            <a:extLst>
              <a:ext uri="{28A0092B-C50C-407E-A947-70E740481C1C}">
                <a14:useLocalDpi xmlns:a14="http://schemas.microsoft.com/office/drawing/2010/main" val="0"/>
              </a:ext>
            </a:extLst>
          </a:blip>
          <a:srcRect l="3057" t="20317" r="37533" b="25458"/>
          <a:stretch/>
        </p:blipFill>
        <p:spPr bwMode="auto">
          <a:xfrm>
            <a:off x="1284091" y="2256052"/>
            <a:ext cx="2072980" cy="1418973"/>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10880" r="8163"/>
          <a:stretch/>
        </p:blipFill>
        <p:spPr bwMode="auto">
          <a:xfrm>
            <a:off x="2530829" y="2875788"/>
            <a:ext cx="1911806" cy="104574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23" name="Picture 22"/>
          <p:cNvPicPr>
            <a:picLocks noChangeAspect="1"/>
          </p:cNvPicPr>
          <p:nvPr/>
        </p:nvPicPr>
        <p:blipFill rotWithShape="1">
          <a:blip r:embed="rId7">
            <a:extLst>
              <a:ext uri="{28A0092B-C50C-407E-A947-70E740481C1C}">
                <a14:useLocalDpi xmlns:a14="http://schemas.microsoft.com/office/drawing/2010/main" val="0"/>
              </a:ext>
            </a:extLst>
          </a:blip>
          <a:srcRect t="4413" b="7325"/>
          <a:stretch/>
        </p:blipFill>
        <p:spPr bwMode="auto">
          <a:xfrm>
            <a:off x="4780931" y="4173538"/>
            <a:ext cx="3990956" cy="2396883"/>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65119155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TTTC Leverages Temple’s Breadth</a:t>
            </a:r>
            <a:endParaRPr lang="en-US" dirty="0"/>
          </a:p>
        </p:txBody>
      </p:sp>
      <p:sp>
        <p:nvSpPr>
          <p:cNvPr id="3" name="Oval 2"/>
          <p:cNvSpPr>
            <a:spLocks/>
          </p:cNvSpPr>
          <p:nvPr/>
        </p:nvSpPr>
        <p:spPr>
          <a:xfrm>
            <a:off x="474133" y="761996"/>
            <a:ext cx="5334000" cy="4199470"/>
          </a:xfrm>
          <a:prstGeom prst="ellipse">
            <a:avLst/>
          </a:prstGeom>
          <a:solidFill>
            <a:schemeClr val="tx2">
              <a:lumMod val="20000"/>
              <a:lumOff val="80000"/>
              <a:alpha val="50000"/>
            </a:schemeClr>
          </a:solidFill>
          <a:ln w="25400">
            <a:solidFill>
              <a:srgbClr val="333383"/>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fontAlgn="auto" hangingPunct="1">
              <a:spcBef>
                <a:spcPts val="0"/>
              </a:spcBef>
              <a:spcAft>
                <a:spcPts val="0"/>
              </a:spcAft>
            </a:pPr>
            <a:endParaRPr lang="en-US" sz="1800" b="0" dirty="0" smtClean="0">
              <a:solidFill>
                <a:prstClr val="white"/>
              </a:solidFill>
              <a:latin typeface="Calibri"/>
            </a:endParaRPr>
          </a:p>
          <a:p>
            <a:pPr defTabSz="457200" eaLnBrk="1" fontAlgn="auto" hangingPunct="1">
              <a:spcBef>
                <a:spcPts val="0"/>
              </a:spcBef>
              <a:spcAft>
                <a:spcPts val="0"/>
              </a:spcAft>
            </a:pPr>
            <a:endParaRPr lang="en-US" sz="1800" b="0" dirty="0" smtClean="0">
              <a:solidFill>
                <a:prstClr val="white"/>
              </a:solidFill>
              <a:latin typeface="Calibri"/>
            </a:endParaRPr>
          </a:p>
          <a:p>
            <a:pPr defTabSz="457200" eaLnBrk="1" fontAlgn="auto" hangingPunct="1">
              <a:spcBef>
                <a:spcPts val="0"/>
              </a:spcBef>
              <a:spcAft>
                <a:spcPts val="0"/>
              </a:spcAft>
            </a:pPr>
            <a:endParaRPr lang="en-US" sz="1800" b="0" dirty="0">
              <a:solidFill>
                <a:prstClr val="white"/>
              </a:solidFill>
              <a:latin typeface="Calibri"/>
            </a:endParaRPr>
          </a:p>
        </p:txBody>
      </p:sp>
      <p:sp>
        <p:nvSpPr>
          <p:cNvPr id="6" name="Oval 5"/>
          <p:cNvSpPr>
            <a:spLocks/>
          </p:cNvSpPr>
          <p:nvPr/>
        </p:nvSpPr>
        <p:spPr>
          <a:xfrm>
            <a:off x="3690938" y="761996"/>
            <a:ext cx="4995862" cy="4199470"/>
          </a:xfrm>
          <a:prstGeom prst="ellipse">
            <a:avLst/>
          </a:prstGeom>
          <a:solidFill>
            <a:schemeClr val="tx2">
              <a:lumMod val="40000"/>
              <a:lumOff val="60000"/>
              <a:alpha val="10000"/>
            </a:schemeClr>
          </a:solidFill>
          <a:ln w="25400">
            <a:solidFill>
              <a:srgbClr val="333383">
                <a:alpha val="10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fontAlgn="auto" hangingPunct="1">
              <a:spcBef>
                <a:spcPts val="0"/>
              </a:spcBef>
              <a:spcAft>
                <a:spcPts val="0"/>
              </a:spcAft>
            </a:pPr>
            <a:endParaRPr lang="en-US" sz="1800" b="0" dirty="0" smtClean="0">
              <a:solidFill>
                <a:prstClr val="white"/>
              </a:solidFill>
              <a:latin typeface="Calibri"/>
            </a:endParaRPr>
          </a:p>
          <a:p>
            <a:pPr defTabSz="457200" eaLnBrk="1" fontAlgn="auto" hangingPunct="1">
              <a:spcBef>
                <a:spcPts val="0"/>
              </a:spcBef>
              <a:spcAft>
                <a:spcPts val="0"/>
              </a:spcAft>
            </a:pPr>
            <a:endParaRPr lang="en-US" sz="1800" b="0" dirty="0" smtClean="0">
              <a:solidFill>
                <a:prstClr val="white"/>
              </a:solidFill>
              <a:latin typeface="Calibri"/>
            </a:endParaRPr>
          </a:p>
          <a:p>
            <a:pPr defTabSz="457200" eaLnBrk="1" fontAlgn="auto" hangingPunct="1">
              <a:spcBef>
                <a:spcPts val="0"/>
              </a:spcBef>
              <a:spcAft>
                <a:spcPts val="0"/>
              </a:spcAft>
            </a:pPr>
            <a:endParaRPr lang="en-US" sz="1800" b="0" dirty="0">
              <a:solidFill>
                <a:prstClr val="white"/>
              </a:solidFill>
              <a:latin typeface="Calibri"/>
            </a:endParaRPr>
          </a:p>
        </p:txBody>
      </p:sp>
      <p:sp>
        <p:nvSpPr>
          <p:cNvPr id="7" name="TextBox 6"/>
          <p:cNvSpPr txBox="1"/>
          <p:nvPr/>
        </p:nvSpPr>
        <p:spPr>
          <a:xfrm>
            <a:off x="5808133" y="1740429"/>
            <a:ext cx="2878667" cy="1785104"/>
          </a:xfrm>
          <a:prstGeom prst="rect">
            <a:avLst/>
          </a:prstGeom>
          <a:noFill/>
        </p:spPr>
        <p:txBody>
          <a:bodyPr wrap="square" lIns="0" tIns="0" rIns="0" bIns="0" rtlCol="0" anchor="ctr" anchorCtr="0">
            <a:spAutoFit/>
          </a:bodyPr>
          <a:lstStyle/>
          <a:p>
            <a:pPr algn="l" defTabSz="457200" eaLnBrk="1" fontAlgn="auto" hangingPunct="1">
              <a:spcBef>
                <a:spcPts val="0"/>
              </a:spcBef>
              <a:spcAft>
                <a:spcPts val="600"/>
              </a:spcAft>
            </a:pPr>
            <a:r>
              <a:rPr lang="en-US" sz="2400" dirty="0" smtClean="0">
                <a:solidFill>
                  <a:srgbClr val="D0D0D0"/>
                </a:solidFill>
                <a:latin typeface="Arial"/>
                <a:cs typeface="Arial"/>
              </a:rPr>
              <a:t>Industry:</a:t>
            </a:r>
          </a:p>
          <a:p>
            <a:pPr marL="236538" algn="l" defTabSz="457200" eaLnBrk="1" fontAlgn="auto" hangingPunct="1">
              <a:spcBef>
                <a:spcPts val="0"/>
              </a:spcBef>
              <a:spcAft>
                <a:spcPts val="600"/>
              </a:spcAft>
            </a:pPr>
            <a:r>
              <a:rPr lang="en-US" sz="1800" dirty="0" smtClean="0">
                <a:solidFill>
                  <a:srgbClr val="D0D0D0"/>
                </a:solidFill>
                <a:latin typeface="Arial"/>
                <a:cs typeface="Arial"/>
              </a:rPr>
              <a:t>Operational Needs</a:t>
            </a:r>
          </a:p>
          <a:p>
            <a:pPr marL="236538" algn="l" defTabSz="457200" eaLnBrk="1" fontAlgn="auto" hangingPunct="1">
              <a:spcBef>
                <a:spcPts val="0"/>
              </a:spcBef>
              <a:spcAft>
                <a:spcPts val="600"/>
              </a:spcAft>
            </a:pPr>
            <a:r>
              <a:rPr lang="en-US" sz="1800" dirty="0" smtClean="0">
                <a:solidFill>
                  <a:srgbClr val="D0D0D0"/>
                </a:solidFill>
                <a:latin typeface="Arial"/>
                <a:cs typeface="Arial"/>
              </a:rPr>
              <a:t>Workforce Training</a:t>
            </a:r>
          </a:p>
          <a:p>
            <a:pPr marL="236538" algn="l" defTabSz="457200" eaLnBrk="1" fontAlgn="auto" hangingPunct="1">
              <a:spcBef>
                <a:spcPts val="0"/>
              </a:spcBef>
              <a:spcAft>
                <a:spcPts val="600"/>
              </a:spcAft>
            </a:pPr>
            <a:r>
              <a:rPr lang="en-US" sz="1800" dirty="0" smtClean="0">
                <a:solidFill>
                  <a:srgbClr val="D0D0D0"/>
                </a:solidFill>
                <a:latin typeface="Arial"/>
                <a:cs typeface="Arial"/>
              </a:rPr>
              <a:t>Infrastructure Refresh</a:t>
            </a:r>
          </a:p>
          <a:p>
            <a:pPr marL="236538" algn="l" defTabSz="457200" eaLnBrk="1" fontAlgn="auto" hangingPunct="1">
              <a:spcBef>
                <a:spcPts val="0"/>
              </a:spcBef>
              <a:spcAft>
                <a:spcPts val="600"/>
              </a:spcAft>
            </a:pPr>
            <a:r>
              <a:rPr lang="en-US" sz="1800" dirty="0" smtClean="0">
                <a:solidFill>
                  <a:srgbClr val="D0D0D0"/>
                </a:solidFill>
                <a:latin typeface="Arial"/>
                <a:cs typeface="Arial"/>
              </a:rPr>
              <a:t>Technology Upgrades</a:t>
            </a:r>
            <a:endParaRPr lang="en-US" sz="1800" dirty="0">
              <a:solidFill>
                <a:srgbClr val="D0D0D0"/>
              </a:solidFill>
              <a:latin typeface="Arial"/>
              <a:cs typeface="Arial"/>
            </a:endParaRPr>
          </a:p>
        </p:txBody>
      </p:sp>
      <p:sp>
        <p:nvSpPr>
          <p:cNvPr id="8" name="TextBox 7"/>
          <p:cNvSpPr txBox="1"/>
          <p:nvPr/>
        </p:nvSpPr>
        <p:spPr>
          <a:xfrm>
            <a:off x="998536" y="1590112"/>
            <a:ext cx="5199063" cy="2492990"/>
          </a:xfrm>
          <a:prstGeom prst="rect">
            <a:avLst/>
          </a:prstGeom>
          <a:noFill/>
        </p:spPr>
        <p:txBody>
          <a:bodyPr wrap="square" lIns="0" tIns="0" rIns="0" bIns="0" rtlCol="0" anchor="ctr" anchorCtr="0">
            <a:spAutoFit/>
          </a:bodyPr>
          <a:lstStyle>
            <a:defPPr>
              <a:defRPr lang="en-US"/>
            </a:defPPr>
            <a:lvl1pPr algn="r">
              <a:defRPr b="1">
                <a:latin typeface="Arial"/>
                <a:cs typeface="Arial"/>
              </a:defRPr>
            </a:lvl1pPr>
          </a:lstStyle>
          <a:p>
            <a:pPr algn="l" defTabSz="457200" eaLnBrk="1" fontAlgn="auto" hangingPunct="1">
              <a:spcBef>
                <a:spcPts val="0"/>
              </a:spcBef>
              <a:spcAft>
                <a:spcPts val="600"/>
              </a:spcAft>
            </a:pPr>
            <a:r>
              <a:rPr lang="en-US" sz="2400" dirty="0" smtClean="0">
                <a:solidFill>
                  <a:prstClr val="black"/>
                </a:solidFill>
              </a:rPr>
              <a:t>Temple University:</a:t>
            </a:r>
          </a:p>
          <a:p>
            <a:pPr marL="119062" algn="l" defTabSz="457200" eaLnBrk="1" fontAlgn="auto" hangingPunct="1">
              <a:spcBef>
                <a:spcPts val="0"/>
              </a:spcBef>
              <a:spcAft>
                <a:spcPts val="600"/>
              </a:spcAft>
            </a:pPr>
            <a:r>
              <a:rPr lang="en-US" sz="1800" dirty="0" smtClean="0">
                <a:solidFill>
                  <a:prstClr val="black"/>
                </a:solidFill>
              </a:rPr>
              <a:t>Engineering (Technical Content)</a:t>
            </a:r>
          </a:p>
          <a:p>
            <a:pPr marL="119062" algn="l" defTabSz="457200" eaLnBrk="1" fontAlgn="auto" hangingPunct="1">
              <a:spcBef>
                <a:spcPts val="0"/>
              </a:spcBef>
              <a:spcAft>
                <a:spcPts val="600"/>
              </a:spcAft>
            </a:pPr>
            <a:r>
              <a:rPr lang="en-US" sz="1800" dirty="0" smtClean="0">
                <a:solidFill>
                  <a:prstClr val="black"/>
                </a:solidFill>
              </a:rPr>
              <a:t>School of Business (ROI)</a:t>
            </a:r>
          </a:p>
          <a:p>
            <a:pPr marL="119062" algn="l" defTabSz="457200" eaLnBrk="1" fontAlgn="auto" hangingPunct="1">
              <a:spcBef>
                <a:spcPts val="0"/>
              </a:spcBef>
              <a:spcAft>
                <a:spcPts val="600"/>
              </a:spcAft>
            </a:pPr>
            <a:r>
              <a:rPr lang="en-US" sz="1800" dirty="0" smtClean="0">
                <a:solidFill>
                  <a:prstClr val="black"/>
                </a:solidFill>
              </a:rPr>
              <a:t>School of Law (Public Policy)</a:t>
            </a:r>
          </a:p>
          <a:p>
            <a:pPr marL="119062" algn="l" defTabSz="457200" eaLnBrk="1" fontAlgn="auto" hangingPunct="1">
              <a:spcBef>
                <a:spcPts val="0"/>
              </a:spcBef>
              <a:spcAft>
                <a:spcPts val="600"/>
              </a:spcAft>
            </a:pPr>
            <a:r>
              <a:rPr lang="en-US" sz="1800" dirty="0" smtClean="0">
                <a:solidFill>
                  <a:prstClr val="black"/>
                </a:solidFill>
              </a:rPr>
              <a:t>Teaching and Learning Center (Pedagogy)</a:t>
            </a:r>
          </a:p>
          <a:p>
            <a:pPr marL="119062" algn="l" defTabSz="457200" eaLnBrk="1" fontAlgn="auto" hangingPunct="1">
              <a:spcBef>
                <a:spcPts val="0"/>
              </a:spcBef>
              <a:spcAft>
                <a:spcPts val="600"/>
              </a:spcAft>
            </a:pPr>
            <a:r>
              <a:rPr lang="en-US" sz="1800" dirty="0">
                <a:solidFill>
                  <a:prstClr val="black"/>
                </a:solidFill>
              </a:rPr>
              <a:t>School of Education (Assessment)</a:t>
            </a:r>
          </a:p>
          <a:p>
            <a:pPr marL="119062" algn="l" defTabSz="457200" eaLnBrk="1" fontAlgn="auto" hangingPunct="1">
              <a:spcBef>
                <a:spcPts val="0"/>
              </a:spcBef>
              <a:spcAft>
                <a:spcPts val="600"/>
              </a:spcAft>
            </a:pPr>
            <a:r>
              <a:rPr lang="en-US" sz="1800" dirty="0" smtClean="0">
                <a:solidFill>
                  <a:prstClr val="black"/>
                </a:solidFill>
              </a:rPr>
              <a:t>Computer Services (Delivery)</a:t>
            </a:r>
          </a:p>
        </p:txBody>
      </p:sp>
      <p:sp>
        <p:nvSpPr>
          <p:cNvPr id="9" name="TextBox 8"/>
          <p:cNvSpPr txBox="1"/>
          <p:nvPr/>
        </p:nvSpPr>
        <p:spPr>
          <a:xfrm>
            <a:off x="474133" y="5283198"/>
            <a:ext cx="8212667" cy="984885"/>
          </a:xfrm>
          <a:prstGeom prst="rect">
            <a:avLst/>
          </a:prstGeom>
          <a:noFill/>
        </p:spPr>
        <p:txBody>
          <a:bodyPr wrap="square" lIns="0" tIns="0" rIns="0" bIns="0" rtlCol="0">
            <a:spAutoFit/>
          </a:bodyPr>
          <a:lstStyle/>
          <a:p>
            <a:pPr marL="169863" indent="-169863" algn="l" defTabSz="457200" eaLnBrk="1" fontAlgn="auto" hangingPunct="1">
              <a:spcBef>
                <a:spcPts val="0"/>
              </a:spcBef>
              <a:spcAft>
                <a:spcPts val="1200"/>
              </a:spcAft>
              <a:buFont typeface="Arial"/>
              <a:buChar char="•"/>
            </a:pPr>
            <a:r>
              <a:rPr lang="en-US" sz="1800" dirty="0" smtClean="0">
                <a:solidFill>
                  <a:prstClr val="black"/>
                </a:solidFill>
                <a:latin typeface="Arial"/>
                <a:cs typeface="Arial"/>
              </a:rPr>
              <a:t>TTTC must integrate a wide range of expertise at Temple</a:t>
            </a:r>
          </a:p>
          <a:p>
            <a:pPr marL="169863" indent="-169863" algn="l" defTabSz="457200" eaLnBrk="1" fontAlgn="auto" hangingPunct="1">
              <a:spcBef>
                <a:spcPts val="0"/>
              </a:spcBef>
              <a:spcAft>
                <a:spcPts val="1200"/>
              </a:spcAft>
              <a:buFont typeface="Arial"/>
              <a:buChar char="•"/>
            </a:pPr>
            <a:r>
              <a:rPr lang="en-US" sz="1800" dirty="0" smtClean="0">
                <a:solidFill>
                  <a:prstClr val="black"/>
                </a:solidFill>
                <a:latin typeface="Arial"/>
                <a:cs typeface="Arial"/>
              </a:rPr>
              <a:t>Safety and public policy are examples of relevant non-technical issues that must be understood to deliver effective training.</a:t>
            </a:r>
          </a:p>
        </p:txBody>
      </p:sp>
    </p:spTree>
    <p:extLst>
      <p:ext uri="{BB962C8B-B14F-4D97-AF65-F5344CB8AC3E}">
        <p14:creationId xmlns:p14="http://schemas.microsoft.com/office/powerpoint/2010/main" val="111494856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Start Up Phase</a:t>
            </a:r>
            <a:endParaRPr lang="en-US" dirty="0"/>
          </a:p>
        </p:txBody>
      </p:sp>
      <p:sp>
        <p:nvSpPr>
          <p:cNvPr id="3" name="TextBox 2"/>
          <p:cNvSpPr txBox="1"/>
          <p:nvPr/>
        </p:nvSpPr>
        <p:spPr>
          <a:xfrm>
            <a:off x="248772" y="685008"/>
            <a:ext cx="8680826" cy="6093976"/>
          </a:xfrm>
          <a:prstGeom prst="rect">
            <a:avLst/>
          </a:prstGeom>
          <a:noFill/>
        </p:spPr>
        <p:txBody>
          <a:bodyPr wrap="square" lIns="0" tIns="0" rIns="0" bIns="0" rtlCol="0">
            <a:spAutoFit/>
          </a:bodyPr>
          <a:lstStyle/>
          <a:p>
            <a:pPr marL="233363" indent="-233363" algn="l" defTabSz="457200" eaLnBrk="1" fontAlgn="auto" hangingPunct="1">
              <a:spcBef>
                <a:spcPts val="0"/>
              </a:spcBef>
              <a:spcAft>
                <a:spcPts val="1200"/>
              </a:spcAft>
              <a:buFont typeface="Arial"/>
              <a:buChar char="•"/>
            </a:pPr>
            <a:r>
              <a:rPr lang="en-US" sz="2400" dirty="0" smtClean="0">
                <a:solidFill>
                  <a:prstClr val="black"/>
                </a:solidFill>
                <a:latin typeface="Arial"/>
                <a:cs typeface="Arial"/>
              </a:rPr>
              <a:t>Identification of seed funding to develop a pilot program is crucial (ongoing discussions with SEPTA and APTA; pilot funding with DOL and center funding through DOT).</a:t>
            </a:r>
          </a:p>
          <a:p>
            <a:pPr marL="233363" indent="-233363" algn="l" defTabSz="457200" eaLnBrk="1" fontAlgn="auto" hangingPunct="1">
              <a:spcBef>
                <a:spcPts val="0"/>
              </a:spcBef>
              <a:spcAft>
                <a:spcPts val="1200"/>
              </a:spcAft>
              <a:buFont typeface="Arial"/>
              <a:buChar char="•"/>
            </a:pPr>
            <a:r>
              <a:rPr lang="en-US" sz="2400" dirty="0" smtClean="0">
                <a:solidFill>
                  <a:prstClr val="black"/>
                </a:solidFill>
                <a:latin typeface="Arial"/>
                <a:cs typeface="Arial"/>
              </a:rPr>
              <a:t>The center will need approximately 2,000 </a:t>
            </a:r>
            <a:r>
              <a:rPr lang="en-US" sz="2400" dirty="0" err="1" smtClean="0">
                <a:solidFill>
                  <a:prstClr val="black"/>
                </a:solidFill>
                <a:latin typeface="Arial"/>
                <a:cs typeface="Arial"/>
              </a:rPr>
              <a:t>sqft</a:t>
            </a:r>
            <a:r>
              <a:rPr lang="en-US" sz="2400" dirty="0" smtClean="0">
                <a:solidFill>
                  <a:prstClr val="black"/>
                </a:solidFill>
                <a:latin typeface="Arial"/>
                <a:cs typeface="Arial"/>
              </a:rPr>
              <a:t> (off campus) initially to house developers (4), administrative staff, prototype training facilities and meeting space.</a:t>
            </a:r>
          </a:p>
          <a:p>
            <a:pPr marL="233363" indent="-233363" algn="l" defTabSz="457200" eaLnBrk="1" fontAlgn="auto" hangingPunct="1">
              <a:spcBef>
                <a:spcPts val="0"/>
              </a:spcBef>
              <a:spcAft>
                <a:spcPts val="1200"/>
              </a:spcAft>
              <a:buFont typeface="Arial"/>
              <a:buChar char="•"/>
            </a:pPr>
            <a:r>
              <a:rPr lang="en-US" sz="2400" dirty="0" smtClean="0">
                <a:solidFill>
                  <a:prstClr val="black"/>
                </a:solidFill>
                <a:latin typeface="Arial"/>
                <a:cs typeface="Arial"/>
              </a:rPr>
              <a:t>The center will partner with SEPTA to define a suitable training module (discussions are underway).</a:t>
            </a:r>
          </a:p>
          <a:p>
            <a:pPr marL="233363" indent="-233363" algn="l" defTabSz="457200" eaLnBrk="1" fontAlgn="auto" hangingPunct="1">
              <a:spcBef>
                <a:spcPts val="0"/>
              </a:spcBef>
              <a:spcAft>
                <a:spcPts val="600"/>
              </a:spcAft>
              <a:buFont typeface="Arial"/>
              <a:buChar char="•"/>
            </a:pPr>
            <a:r>
              <a:rPr lang="en-US" sz="2400" dirty="0" smtClean="0">
                <a:solidFill>
                  <a:prstClr val="black"/>
                </a:solidFill>
                <a:latin typeface="Arial"/>
                <a:cs typeface="Arial"/>
              </a:rPr>
              <a:t>Beyond the core technical mission, longer-term outreach activities to increase participation of underrepresented groups will include:</a:t>
            </a:r>
          </a:p>
          <a:p>
            <a:pPr marL="627063" indent="-288925" algn="l" defTabSz="457200" eaLnBrk="1" fontAlgn="auto" hangingPunct="1">
              <a:spcBef>
                <a:spcPts val="0"/>
              </a:spcBef>
              <a:spcAft>
                <a:spcPts val="600"/>
              </a:spcAft>
              <a:buFont typeface="Wingdings" charset="2"/>
              <a:buChar char="§"/>
            </a:pPr>
            <a:r>
              <a:rPr lang="en-US" sz="1800" dirty="0" smtClean="0">
                <a:solidFill>
                  <a:prstClr val="black"/>
                </a:solidFill>
                <a:latin typeface="Arial"/>
                <a:cs typeface="Arial"/>
              </a:rPr>
              <a:t>Summer internships for high school students (e.g., develop mobile apps explaining “how things work”).</a:t>
            </a:r>
          </a:p>
          <a:p>
            <a:pPr marL="627063" indent="-288925" algn="l" defTabSz="457200" eaLnBrk="1" fontAlgn="auto" hangingPunct="1">
              <a:spcBef>
                <a:spcPts val="0"/>
              </a:spcBef>
              <a:spcAft>
                <a:spcPts val="600"/>
              </a:spcAft>
              <a:buFont typeface="Wingdings" charset="2"/>
              <a:buChar char="§"/>
            </a:pPr>
            <a:r>
              <a:rPr lang="en-US" sz="1800" dirty="0" smtClean="0">
                <a:solidFill>
                  <a:prstClr val="black"/>
                </a:solidFill>
                <a:latin typeface="Arial"/>
                <a:cs typeface="Arial"/>
              </a:rPr>
              <a:t>Demonstrations and offsite visits to pre-high school students.</a:t>
            </a:r>
          </a:p>
          <a:p>
            <a:pPr marL="627063" indent="-288925" algn="l" defTabSz="457200" eaLnBrk="1" fontAlgn="auto" hangingPunct="1">
              <a:spcBef>
                <a:spcPts val="0"/>
              </a:spcBef>
              <a:spcAft>
                <a:spcPts val="600"/>
              </a:spcAft>
              <a:buFont typeface="Wingdings" charset="2"/>
              <a:buChar char="§"/>
            </a:pPr>
            <a:r>
              <a:rPr lang="en-US" sz="1800" dirty="0" smtClean="0">
                <a:solidFill>
                  <a:prstClr val="black"/>
                </a:solidFill>
                <a:latin typeface="Arial"/>
                <a:cs typeface="Arial"/>
              </a:rPr>
              <a:t>Connect Temple students with employers in the transportation fields.</a:t>
            </a:r>
          </a:p>
        </p:txBody>
      </p:sp>
    </p:spTree>
    <p:extLst>
      <p:ext uri="{BB962C8B-B14F-4D97-AF65-F5344CB8AC3E}">
        <p14:creationId xmlns:p14="http://schemas.microsoft.com/office/powerpoint/2010/main" val="4284197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0" y="0"/>
            <a:ext cx="9013676" cy="461665"/>
          </a:xfrm>
          <a:prstGeom prst="rect">
            <a:avLst/>
          </a:prstGeom>
          <a:noFill/>
          <a:ln w="9525">
            <a:noFill/>
            <a:miter lim="800000"/>
            <a:headEnd/>
            <a:tailEnd/>
          </a:ln>
        </p:spPr>
        <p:txBody>
          <a:bodyPr wrap="square" lIns="91440" tIns="45720" rIns="91440" bIns="45720">
            <a:spAutoFit/>
          </a:bodyPr>
          <a:lstStyle/>
          <a:p>
            <a:pPr algn="l" defTabSz="457200" eaLnBrk="1" fontAlgn="auto" hangingPunct="1">
              <a:spcBef>
                <a:spcPct val="50000"/>
              </a:spcBef>
              <a:spcAft>
                <a:spcPts val="0"/>
              </a:spcAft>
            </a:pPr>
            <a:r>
              <a:rPr lang="en-US" sz="2400" dirty="0" smtClean="0">
                <a:latin typeface="Arial"/>
                <a:cs typeface="Arial"/>
              </a:rPr>
              <a:t>Examples of Externally-Fundable Research Opportunities</a:t>
            </a:r>
            <a:endParaRPr lang="en-US" sz="2400" dirty="0">
              <a:latin typeface="Arial"/>
              <a:cs typeface="Arial"/>
            </a:endParaRPr>
          </a:p>
        </p:txBody>
      </p:sp>
      <p:sp>
        <p:nvSpPr>
          <p:cNvPr id="114691" name="Text Box 3"/>
          <p:cNvSpPr txBox="1">
            <a:spLocks noChangeArrowheads="1"/>
          </p:cNvSpPr>
          <p:nvPr/>
        </p:nvSpPr>
        <p:spPr bwMode="auto">
          <a:xfrm>
            <a:off x="259080" y="633047"/>
            <a:ext cx="8610600" cy="5632311"/>
          </a:xfrm>
          <a:prstGeom prst="rect">
            <a:avLst/>
          </a:prstGeom>
          <a:noFill/>
          <a:ln w="9525">
            <a:noFill/>
            <a:miter lim="800000"/>
            <a:headEnd/>
            <a:tailEnd/>
          </a:ln>
          <a:effectLst/>
        </p:spPr>
        <p:txBody>
          <a:bodyPr wrap="square" lIns="0" tIns="0" rIns="0" bIns="0">
            <a:spAutoFit/>
          </a:bodyPr>
          <a:lstStyle/>
          <a:p>
            <a:pPr marL="231775" indent="-231775" algn="l" defTabSz="457200" eaLnBrk="1" fontAlgn="auto" hangingPunct="1">
              <a:spcBef>
                <a:spcPts val="0"/>
              </a:spcBef>
              <a:spcAft>
                <a:spcPts val="1200"/>
              </a:spcAft>
              <a:buFont typeface="Arial" pitchFamily="34" charset="0"/>
              <a:buChar char="•"/>
            </a:pPr>
            <a:r>
              <a:rPr lang="en-US" sz="2400" dirty="0" smtClean="0">
                <a:solidFill>
                  <a:prstClr val="black"/>
                </a:solidFill>
                <a:latin typeface="Arial"/>
                <a:cs typeface="Arial"/>
              </a:rPr>
              <a:t>Unsupervised assessment of individual learning styles and adaptation of content to optimize learning.</a:t>
            </a:r>
          </a:p>
          <a:p>
            <a:pPr marL="231775" indent="-231775" algn="l" defTabSz="457200" eaLnBrk="1" fontAlgn="auto" hangingPunct="1">
              <a:spcBef>
                <a:spcPts val="0"/>
              </a:spcBef>
              <a:spcAft>
                <a:spcPts val="1200"/>
              </a:spcAft>
              <a:buFont typeface="Arial" pitchFamily="34" charset="0"/>
              <a:buChar char="•"/>
            </a:pPr>
            <a:r>
              <a:rPr lang="en-US" sz="2400" dirty="0" smtClean="0">
                <a:solidFill>
                  <a:prstClr val="black"/>
                </a:solidFill>
                <a:latin typeface="Arial"/>
                <a:cs typeface="Arial"/>
              </a:rPr>
              <a:t>A unified knowledge management architecture that separates delivery from content and allows rapid creation of content for new technologies (i.e., alternative energy-based propulsion systems, hybrid powertrains).</a:t>
            </a:r>
          </a:p>
          <a:p>
            <a:pPr marL="231775" indent="-231775" algn="l" defTabSz="457200" eaLnBrk="1" fontAlgn="auto" hangingPunct="1">
              <a:spcBef>
                <a:spcPts val="0"/>
              </a:spcBef>
              <a:spcAft>
                <a:spcPts val="1200"/>
              </a:spcAft>
              <a:buFont typeface="Arial" pitchFamily="34" charset="0"/>
              <a:buChar char="•"/>
            </a:pPr>
            <a:r>
              <a:rPr lang="en-US" sz="2400" dirty="0" smtClean="0">
                <a:solidFill>
                  <a:prstClr val="black"/>
                </a:solidFill>
                <a:latin typeface="Arial"/>
                <a:cs typeface="Arial"/>
              </a:rPr>
              <a:t>Delivery of high-quality content on multiple platforms (e.g., desktops, tablets, smart phones) from a single software interface. Content must transparently adapt to the limitations of screen size and input devices.</a:t>
            </a:r>
          </a:p>
          <a:p>
            <a:pPr marL="231775" indent="-231775" algn="l" defTabSz="457200" eaLnBrk="1" fontAlgn="auto" hangingPunct="1">
              <a:spcBef>
                <a:spcPts val="0"/>
              </a:spcBef>
              <a:spcAft>
                <a:spcPts val="1200"/>
              </a:spcAft>
              <a:buFont typeface="Arial" pitchFamily="34" charset="0"/>
              <a:buChar char="•"/>
            </a:pPr>
            <a:r>
              <a:rPr lang="en-US" sz="2400" dirty="0" smtClean="0">
                <a:solidFill>
                  <a:prstClr val="black"/>
                </a:solidFill>
                <a:latin typeface="Arial"/>
                <a:cs typeface="Arial"/>
              </a:rPr>
              <a:t>Outreach to K-12 to stimulate interest by underrepresented groups in careers in the transportation industry (primary constituents for training are currently high school/GED and community college grads).</a:t>
            </a:r>
          </a:p>
        </p:txBody>
      </p:sp>
    </p:spTree>
    <p:extLst>
      <p:ext uri="{BB962C8B-B14F-4D97-AF65-F5344CB8AC3E}">
        <p14:creationId xmlns:p14="http://schemas.microsoft.com/office/powerpoint/2010/main" val="32475337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6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46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46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46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0" y="0"/>
            <a:ext cx="7670800" cy="461665"/>
          </a:xfrm>
          <a:prstGeom prst="rect">
            <a:avLst/>
          </a:prstGeom>
          <a:noFill/>
          <a:ln w="9525">
            <a:noFill/>
            <a:miter lim="800000"/>
            <a:headEnd/>
            <a:tailEnd/>
          </a:ln>
        </p:spPr>
        <p:txBody>
          <a:bodyPr wrap="square" lIns="91440" tIns="45720" rIns="91440" bIns="45720">
            <a:spAutoFit/>
          </a:bodyPr>
          <a:lstStyle/>
          <a:p>
            <a:pPr algn="l" defTabSz="457200" eaLnBrk="1" fontAlgn="auto" hangingPunct="1">
              <a:spcBef>
                <a:spcPct val="50000"/>
              </a:spcBef>
              <a:spcAft>
                <a:spcPts val="0"/>
              </a:spcAft>
            </a:pPr>
            <a:r>
              <a:rPr lang="en-US" sz="2400" dirty="0" smtClean="0">
                <a:latin typeface="Arial"/>
                <a:cs typeface="Arial"/>
              </a:rPr>
              <a:t>An Opportunity for Distance Learning at Temple</a:t>
            </a:r>
            <a:endParaRPr lang="en-US" sz="2400" dirty="0">
              <a:latin typeface="Arial"/>
              <a:cs typeface="Arial"/>
            </a:endParaRPr>
          </a:p>
        </p:txBody>
      </p:sp>
      <p:grpSp>
        <p:nvGrpSpPr>
          <p:cNvPr id="14" name="Group 13"/>
          <p:cNvGrpSpPr/>
          <p:nvPr/>
        </p:nvGrpSpPr>
        <p:grpSpPr>
          <a:xfrm>
            <a:off x="901700" y="2938757"/>
            <a:ext cx="7903635" cy="1955088"/>
            <a:chOff x="901700" y="2938757"/>
            <a:chExt cx="7903635" cy="1955088"/>
          </a:xfrm>
        </p:grpSpPr>
        <p:sp>
          <p:nvSpPr>
            <p:cNvPr id="6" name="Text Box 3"/>
            <p:cNvSpPr txBox="1">
              <a:spLocks noChangeArrowheads="1"/>
            </p:cNvSpPr>
            <p:nvPr/>
          </p:nvSpPr>
          <p:spPr bwMode="auto">
            <a:xfrm>
              <a:off x="3771781" y="3644089"/>
              <a:ext cx="5033554" cy="738664"/>
            </a:xfrm>
            <a:prstGeom prst="rect">
              <a:avLst/>
            </a:prstGeom>
            <a:noFill/>
            <a:ln w="9525">
              <a:noFill/>
              <a:miter lim="800000"/>
              <a:headEnd/>
              <a:tailEnd/>
            </a:ln>
            <a:effectLst/>
          </p:spPr>
          <p:txBody>
            <a:bodyPr wrap="square" lIns="0" tIns="0" rIns="0" bIns="0">
              <a:spAutoFit/>
            </a:bodyPr>
            <a:lstStyle/>
            <a:p>
              <a:pPr marL="231775" indent="-231775" algn="l" defTabSz="457200" eaLnBrk="1" fontAlgn="auto" hangingPunct="1">
                <a:spcBef>
                  <a:spcPts val="0"/>
                </a:spcBef>
                <a:spcAft>
                  <a:spcPts val="1200"/>
                </a:spcAft>
                <a:buFont typeface="Arial" pitchFamily="34" charset="0"/>
                <a:buChar char="•"/>
              </a:pPr>
              <a:r>
                <a:rPr lang="en-US" sz="2400" dirty="0" smtClean="0">
                  <a:solidFill>
                    <a:prstClr val="black"/>
                  </a:solidFill>
                  <a:latin typeface="Arial"/>
                  <a:cs typeface="Arial"/>
                </a:rPr>
                <a:t>Web standards for content management are also evolving.</a:t>
              </a:r>
            </a:p>
          </p:txBody>
        </p:sp>
        <p:pic>
          <p:nvPicPr>
            <p:cNvPr id="5" name="Picture 4"/>
            <p:cNvPicPr>
              <a:picLocks noChangeAspect="1"/>
            </p:cNvPicPr>
            <p:nvPr/>
          </p:nvPicPr>
          <p:blipFill>
            <a:blip r:embed="rId2"/>
            <a:stretch>
              <a:fillRect/>
            </a:stretch>
          </p:blipFill>
          <p:spPr>
            <a:xfrm>
              <a:off x="901700" y="2938757"/>
              <a:ext cx="1955088" cy="1955088"/>
            </a:xfrm>
            <a:prstGeom prst="rect">
              <a:avLst/>
            </a:prstGeom>
            <a:ln w="12700">
              <a:solidFill>
                <a:schemeClr val="accent2"/>
              </a:solidFill>
            </a:ln>
            <a:effectLst>
              <a:outerShdw blurRad="292100" dist="139700" dir="2700000" algn="tl" rotWithShape="0">
                <a:srgbClr val="B4CFFC">
                  <a:alpha val="99000"/>
                </a:srgbClr>
              </a:outerShdw>
            </a:effectLst>
          </p:spPr>
        </p:pic>
      </p:grpSp>
      <p:grpSp>
        <p:nvGrpSpPr>
          <p:cNvPr id="15" name="Group 14"/>
          <p:cNvGrpSpPr/>
          <p:nvPr/>
        </p:nvGrpSpPr>
        <p:grpSpPr>
          <a:xfrm>
            <a:off x="259080" y="4804051"/>
            <a:ext cx="7938806" cy="1701770"/>
            <a:chOff x="259080" y="4804051"/>
            <a:chExt cx="7938806" cy="1701770"/>
          </a:xfrm>
        </p:grpSpPr>
        <p:sp>
          <p:nvSpPr>
            <p:cNvPr id="8" name="Text Box 3"/>
            <p:cNvSpPr txBox="1">
              <a:spLocks noChangeArrowheads="1"/>
            </p:cNvSpPr>
            <p:nvPr/>
          </p:nvSpPr>
          <p:spPr bwMode="auto">
            <a:xfrm>
              <a:off x="259080" y="5397826"/>
              <a:ext cx="5821953" cy="1107995"/>
            </a:xfrm>
            <a:prstGeom prst="rect">
              <a:avLst/>
            </a:prstGeom>
            <a:noFill/>
            <a:ln w="9525">
              <a:noFill/>
              <a:miter lim="800000"/>
              <a:headEnd/>
              <a:tailEnd/>
            </a:ln>
            <a:effectLst/>
          </p:spPr>
          <p:txBody>
            <a:bodyPr wrap="square" lIns="0" tIns="0" rIns="0" bIns="0">
              <a:spAutoFit/>
            </a:bodyPr>
            <a:lstStyle/>
            <a:p>
              <a:pPr marL="231775" indent="-231775" algn="l" defTabSz="457200" eaLnBrk="1" fontAlgn="auto" hangingPunct="1">
                <a:spcBef>
                  <a:spcPts val="0"/>
                </a:spcBef>
                <a:spcAft>
                  <a:spcPts val="1200"/>
                </a:spcAft>
                <a:buFont typeface="Arial" pitchFamily="34" charset="0"/>
                <a:buChar char="•"/>
              </a:pPr>
              <a:r>
                <a:rPr lang="en-US" sz="2400" dirty="0" smtClean="0">
                  <a:solidFill>
                    <a:prstClr val="black"/>
                  </a:solidFill>
                  <a:latin typeface="Arial"/>
                  <a:cs typeface="Arial"/>
                </a:rPr>
                <a:t>Temple has recently made a strategic investment in </a:t>
              </a:r>
              <a:r>
                <a:rPr lang="en-US" sz="2400" dirty="0" err="1" smtClean="0">
                  <a:solidFill>
                    <a:prstClr val="black"/>
                  </a:solidFill>
                  <a:latin typeface="Arial"/>
                  <a:cs typeface="Arial"/>
                </a:rPr>
                <a:t>lynda.com</a:t>
              </a:r>
              <a:r>
                <a:rPr lang="en-US" sz="2400" dirty="0">
                  <a:solidFill>
                    <a:prstClr val="black"/>
                  </a:solidFill>
                  <a:latin typeface="Arial"/>
                  <a:cs typeface="Arial"/>
                </a:rPr>
                <a:t> </a:t>
              </a:r>
              <a:r>
                <a:rPr lang="en-US" sz="2400" dirty="0" smtClean="0">
                  <a:solidFill>
                    <a:prstClr val="black"/>
                  </a:solidFill>
                  <a:latin typeface="Arial"/>
                  <a:cs typeface="Arial"/>
                </a:rPr>
                <a:t>for content delivery.</a:t>
              </a:r>
            </a:p>
          </p:txBody>
        </p:sp>
        <p:pic>
          <p:nvPicPr>
            <p:cNvPr id="7" name="Picture 6"/>
            <p:cNvPicPr>
              <a:picLocks noChangeAspect="1"/>
            </p:cNvPicPr>
            <p:nvPr/>
          </p:nvPicPr>
          <p:blipFill>
            <a:blip r:embed="rId3"/>
            <a:stretch>
              <a:fillRect/>
            </a:stretch>
          </p:blipFill>
          <p:spPr>
            <a:xfrm>
              <a:off x="6855210" y="4804051"/>
              <a:ext cx="1342676" cy="1550434"/>
            </a:xfrm>
            <a:prstGeom prst="rect">
              <a:avLst/>
            </a:prstGeom>
            <a:ln w="12700">
              <a:solidFill>
                <a:schemeClr val="accent2"/>
              </a:solidFill>
            </a:ln>
            <a:effectLst>
              <a:outerShdw blurRad="292100" dist="139700" dir="2700000" algn="tl" rotWithShape="0">
                <a:srgbClr val="B4CFFC">
                  <a:alpha val="99000"/>
                </a:srgbClr>
              </a:outerShdw>
            </a:effectLst>
          </p:spPr>
        </p:pic>
      </p:grpSp>
      <p:grpSp>
        <p:nvGrpSpPr>
          <p:cNvPr id="12" name="Group 11"/>
          <p:cNvGrpSpPr/>
          <p:nvPr/>
        </p:nvGrpSpPr>
        <p:grpSpPr>
          <a:xfrm>
            <a:off x="141122" y="637201"/>
            <a:ext cx="8345267" cy="2353419"/>
            <a:chOff x="141122" y="637201"/>
            <a:chExt cx="8345267" cy="2353419"/>
          </a:xfrm>
        </p:grpSpPr>
        <p:sp>
          <p:nvSpPr>
            <p:cNvPr id="114691" name="Text Box 3"/>
            <p:cNvSpPr txBox="1">
              <a:spLocks noChangeArrowheads="1"/>
            </p:cNvSpPr>
            <p:nvPr/>
          </p:nvSpPr>
          <p:spPr bwMode="auto">
            <a:xfrm>
              <a:off x="141122" y="666542"/>
              <a:ext cx="4695992" cy="1477328"/>
            </a:xfrm>
            <a:prstGeom prst="rect">
              <a:avLst/>
            </a:prstGeom>
            <a:noFill/>
            <a:ln w="9525">
              <a:noFill/>
              <a:miter lim="800000"/>
              <a:headEnd/>
              <a:tailEnd/>
            </a:ln>
            <a:effectLst/>
          </p:spPr>
          <p:txBody>
            <a:bodyPr wrap="square" lIns="0" tIns="0" rIns="0" bIns="0">
              <a:spAutoFit/>
            </a:bodyPr>
            <a:lstStyle/>
            <a:p>
              <a:pPr marL="231775" indent="-231775" algn="l" defTabSz="457200" eaLnBrk="1" fontAlgn="auto" hangingPunct="1">
                <a:spcBef>
                  <a:spcPts val="0"/>
                </a:spcBef>
                <a:spcAft>
                  <a:spcPts val="1200"/>
                </a:spcAft>
                <a:buFont typeface="Arial" pitchFamily="34" charset="0"/>
                <a:buChar char="•"/>
              </a:pPr>
              <a:r>
                <a:rPr lang="en-US" sz="2400" dirty="0" smtClean="0">
                  <a:solidFill>
                    <a:prstClr val="black"/>
                  </a:solidFill>
                  <a:latin typeface="Arial"/>
                  <a:cs typeface="Arial"/>
                </a:rPr>
                <a:t>Emerging standards in software platforms for delivering online education are undergoing rapid change.</a:t>
              </a:r>
            </a:p>
          </p:txBody>
        </p:sp>
        <p:pic>
          <p:nvPicPr>
            <p:cNvPr id="9" name="Picture 8" descr="Screen Shot 2012-05-22 at 2.52.5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1467" y="637201"/>
              <a:ext cx="2402484" cy="1619502"/>
            </a:xfrm>
            <a:prstGeom prst="rect">
              <a:avLst/>
            </a:prstGeom>
            <a:ln w="12700">
              <a:solidFill>
                <a:schemeClr val="accent2"/>
              </a:solidFill>
            </a:ln>
            <a:effectLst>
              <a:outerShdw blurRad="292100" dist="139700" dir="2700000" algn="tl" rotWithShape="0">
                <a:srgbClr val="B4CFFC">
                  <a:alpha val="99000"/>
                </a:srgbClr>
              </a:outerShdw>
            </a:effectLst>
          </p:spPr>
        </p:pic>
        <p:pic>
          <p:nvPicPr>
            <p:cNvPr id="11" name="Picture 10" descr="Screen Shot 2012-05-22 at 2.55.40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9775" y="1191846"/>
              <a:ext cx="1869016" cy="1577292"/>
            </a:xfrm>
            <a:prstGeom prst="rect">
              <a:avLst/>
            </a:prstGeom>
            <a:ln w="12700">
              <a:solidFill>
                <a:schemeClr val="accent2"/>
              </a:solidFill>
            </a:ln>
            <a:effectLst>
              <a:outerShdw blurRad="292100" dist="139700" dir="2700000" algn="tl" rotWithShape="0">
                <a:srgbClr val="B4CFFC">
                  <a:alpha val="99000"/>
                </a:srgbClr>
              </a:outerShdw>
            </a:effectLst>
          </p:spPr>
        </p:pic>
        <p:pic>
          <p:nvPicPr>
            <p:cNvPr id="10" name="Picture 9" descr="Screen Shot 2012-05-22 at 2.53.52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5210" y="1522786"/>
              <a:ext cx="1631179" cy="1467834"/>
            </a:xfrm>
            <a:prstGeom prst="rect">
              <a:avLst/>
            </a:prstGeom>
            <a:ln w="12700">
              <a:solidFill>
                <a:schemeClr val="accent2"/>
              </a:solidFill>
            </a:ln>
            <a:effectLst>
              <a:outerShdw blurRad="292100" dist="139700" dir="2700000" algn="tl" rotWithShape="0">
                <a:srgbClr val="B4CFFC">
                  <a:alpha val="99000"/>
                </a:srgbClr>
              </a:outerShdw>
            </a:effectLst>
          </p:spPr>
        </p:pic>
      </p:grpSp>
    </p:spTree>
    <p:extLst>
      <p:ext uri="{BB962C8B-B14F-4D97-AF65-F5344CB8AC3E}">
        <p14:creationId xmlns:p14="http://schemas.microsoft.com/office/powerpoint/2010/main" val="15814509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0" y="0"/>
            <a:ext cx="8877794" cy="461665"/>
          </a:xfrm>
          <a:prstGeom prst="rect">
            <a:avLst/>
          </a:prstGeom>
          <a:noFill/>
          <a:ln w="9525">
            <a:noFill/>
            <a:miter lim="800000"/>
            <a:headEnd/>
            <a:tailEnd/>
          </a:ln>
        </p:spPr>
        <p:txBody>
          <a:bodyPr wrap="square" lIns="91440" tIns="45720" rIns="91440" bIns="45720">
            <a:spAutoFit/>
          </a:bodyPr>
          <a:lstStyle/>
          <a:p>
            <a:pPr algn="l" defTabSz="457200" eaLnBrk="1" fontAlgn="auto" hangingPunct="1">
              <a:spcBef>
                <a:spcPct val="50000"/>
              </a:spcBef>
              <a:spcAft>
                <a:spcPts val="0"/>
              </a:spcAft>
            </a:pPr>
            <a:r>
              <a:rPr lang="en-US" sz="2400" dirty="0" smtClean="0">
                <a:latin typeface="Arial"/>
                <a:cs typeface="Arial"/>
              </a:rPr>
              <a:t>Pilot Program: Diesel Engine Maintenance (Tentative)</a:t>
            </a:r>
            <a:endParaRPr lang="en-US" sz="2400" dirty="0">
              <a:latin typeface="Arial"/>
              <a:cs typeface="Arial"/>
            </a:endParaRPr>
          </a:p>
        </p:txBody>
      </p:sp>
      <p:grpSp>
        <p:nvGrpSpPr>
          <p:cNvPr id="5" name="Group 4"/>
          <p:cNvGrpSpPr/>
          <p:nvPr/>
        </p:nvGrpSpPr>
        <p:grpSpPr>
          <a:xfrm>
            <a:off x="141121" y="667038"/>
            <a:ext cx="8736673" cy="2647702"/>
            <a:chOff x="141121" y="667038"/>
            <a:chExt cx="8736673" cy="2647702"/>
          </a:xfrm>
        </p:grpSpPr>
        <p:sp>
          <p:nvSpPr>
            <p:cNvPr id="10" name="TextBox 9"/>
            <p:cNvSpPr txBox="1"/>
            <p:nvPr/>
          </p:nvSpPr>
          <p:spPr>
            <a:xfrm>
              <a:off x="141121" y="790972"/>
              <a:ext cx="4951579" cy="2523768"/>
            </a:xfrm>
            <a:prstGeom prst="rect">
              <a:avLst/>
            </a:prstGeom>
            <a:noFill/>
          </p:spPr>
          <p:txBody>
            <a:bodyPr wrap="square" lIns="0" tIns="0" rIns="0" bIns="0" rtlCol="0">
              <a:spAutoFit/>
            </a:bodyPr>
            <a:lstStyle/>
            <a:p>
              <a:pPr marL="169863" indent="-169863" algn="l" defTabSz="457200" eaLnBrk="1" fontAlgn="auto" hangingPunct="1">
                <a:spcBef>
                  <a:spcPts val="0"/>
                </a:spcBef>
                <a:spcAft>
                  <a:spcPts val="1200"/>
                </a:spcAft>
                <a:buFont typeface="Arial"/>
                <a:buChar char="•"/>
              </a:pPr>
              <a:r>
                <a:rPr lang="en-US" sz="1800" dirty="0" smtClean="0">
                  <a:solidFill>
                    <a:prstClr val="black"/>
                  </a:solidFill>
                  <a:latin typeface="Arial"/>
                  <a:cs typeface="Arial"/>
                </a:rPr>
                <a:t>SEPTA will collaborate to jointly define a pilot training application (tentatively diesel engine maintenance).</a:t>
              </a:r>
            </a:p>
            <a:p>
              <a:pPr marL="169863" indent="-169863" algn="l" defTabSz="457200" eaLnBrk="1" fontAlgn="auto" hangingPunct="1">
                <a:spcBef>
                  <a:spcPts val="0"/>
                </a:spcBef>
                <a:spcAft>
                  <a:spcPts val="1200"/>
                </a:spcAft>
                <a:buFont typeface="Arial"/>
                <a:buChar char="•"/>
              </a:pPr>
              <a:r>
                <a:rPr lang="en-US" sz="1800" dirty="0" smtClean="0">
                  <a:solidFill>
                    <a:prstClr val="black"/>
                  </a:solidFill>
                  <a:latin typeface="Arial"/>
                  <a:cs typeface="Arial"/>
                </a:rPr>
                <a:t>Application relevant to many forms of transportation.</a:t>
              </a:r>
            </a:p>
            <a:p>
              <a:pPr marL="169863" indent="-169863" algn="l" defTabSz="457200" eaLnBrk="1" fontAlgn="auto" hangingPunct="1">
                <a:spcBef>
                  <a:spcPts val="0"/>
                </a:spcBef>
                <a:spcAft>
                  <a:spcPts val="1200"/>
                </a:spcAft>
                <a:buFont typeface="Arial"/>
                <a:buChar char="•"/>
              </a:pPr>
              <a:r>
                <a:rPr lang="en-US" sz="1800" dirty="0" smtClean="0">
                  <a:solidFill>
                    <a:prstClr val="black"/>
                  </a:solidFill>
                  <a:latin typeface="Arial"/>
                  <a:cs typeface="Arial"/>
                </a:rPr>
                <a:t>Hybrid powertrains involving both combustion and electric propulsion are common on buses.</a:t>
              </a:r>
            </a:p>
          </p:txBody>
        </p:sp>
        <p:pic>
          <p:nvPicPr>
            <p:cNvPr id="3" name="Picture 2"/>
            <p:cNvPicPr>
              <a:picLocks noChangeAspect="1"/>
            </p:cNvPicPr>
            <p:nvPr/>
          </p:nvPicPr>
          <p:blipFill>
            <a:blip r:embed="rId2"/>
            <a:stretch>
              <a:fillRect/>
            </a:stretch>
          </p:blipFill>
          <p:spPr>
            <a:xfrm>
              <a:off x="5478999" y="667038"/>
              <a:ext cx="3398795" cy="2612037"/>
            </a:xfrm>
            <a:prstGeom prst="rect">
              <a:avLst/>
            </a:prstGeom>
          </p:spPr>
        </p:pic>
      </p:grpSp>
      <p:grpSp>
        <p:nvGrpSpPr>
          <p:cNvPr id="6" name="Group 5"/>
          <p:cNvGrpSpPr/>
          <p:nvPr/>
        </p:nvGrpSpPr>
        <p:grpSpPr>
          <a:xfrm>
            <a:off x="383494" y="3607065"/>
            <a:ext cx="8494300" cy="2652844"/>
            <a:chOff x="383494" y="3607065"/>
            <a:chExt cx="8494300" cy="2652844"/>
          </a:xfrm>
        </p:grpSpPr>
        <p:pic>
          <p:nvPicPr>
            <p:cNvPr id="2" name="Picture 1"/>
            <p:cNvPicPr>
              <a:picLocks noChangeAspect="1"/>
            </p:cNvPicPr>
            <p:nvPr/>
          </p:nvPicPr>
          <p:blipFill>
            <a:blip r:embed="rId3"/>
            <a:stretch>
              <a:fillRect/>
            </a:stretch>
          </p:blipFill>
          <p:spPr>
            <a:xfrm>
              <a:off x="383494" y="3607065"/>
              <a:ext cx="3518360" cy="2652844"/>
            </a:xfrm>
            <a:prstGeom prst="rect">
              <a:avLst/>
            </a:prstGeom>
          </p:spPr>
        </p:pic>
        <p:sp>
          <p:nvSpPr>
            <p:cNvPr id="8" name="TextBox 7"/>
            <p:cNvSpPr txBox="1"/>
            <p:nvPr/>
          </p:nvSpPr>
          <p:spPr>
            <a:xfrm>
              <a:off x="4349093" y="3859252"/>
              <a:ext cx="4528701" cy="2400657"/>
            </a:xfrm>
            <a:prstGeom prst="rect">
              <a:avLst/>
            </a:prstGeom>
            <a:noFill/>
          </p:spPr>
          <p:txBody>
            <a:bodyPr wrap="square" lIns="0" tIns="0" rIns="0" bIns="0" rtlCol="0">
              <a:spAutoFit/>
            </a:bodyPr>
            <a:lstStyle/>
            <a:p>
              <a:pPr marL="169863" indent="-169863" algn="l" defTabSz="457200" eaLnBrk="1" fontAlgn="auto" hangingPunct="1">
                <a:spcBef>
                  <a:spcPts val="0"/>
                </a:spcBef>
                <a:spcAft>
                  <a:spcPts val="1200"/>
                </a:spcAft>
                <a:buFont typeface="Arial"/>
                <a:buChar char="•"/>
              </a:pPr>
              <a:r>
                <a:rPr lang="en-US" sz="1800" dirty="0" smtClean="0">
                  <a:solidFill>
                    <a:prstClr val="black"/>
                  </a:solidFill>
                  <a:latin typeface="Arial"/>
                  <a:cs typeface="Arial"/>
                </a:rPr>
                <a:t>Initial pilot will be a web-based interactive 3D application for desktops.</a:t>
              </a:r>
            </a:p>
            <a:p>
              <a:pPr marL="169863" indent="-169863" algn="l" defTabSz="457200" eaLnBrk="1" fontAlgn="auto" hangingPunct="1">
                <a:spcBef>
                  <a:spcPts val="0"/>
                </a:spcBef>
                <a:spcAft>
                  <a:spcPts val="1200"/>
                </a:spcAft>
                <a:buFont typeface="Arial"/>
                <a:buChar char="•"/>
              </a:pPr>
              <a:r>
                <a:rPr lang="en-US" sz="1800" dirty="0" smtClean="0">
                  <a:solidFill>
                    <a:prstClr val="black"/>
                  </a:solidFill>
                  <a:latin typeface="Arial"/>
                  <a:cs typeface="Arial"/>
                </a:rPr>
                <a:t>Theory of operation and routine maintenance will be initial topics.</a:t>
              </a:r>
            </a:p>
            <a:p>
              <a:pPr marL="169863" indent="-169863" algn="l" defTabSz="457200" eaLnBrk="1" fontAlgn="auto" hangingPunct="1">
                <a:spcBef>
                  <a:spcPts val="0"/>
                </a:spcBef>
                <a:spcAft>
                  <a:spcPts val="1200"/>
                </a:spcAft>
                <a:buFont typeface="Arial"/>
                <a:buChar char="•"/>
              </a:pPr>
              <a:r>
                <a:rPr lang="en-US" sz="1800" dirty="0" smtClean="0">
                  <a:solidFill>
                    <a:prstClr val="black"/>
                  </a:solidFill>
                  <a:latin typeface="Arial"/>
                  <a:cs typeface="Arial"/>
                </a:rPr>
                <a:t>Diagnosis and repair will follow.</a:t>
              </a:r>
            </a:p>
            <a:p>
              <a:pPr marL="169863" indent="-169863" algn="l" defTabSz="457200" eaLnBrk="1" fontAlgn="auto" hangingPunct="1">
                <a:spcBef>
                  <a:spcPts val="0"/>
                </a:spcBef>
                <a:spcAft>
                  <a:spcPts val="1200"/>
                </a:spcAft>
                <a:buFont typeface="Arial"/>
                <a:buChar char="•"/>
              </a:pPr>
              <a:r>
                <a:rPr lang="en-US" sz="1800" dirty="0" smtClean="0">
                  <a:solidFill>
                    <a:prstClr val="black"/>
                  </a:solidFill>
                  <a:latin typeface="Arial"/>
                  <a:cs typeface="Arial"/>
                </a:rPr>
                <a:t>Application relevant to many forms of transportation.</a:t>
              </a:r>
            </a:p>
          </p:txBody>
        </p:sp>
      </p:grpSp>
    </p:spTree>
    <p:extLst>
      <p:ext uri="{BB962C8B-B14F-4D97-AF65-F5344CB8AC3E}">
        <p14:creationId xmlns:p14="http://schemas.microsoft.com/office/powerpoint/2010/main" val="24277952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TTTC Provides Value to Local Constituents</a:t>
            </a:r>
            <a:endParaRPr lang="en-US" dirty="0"/>
          </a:p>
        </p:txBody>
      </p:sp>
      <p:grpSp>
        <p:nvGrpSpPr>
          <p:cNvPr id="3" name="Group 2"/>
          <p:cNvGrpSpPr/>
          <p:nvPr/>
        </p:nvGrpSpPr>
        <p:grpSpPr>
          <a:xfrm>
            <a:off x="254000" y="594644"/>
            <a:ext cx="8754532" cy="3049805"/>
            <a:chOff x="254000" y="594644"/>
            <a:chExt cx="8754532" cy="3049805"/>
          </a:xfrm>
        </p:grpSpPr>
        <p:sp>
          <p:nvSpPr>
            <p:cNvPr id="9" name="TextBox 8"/>
            <p:cNvSpPr txBox="1"/>
            <p:nvPr/>
          </p:nvSpPr>
          <p:spPr>
            <a:xfrm>
              <a:off x="254000" y="955040"/>
              <a:ext cx="3318933" cy="2523768"/>
            </a:xfrm>
            <a:prstGeom prst="rect">
              <a:avLst/>
            </a:prstGeom>
            <a:noFill/>
          </p:spPr>
          <p:txBody>
            <a:bodyPr wrap="square" lIns="0" tIns="0" rIns="0" bIns="0" rtlCol="0">
              <a:spAutoFit/>
            </a:bodyPr>
            <a:lstStyle/>
            <a:p>
              <a:pPr marL="169863" indent="-169863" algn="l" defTabSz="457200" eaLnBrk="1" fontAlgn="auto" hangingPunct="1">
                <a:spcBef>
                  <a:spcPts val="0"/>
                </a:spcBef>
                <a:spcAft>
                  <a:spcPts val="1200"/>
                </a:spcAft>
                <a:buFont typeface="Arial"/>
                <a:buChar char="•"/>
              </a:pPr>
              <a:r>
                <a:rPr lang="en-US" sz="1800" dirty="0" smtClean="0">
                  <a:solidFill>
                    <a:prstClr val="black"/>
                  </a:solidFill>
                  <a:latin typeface="Arial"/>
                  <a:cs typeface="Arial"/>
                </a:rPr>
                <a:t>Currently 60+ small transportation agencies in Pennsylvania alone.</a:t>
              </a:r>
            </a:p>
            <a:p>
              <a:pPr marL="169863" indent="-169863" algn="l" defTabSz="457200" eaLnBrk="1" fontAlgn="auto" hangingPunct="1">
                <a:spcBef>
                  <a:spcPts val="0"/>
                </a:spcBef>
                <a:spcAft>
                  <a:spcPts val="1200"/>
                </a:spcAft>
                <a:buFont typeface="Arial"/>
                <a:buChar char="•"/>
              </a:pPr>
              <a:r>
                <a:rPr lang="en-US" sz="1800" dirty="0" smtClean="0">
                  <a:solidFill>
                    <a:prstClr val="black"/>
                  </a:solidFill>
                  <a:latin typeface="Arial"/>
                  <a:cs typeface="Arial"/>
                </a:rPr>
                <a:t>Each has a need to train and refresh the skills of their workforce.</a:t>
              </a:r>
            </a:p>
            <a:p>
              <a:pPr marL="169863" indent="-169863" algn="l" defTabSz="457200" eaLnBrk="1" fontAlgn="auto" hangingPunct="1">
                <a:spcBef>
                  <a:spcPts val="0"/>
                </a:spcBef>
                <a:spcAft>
                  <a:spcPts val="1200"/>
                </a:spcAft>
                <a:buFont typeface="Arial"/>
                <a:buChar char="•"/>
              </a:pPr>
              <a:r>
                <a:rPr lang="en-US" sz="1800" dirty="0" smtClean="0">
                  <a:solidFill>
                    <a:prstClr val="black"/>
                  </a:solidFill>
                  <a:latin typeface="Arial"/>
                  <a:cs typeface="Arial"/>
                </a:rPr>
                <a:t>They lack internal expertise for such training.</a:t>
              </a:r>
            </a:p>
          </p:txBody>
        </p:sp>
        <p:pic>
          <p:nvPicPr>
            <p:cNvPr id="4" name="Picture 3"/>
            <p:cNvPicPr>
              <a:picLocks noChangeAspect="1"/>
            </p:cNvPicPr>
            <p:nvPr/>
          </p:nvPicPr>
          <p:blipFill>
            <a:blip r:embed="rId2"/>
            <a:stretch>
              <a:fillRect/>
            </a:stretch>
          </p:blipFill>
          <p:spPr>
            <a:xfrm>
              <a:off x="3810000" y="594644"/>
              <a:ext cx="5198532" cy="3049805"/>
            </a:xfrm>
            <a:prstGeom prst="rect">
              <a:avLst/>
            </a:prstGeom>
          </p:spPr>
        </p:pic>
      </p:grpSp>
      <p:sp>
        <p:nvSpPr>
          <p:cNvPr id="10" name="TextBox 9"/>
          <p:cNvSpPr txBox="1"/>
          <p:nvPr/>
        </p:nvSpPr>
        <p:spPr>
          <a:xfrm>
            <a:off x="254000" y="3783698"/>
            <a:ext cx="8534400" cy="3108544"/>
          </a:xfrm>
          <a:prstGeom prst="rect">
            <a:avLst/>
          </a:prstGeom>
          <a:noFill/>
        </p:spPr>
        <p:txBody>
          <a:bodyPr wrap="square" lIns="0" tIns="0" rIns="0" bIns="0" rtlCol="0">
            <a:spAutoFit/>
          </a:bodyPr>
          <a:lstStyle/>
          <a:p>
            <a:pPr marL="169863" indent="-169863" algn="l" defTabSz="457200" eaLnBrk="1" fontAlgn="auto" hangingPunct="1">
              <a:spcBef>
                <a:spcPts val="0"/>
              </a:spcBef>
              <a:spcAft>
                <a:spcPts val="1200"/>
              </a:spcAft>
              <a:buFont typeface="Arial"/>
              <a:buChar char="•"/>
            </a:pPr>
            <a:r>
              <a:rPr lang="en-US" sz="1800" dirty="0" smtClean="0">
                <a:solidFill>
                  <a:prstClr val="black"/>
                </a:solidFill>
                <a:latin typeface="Arial"/>
                <a:cs typeface="Arial"/>
              </a:rPr>
              <a:t>Organizations such as SEPTA, which has this expertise, currently provides such training as a courtesy, but would like to offload this activity.</a:t>
            </a:r>
          </a:p>
          <a:p>
            <a:pPr marL="169863" indent="-169863" algn="l" defTabSz="457200" eaLnBrk="1" fontAlgn="auto" hangingPunct="1">
              <a:spcBef>
                <a:spcPts val="0"/>
              </a:spcBef>
              <a:spcAft>
                <a:spcPts val="1200"/>
              </a:spcAft>
              <a:buFont typeface="Arial"/>
              <a:buChar char="•"/>
            </a:pPr>
            <a:r>
              <a:rPr lang="en-US" sz="1800" dirty="0" smtClean="0">
                <a:solidFill>
                  <a:prstClr val="black"/>
                </a:solidFill>
                <a:latin typeface="Arial"/>
                <a:cs typeface="Arial"/>
              </a:rPr>
              <a:t>These smaller agencies can perhaps attend limited on-site training at Temple, but cannot really afford to send their workforce to training for extended periods of time.</a:t>
            </a:r>
          </a:p>
          <a:p>
            <a:pPr marL="169863" indent="-169863" algn="l" defTabSz="457200" eaLnBrk="1" fontAlgn="auto" hangingPunct="1">
              <a:spcBef>
                <a:spcPts val="0"/>
              </a:spcBef>
              <a:spcAft>
                <a:spcPts val="1200"/>
              </a:spcAft>
              <a:buFont typeface="Arial"/>
              <a:buChar char="•"/>
            </a:pPr>
            <a:r>
              <a:rPr lang="en-US" sz="1800" dirty="0" smtClean="0">
                <a:solidFill>
                  <a:prstClr val="black"/>
                </a:solidFill>
                <a:latin typeface="Arial"/>
                <a:cs typeface="Arial"/>
              </a:rPr>
              <a:t>Further, they often lack the local technical expertise to maintain equipment, and must outsource such maintenance.</a:t>
            </a:r>
          </a:p>
          <a:p>
            <a:pPr marL="169863" indent="-169863" algn="l" defTabSz="457200" eaLnBrk="1" fontAlgn="auto" hangingPunct="1">
              <a:spcBef>
                <a:spcPts val="0"/>
              </a:spcBef>
              <a:spcAft>
                <a:spcPts val="1200"/>
              </a:spcAft>
              <a:buFont typeface="Arial"/>
              <a:buChar char="•"/>
            </a:pPr>
            <a:r>
              <a:rPr lang="en-US" sz="1800" dirty="0" smtClean="0">
                <a:solidFill>
                  <a:prstClr val="black"/>
                </a:solidFill>
                <a:latin typeface="Arial"/>
                <a:cs typeface="Arial"/>
              </a:rPr>
              <a:t>Market in the U.S. and abroad is much larger.</a:t>
            </a:r>
          </a:p>
          <a:p>
            <a:pPr marL="169863" indent="-169863" algn="l" defTabSz="457200" eaLnBrk="1" fontAlgn="auto" hangingPunct="1">
              <a:spcBef>
                <a:spcPts val="0"/>
              </a:spcBef>
              <a:spcAft>
                <a:spcPts val="1200"/>
              </a:spcAft>
              <a:buFont typeface="Arial"/>
              <a:buChar char="•"/>
            </a:pPr>
            <a:endParaRPr lang="en-US" sz="1800" dirty="0" smtClean="0">
              <a:solidFill>
                <a:prstClr val="black"/>
              </a:solidFill>
              <a:latin typeface="Arial"/>
              <a:cs typeface="Arial"/>
            </a:endParaRPr>
          </a:p>
        </p:txBody>
      </p:sp>
    </p:spTree>
    <p:extLst>
      <p:ext uri="{BB962C8B-B14F-4D97-AF65-F5344CB8AC3E}">
        <p14:creationId xmlns:p14="http://schemas.microsoft.com/office/powerpoint/2010/main" val="21000584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Competitive Analysis</a:t>
            </a:r>
            <a:endParaRPr lang="en-US" dirty="0"/>
          </a:p>
        </p:txBody>
      </p:sp>
      <p:grpSp>
        <p:nvGrpSpPr>
          <p:cNvPr id="10" name="Group 9"/>
          <p:cNvGrpSpPr/>
          <p:nvPr/>
        </p:nvGrpSpPr>
        <p:grpSpPr>
          <a:xfrm>
            <a:off x="553277" y="804243"/>
            <a:ext cx="8230255" cy="1815882"/>
            <a:chOff x="553277" y="804243"/>
            <a:chExt cx="8230255" cy="1815882"/>
          </a:xfrm>
        </p:grpSpPr>
        <p:sp>
          <p:nvSpPr>
            <p:cNvPr id="6" name="TextBox 5"/>
            <p:cNvSpPr txBox="1"/>
            <p:nvPr/>
          </p:nvSpPr>
          <p:spPr>
            <a:xfrm>
              <a:off x="3373194" y="804243"/>
              <a:ext cx="5410338" cy="1815882"/>
            </a:xfrm>
            <a:prstGeom prst="rect">
              <a:avLst/>
            </a:prstGeom>
            <a:noFill/>
          </p:spPr>
          <p:txBody>
            <a:bodyPr wrap="square" lIns="0" tIns="0" rIns="0" bIns="0" rtlCol="0">
              <a:spAutoFit/>
            </a:bodyPr>
            <a:lstStyle/>
            <a:p>
              <a:pPr marL="169863" indent="-169863" algn="l" defTabSz="457200" eaLnBrk="1" fontAlgn="auto" hangingPunct="1">
                <a:spcBef>
                  <a:spcPts val="0"/>
                </a:spcBef>
                <a:spcAft>
                  <a:spcPts val="1200"/>
                </a:spcAft>
                <a:buFont typeface="Arial"/>
                <a:buChar char="•"/>
              </a:pPr>
              <a:r>
                <a:rPr lang="en-US" sz="1800" dirty="0" smtClean="0">
                  <a:solidFill>
                    <a:prstClr val="black"/>
                  </a:solidFill>
                  <a:latin typeface="Arial"/>
                  <a:cs typeface="Arial"/>
                </a:rPr>
                <a:t>The National Transit Institute at Rutgers University is focused on management training.</a:t>
              </a:r>
            </a:p>
            <a:p>
              <a:pPr marL="169863" indent="-169863" algn="l" defTabSz="457200" eaLnBrk="1" fontAlgn="auto" hangingPunct="1">
                <a:spcBef>
                  <a:spcPts val="0"/>
                </a:spcBef>
                <a:spcAft>
                  <a:spcPts val="1200"/>
                </a:spcAft>
                <a:buFont typeface="Arial"/>
                <a:buChar char="•"/>
              </a:pPr>
              <a:r>
                <a:rPr lang="en-US" sz="1800" dirty="0" smtClean="0">
                  <a:solidFill>
                    <a:prstClr val="black"/>
                  </a:solidFill>
                  <a:latin typeface="Arial"/>
                  <a:cs typeface="Arial"/>
                </a:rPr>
                <a:t>Established </a:t>
              </a:r>
              <a:r>
                <a:rPr lang="en-US" sz="1800" dirty="0">
                  <a:solidFill>
                    <a:prstClr val="black"/>
                  </a:solidFill>
                  <a:latin typeface="Arial"/>
                  <a:cs typeface="Arial"/>
                </a:rPr>
                <a:t>under the Intermodal Surface Transportation Efficiency Act of 1991 to </a:t>
              </a:r>
              <a:r>
                <a:rPr lang="en-US" sz="1800" dirty="0" smtClean="0">
                  <a:solidFill>
                    <a:prstClr val="black"/>
                  </a:solidFill>
                  <a:latin typeface="Arial"/>
                  <a:cs typeface="Arial"/>
                </a:rPr>
                <a:t>deliver </a:t>
              </a:r>
              <a:r>
                <a:rPr lang="en-US" sz="1800" dirty="0">
                  <a:solidFill>
                    <a:prstClr val="black"/>
                  </a:solidFill>
                  <a:latin typeface="Arial"/>
                  <a:cs typeface="Arial"/>
                </a:rPr>
                <a:t>training and education programs for the public transit industry.</a:t>
              </a:r>
              <a:endParaRPr lang="en-US" sz="1800" dirty="0" smtClean="0">
                <a:solidFill>
                  <a:prstClr val="black"/>
                </a:solidFill>
                <a:latin typeface="Arial"/>
                <a:cs typeface="Arial"/>
              </a:endParaRPr>
            </a:p>
          </p:txBody>
        </p:sp>
        <p:pic>
          <p:nvPicPr>
            <p:cNvPr id="3" name="Picture 2" descr="Screen Shot 2012-05-22 at 3.13.2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277" y="936542"/>
              <a:ext cx="2162542" cy="1590352"/>
            </a:xfrm>
            <a:prstGeom prst="rect">
              <a:avLst/>
            </a:prstGeom>
            <a:ln w="12700">
              <a:solidFill>
                <a:schemeClr val="accent2"/>
              </a:solidFill>
            </a:ln>
            <a:effectLst>
              <a:outerShdw blurRad="292100" dist="139700" dir="2700000" algn="tl" rotWithShape="0">
                <a:srgbClr val="B4CFFC">
                  <a:alpha val="99000"/>
                </a:srgbClr>
              </a:outerShdw>
            </a:effectLst>
          </p:spPr>
        </p:pic>
      </p:grpSp>
      <p:grpSp>
        <p:nvGrpSpPr>
          <p:cNvPr id="11" name="Group 10"/>
          <p:cNvGrpSpPr/>
          <p:nvPr/>
        </p:nvGrpSpPr>
        <p:grpSpPr>
          <a:xfrm>
            <a:off x="249028" y="2968689"/>
            <a:ext cx="8071516" cy="1969770"/>
            <a:chOff x="249028" y="2968689"/>
            <a:chExt cx="8071516" cy="1969770"/>
          </a:xfrm>
        </p:grpSpPr>
        <p:sp>
          <p:nvSpPr>
            <p:cNvPr id="7" name="TextBox 6"/>
            <p:cNvSpPr txBox="1"/>
            <p:nvPr/>
          </p:nvSpPr>
          <p:spPr>
            <a:xfrm>
              <a:off x="249028" y="2968689"/>
              <a:ext cx="5200994" cy="1969770"/>
            </a:xfrm>
            <a:prstGeom prst="rect">
              <a:avLst/>
            </a:prstGeom>
            <a:noFill/>
          </p:spPr>
          <p:txBody>
            <a:bodyPr wrap="square" lIns="0" tIns="0" rIns="0" bIns="0" rtlCol="0">
              <a:spAutoFit/>
            </a:bodyPr>
            <a:lstStyle/>
            <a:p>
              <a:pPr marL="169863" indent="-169863" algn="l" defTabSz="457200" eaLnBrk="1" fontAlgn="auto" hangingPunct="1">
                <a:spcBef>
                  <a:spcPts val="0"/>
                </a:spcBef>
                <a:spcAft>
                  <a:spcPts val="1200"/>
                </a:spcAft>
                <a:buFont typeface="Arial"/>
                <a:buChar char="•"/>
              </a:pPr>
              <a:r>
                <a:rPr lang="en-US" sz="1800" dirty="0" smtClean="0">
                  <a:solidFill>
                    <a:prstClr val="black"/>
                  </a:solidFill>
                  <a:latin typeface="Arial"/>
                  <a:cs typeface="Arial"/>
                </a:rPr>
                <a:t>University of Maryland has several centers focused on research, technology and training.</a:t>
              </a:r>
            </a:p>
            <a:p>
              <a:pPr marL="169863" indent="-169863" algn="l" defTabSz="457200" eaLnBrk="1" fontAlgn="auto" hangingPunct="1">
                <a:spcBef>
                  <a:spcPts val="0"/>
                </a:spcBef>
                <a:spcAft>
                  <a:spcPts val="1200"/>
                </a:spcAft>
                <a:buFont typeface="Arial"/>
                <a:buChar char="•"/>
              </a:pPr>
              <a:r>
                <a:rPr lang="en-US" sz="1800" dirty="0" smtClean="0">
                  <a:solidFill>
                    <a:prstClr val="black"/>
                  </a:solidFill>
                  <a:latin typeface="Arial"/>
                  <a:cs typeface="Arial"/>
                </a:rPr>
                <a:t>Focus is not on distance learning and interactive training.</a:t>
              </a:r>
            </a:p>
            <a:p>
              <a:pPr marL="169863" indent="-169863" algn="l" defTabSz="457200" eaLnBrk="1" fontAlgn="auto" hangingPunct="1">
                <a:spcBef>
                  <a:spcPts val="0"/>
                </a:spcBef>
                <a:spcAft>
                  <a:spcPts val="1200"/>
                </a:spcAft>
                <a:buFont typeface="Arial"/>
                <a:buChar char="•"/>
              </a:pPr>
              <a:r>
                <a:rPr lang="en-US" sz="1800" dirty="0" smtClean="0">
                  <a:solidFill>
                    <a:prstClr val="black"/>
                  </a:solidFill>
                  <a:latin typeface="Arial"/>
                  <a:cs typeface="Arial"/>
                </a:rPr>
                <a:t>Does not meet the needs of service providers such as SEPTA and WAMA.</a:t>
              </a:r>
            </a:p>
          </p:txBody>
        </p:sp>
        <p:pic>
          <p:nvPicPr>
            <p:cNvPr id="4" name="Picture 3" descr="Screen Shot 2012-05-22 at 3.22.5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3795" y="3120088"/>
              <a:ext cx="2246749" cy="1603263"/>
            </a:xfrm>
            <a:prstGeom prst="rect">
              <a:avLst/>
            </a:prstGeom>
            <a:ln w="12700">
              <a:solidFill>
                <a:schemeClr val="accent2"/>
              </a:solidFill>
            </a:ln>
            <a:effectLst>
              <a:outerShdw blurRad="292100" dist="139700" dir="2700000" algn="tl" rotWithShape="0">
                <a:srgbClr val="B4CFFC">
                  <a:alpha val="99000"/>
                </a:srgbClr>
              </a:outerShdw>
            </a:effectLst>
          </p:spPr>
        </p:pic>
      </p:grpSp>
      <p:grpSp>
        <p:nvGrpSpPr>
          <p:cNvPr id="12" name="Group 11"/>
          <p:cNvGrpSpPr/>
          <p:nvPr/>
        </p:nvGrpSpPr>
        <p:grpSpPr>
          <a:xfrm>
            <a:off x="714323" y="5252806"/>
            <a:ext cx="7859865" cy="1126219"/>
            <a:chOff x="714323" y="5252806"/>
            <a:chExt cx="7859865" cy="1126219"/>
          </a:xfrm>
        </p:grpSpPr>
        <p:sp>
          <p:nvSpPr>
            <p:cNvPr id="8" name="TextBox 7"/>
            <p:cNvSpPr txBox="1"/>
            <p:nvPr/>
          </p:nvSpPr>
          <p:spPr>
            <a:xfrm>
              <a:off x="3373194" y="5428960"/>
              <a:ext cx="5200994" cy="830997"/>
            </a:xfrm>
            <a:prstGeom prst="rect">
              <a:avLst/>
            </a:prstGeom>
            <a:noFill/>
          </p:spPr>
          <p:txBody>
            <a:bodyPr wrap="square" lIns="0" tIns="0" rIns="0" bIns="0" rtlCol="0">
              <a:spAutoFit/>
            </a:bodyPr>
            <a:lstStyle/>
            <a:p>
              <a:pPr marL="169863" indent="-169863" algn="l" defTabSz="457200" eaLnBrk="1" fontAlgn="auto" hangingPunct="1">
                <a:spcBef>
                  <a:spcPts val="0"/>
                </a:spcBef>
                <a:spcAft>
                  <a:spcPts val="1200"/>
                </a:spcAft>
                <a:buFont typeface="Arial"/>
                <a:buChar char="•"/>
              </a:pPr>
              <a:r>
                <a:rPr lang="en-US" sz="1800" dirty="0" smtClean="0">
                  <a:solidFill>
                    <a:prstClr val="black"/>
                  </a:solidFill>
                  <a:latin typeface="Arial"/>
                  <a:cs typeface="Arial"/>
                </a:rPr>
                <a:t>American Public Transportation Association (APTA) is focused on creating standards for training and certification (potential partner).</a:t>
              </a:r>
            </a:p>
          </p:txBody>
        </p:sp>
        <p:pic>
          <p:nvPicPr>
            <p:cNvPr id="9" name="Picture 8" descr="Screen Shot 2012-05-22 at 3.26.4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323" y="5252806"/>
              <a:ext cx="1722974" cy="1126219"/>
            </a:xfrm>
            <a:prstGeom prst="rect">
              <a:avLst/>
            </a:prstGeom>
            <a:ln w="12700">
              <a:solidFill>
                <a:schemeClr val="accent2"/>
              </a:solidFill>
            </a:ln>
            <a:effectLst>
              <a:outerShdw blurRad="292100" dist="139700" dir="2700000" algn="tl" rotWithShape="0">
                <a:srgbClr val="B4CFFC">
                  <a:alpha val="99000"/>
                </a:srgbClr>
              </a:outerShdw>
            </a:effectLst>
          </p:spPr>
        </p:pic>
      </p:grpSp>
    </p:spTree>
    <p:extLst>
      <p:ext uri="{BB962C8B-B14F-4D97-AF65-F5344CB8AC3E}">
        <p14:creationId xmlns:p14="http://schemas.microsoft.com/office/powerpoint/2010/main" val="15510161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Funding Profile</a:t>
            </a:r>
            <a:endParaRPr lang="en-US" dirty="0"/>
          </a:p>
        </p:txBody>
      </p:sp>
      <p:grpSp>
        <p:nvGrpSpPr>
          <p:cNvPr id="8" name="Group 7"/>
          <p:cNvGrpSpPr/>
          <p:nvPr/>
        </p:nvGrpSpPr>
        <p:grpSpPr>
          <a:xfrm>
            <a:off x="280456" y="899627"/>
            <a:ext cx="8622129" cy="2118465"/>
            <a:chOff x="280456" y="899627"/>
            <a:chExt cx="8622129" cy="2118465"/>
          </a:xfrm>
        </p:grpSpPr>
        <p:pic>
          <p:nvPicPr>
            <p:cNvPr id="4" name="Picture 3" descr="Untitled.png"/>
            <p:cNvPicPr>
              <a:picLocks noChangeAspect="1"/>
            </p:cNvPicPr>
            <p:nvPr/>
          </p:nvPicPr>
          <p:blipFill rotWithShape="1">
            <a:blip r:embed="rId2">
              <a:extLst>
                <a:ext uri="{28A0092B-C50C-407E-A947-70E740481C1C}">
                  <a14:useLocalDpi xmlns:a14="http://schemas.microsoft.com/office/drawing/2010/main" val="0"/>
                </a:ext>
              </a:extLst>
            </a:blip>
            <a:srcRect l="8358" t="16305" r="2358" b="11827"/>
            <a:stretch/>
          </p:blipFill>
          <p:spPr>
            <a:xfrm>
              <a:off x="280456" y="899627"/>
              <a:ext cx="4098082" cy="1984470"/>
            </a:xfrm>
            <a:prstGeom prst="rect">
              <a:avLst/>
            </a:prstGeom>
          </p:spPr>
        </p:pic>
        <p:sp>
          <p:nvSpPr>
            <p:cNvPr id="6" name="TextBox 5"/>
            <p:cNvSpPr txBox="1"/>
            <p:nvPr/>
          </p:nvSpPr>
          <p:spPr>
            <a:xfrm>
              <a:off x="4761949" y="1048322"/>
              <a:ext cx="4140636" cy="1969770"/>
            </a:xfrm>
            <a:prstGeom prst="rect">
              <a:avLst/>
            </a:prstGeom>
            <a:noFill/>
          </p:spPr>
          <p:txBody>
            <a:bodyPr wrap="square" lIns="0" tIns="0" rIns="0" bIns="0" rtlCol="0">
              <a:spAutoFit/>
            </a:bodyPr>
            <a:lstStyle/>
            <a:p>
              <a:pPr marL="169863" indent="-169863" algn="l" defTabSz="457200" eaLnBrk="1" fontAlgn="auto" hangingPunct="1">
                <a:spcBef>
                  <a:spcPts val="0"/>
                </a:spcBef>
                <a:spcAft>
                  <a:spcPts val="1200"/>
                </a:spcAft>
                <a:buFont typeface="Arial"/>
                <a:buChar char="•"/>
              </a:pPr>
              <a:r>
                <a:rPr lang="en-US" sz="1800" dirty="0" smtClean="0">
                  <a:solidFill>
                    <a:prstClr val="black"/>
                  </a:solidFill>
                  <a:latin typeface="Arial"/>
                  <a:cs typeface="Arial"/>
                </a:rPr>
                <a:t>Start up funding expected to come from a close collaboration with a single partner (e.g., SEPTA).</a:t>
              </a:r>
            </a:p>
            <a:p>
              <a:pPr marL="169863" indent="-169863" algn="l" defTabSz="457200" eaLnBrk="1" fontAlgn="auto" hangingPunct="1">
                <a:spcBef>
                  <a:spcPts val="0"/>
                </a:spcBef>
                <a:spcAft>
                  <a:spcPts val="1200"/>
                </a:spcAft>
                <a:buFont typeface="Arial"/>
                <a:buChar char="•"/>
              </a:pPr>
              <a:r>
                <a:rPr lang="en-US" sz="1800" dirty="0" smtClean="0">
                  <a:solidFill>
                    <a:prstClr val="black"/>
                  </a:solidFill>
                  <a:latin typeface="Arial"/>
                  <a:cs typeface="Arial"/>
                </a:rPr>
                <a:t>Competitive proposals will target APTA, DOT and NSF.</a:t>
              </a:r>
            </a:p>
            <a:p>
              <a:pPr marL="169863" indent="-169863" algn="l" defTabSz="457200" eaLnBrk="1" fontAlgn="auto" hangingPunct="1">
                <a:spcBef>
                  <a:spcPts val="0"/>
                </a:spcBef>
                <a:spcAft>
                  <a:spcPts val="1200"/>
                </a:spcAft>
                <a:buFont typeface="Arial"/>
                <a:buChar char="•"/>
              </a:pPr>
              <a:r>
                <a:rPr lang="en-US" sz="1800" dirty="0" smtClean="0">
                  <a:solidFill>
                    <a:prstClr val="black"/>
                  </a:solidFill>
                  <a:latin typeface="Arial"/>
                  <a:cs typeface="Arial"/>
                </a:rPr>
                <a:t>Early years: $400K/yr.</a:t>
              </a:r>
            </a:p>
          </p:txBody>
        </p:sp>
      </p:grpSp>
      <p:grpSp>
        <p:nvGrpSpPr>
          <p:cNvPr id="9" name="Group 8"/>
          <p:cNvGrpSpPr/>
          <p:nvPr/>
        </p:nvGrpSpPr>
        <p:grpSpPr>
          <a:xfrm>
            <a:off x="237902" y="3944792"/>
            <a:ext cx="8664683" cy="2092881"/>
            <a:chOff x="237902" y="3944792"/>
            <a:chExt cx="8664683" cy="2092881"/>
          </a:xfrm>
        </p:grpSpPr>
        <p:pic>
          <p:nvPicPr>
            <p:cNvPr id="5" name="Picture 4" descr="Untitled2.png"/>
            <p:cNvPicPr>
              <a:picLocks noChangeAspect="1"/>
            </p:cNvPicPr>
            <p:nvPr/>
          </p:nvPicPr>
          <p:blipFill rotWithShape="1">
            <a:blip r:embed="rId3">
              <a:extLst>
                <a:ext uri="{28A0092B-C50C-407E-A947-70E740481C1C}">
                  <a14:useLocalDpi xmlns:a14="http://schemas.microsoft.com/office/drawing/2010/main" val="0"/>
                </a:ext>
              </a:extLst>
            </a:blip>
            <a:srcRect l="5272" t="12150" r="2310" b="18857"/>
            <a:stretch/>
          </p:blipFill>
          <p:spPr>
            <a:xfrm>
              <a:off x="4666251" y="3944792"/>
              <a:ext cx="4236334" cy="1905093"/>
            </a:xfrm>
            <a:prstGeom prst="rect">
              <a:avLst/>
            </a:prstGeom>
          </p:spPr>
        </p:pic>
        <p:sp>
          <p:nvSpPr>
            <p:cNvPr id="7" name="TextBox 6"/>
            <p:cNvSpPr txBox="1"/>
            <p:nvPr/>
          </p:nvSpPr>
          <p:spPr>
            <a:xfrm>
              <a:off x="237902" y="3944792"/>
              <a:ext cx="4140636" cy="2092881"/>
            </a:xfrm>
            <a:prstGeom prst="rect">
              <a:avLst/>
            </a:prstGeom>
            <a:noFill/>
          </p:spPr>
          <p:txBody>
            <a:bodyPr wrap="square" lIns="0" tIns="0" rIns="0" bIns="0" rtlCol="0">
              <a:spAutoFit/>
            </a:bodyPr>
            <a:lstStyle/>
            <a:p>
              <a:pPr marL="169863" indent="-169863" algn="l" defTabSz="457200" eaLnBrk="1" fontAlgn="auto" hangingPunct="1">
                <a:spcBef>
                  <a:spcPts val="0"/>
                </a:spcBef>
                <a:spcAft>
                  <a:spcPts val="1200"/>
                </a:spcAft>
                <a:buFont typeface="Arial"/>
                <a:buChar char="•"/>
              </a:pPr>
              <a:r>
                <a:rPr lang="en-US" sz="1800" dirty="0" smtClean="0">
                  <a:solidFill>
                    <a:prstClr val="black"/>
                  </a:solidFill>
                  <a:latin typeface="Arial"/>
                  <a:cs typeface="Arial"/>
                </a:rPr>
                <a:t>Sustainable level of funding will need to exceed $1M/yr. to support professional content development.</a:t>
              </a:r>
            </a:p>
            <a:p>
              <a:pPr marL="169863" indent="-169863" algn="l" defTabSz="457200" eaLnBrk="1" fontAlgn="auto" hangingPunct="1">
                <a:spcBef>
                  <a:spcPts val="0"/>
                </a:spcBef>
                <a:spcAft>
                  <a:spcPts val="1200"/>
                </a:spcAft>
                <a:buFont typeface="Arial"/>
                <a:buChar char="•"/>
              </a:pPr>
              <a:r>
                <a:rPr lang="en-US" sz="1800" dirty="0" smtClean="0">
                  <a:solidFill>
                    <a:prstClr val="black"/>
                  </a:solidFill>
                  <a:latin typeface="Arial"/>
                  <a:cs typeface="Arial"/>
                </a:rPr>
                <a:t>Three major revenue streams: competitive (e.g., DOT), uncompetitive (e.g., APTA) and fees (short courses, onsite training).</a:t>
              </a:r>
            </a:p>
          </p:txBody>
        </p:sp>
      </p:grpSp>
    </p:spTree>
    <p:extLst>
      <p:ext uri="{BB962C8B-B14F-4D97-AF65-F5344CB8AC3E}">
        <p14:creationId xmlns:p14="http://schemas.microsoft.com/office/powerpoint/2010/main" val="38371157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920"/>
            <a:ext cx="9144000" cy="393234"/>
          </a:xfrm>
          <a:prstGeom prst="rect">
            <a:avLst/>
          </a:prstGeom>
        </p:spPr>
        <p:txBody>
          <a:bodyPr>
            <a:noAutofit/>
          </a:bodyPr>
          <a:lstStyle>
            <a:lvl1pPr algn="l" defTabSz="457200" rtl="0" eaLnBrk="1" latinLnBrk="0" hangingPunct="1">
              <a:spcBef>
                <a:spcPct val="0"/>
              </a:spcBef>
              <a:buNone/>
              <a:defRPr sz="2400" b="1" kern="1200" baseline="0">
                <a:solidFill>
                  <a:schemeClr val="tx1"/>
                </a:solidFill>
                <a:latin typeface="Arial"/>
                <a:ea typeface="+mj-ea"/>
                <a:cs typeface="Arial"/>
              </a:defRPr>
            </a:lvl1pPr>
          </a:lstStyle>
          <a:p>
            <a:pPr fontAlgn="auto">
              <a:spcAft>
                <a:spcPts val="0"/>
              </a:spcAft>
            </a:pPr>
            <a:r>
              <a:rPr lang="en-US" dirty="0" smtClean="0">
                <a:solidFill>
                  <a:prstClr val="black"/>
                </a:solidFill>
              </a:rPr>
              <a:t>Proposed Timeline</a:t>
            </a:r>
            <a:endParaRPr lang="en-US" dirty="0">
              <a:solidFill>
                <a:prstClr val="black"/>
              </a:solidFill>
            </a:endParaRPr>
          </a:p>
        </p:txBody>
      </p:sp>
      <p:pic>
        <p:nvPicPr>
          <p:cNvPr id="3" name="Picture 2" descr="gan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25500"/>
            <a:ext cx="9144000" cy="5199052"/>
          </a:xfrm>
          <a:prstGeom prst="rect">
            <a:avLst/>
          </a:prstGeom>
        </p:spPr>
      </p:pic>
    </p:spTree>
    <p:extLst>
      <p:ext uri="{BB962C8B-B14F-4D97-AF65-F5344CB8AC3E}">
        <p14:creationId xmlns:p14="http://schemas.microsoft.com/office/powerpoint/2010/main" val="188874719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227013" y="57150"/>
            <a:ext cx="6858000" cy="369332"/>
          </a:xfrm>
          <a:prstGeom prst="rect">
            <a:avLst/>
          </a:prstGeom>
          <a:noFill/>
          <a:ln w="9525">
            <a:noFill/>
            <a:miter lim="800000"/>
            <a:headEnd/>
            <a:tailEnd/>
          </a:ln>
        </p:spPr>
        <p:txBody>
          <a:bodyPr lIns="0" tIns="0" rIns="0" bIns="0">
            <a:spAutoFit/>
          </a:bodyPr>
          <a:lstStyle/>
          <a:p>
            <a:pPr algn="l" defTabSz="457200" eaLnBrk="1" fontAlgn="auto" hangingPunct="1">
              <a:spcBef>
                <a:spcPct val="50000"/>
              </a:spcBef>
              <a:spcAft>
                <a:spcPts val="0"/>
              </a:spcAft>
            </a:pPr>
            <a:r>
              <a:rPr lang="en-US" sz="2400" dirty="0" smtClean="0">
                <a:latin typeface="Arial"/>
                <a:cs typeface="Arial"/>
              </a:rPr>
              <a:t>Summary and Future Directions</a:t>
            </a:r>
            <a:endParaRPr lang="en-US" sz="2400" dirty="0">
              <a:latin typeface="Arial"/>
              <a:cs typeface="Arial"/>
            </a:endParaRPr>
          </a:p>
        </p:txBody>
      </p:sp>
      <p:sp>
        <p:nvSpPr>
          <p:cNvPr id="114691" name="Text Box 3"/>
          <p:cNvSpPr txBox="1">
            <a:spLocks noChangeArrowheads="1"/>
          </p:cNvSpPr>
          <p:nvPr/>
        </p:nvSpPr>
        <p:spPr bwMode="auto">
          <a:xfrm>
            <a:off x="259080" y="633047"/>
            <a:ext cx="8610600" cy="5847754"/>
          </a:xfrm>
          <a:prstGeom prst="rect">
            <a:avLst/>
          </a:prstGeom>
          <a:noFill/>
          <a:ln w="9525">
            <a:noFill/>
            <a:miter lim="800000"/>
            <a:headEnd/>
            <a:tailEnd/>
          </a:ln>
          <a:effectLst/>
        </p:spPr>
        <p:txBody>
          <a:bodyPr wrap="square" lIns="0" tIns="0" rIns="0" bIns="0">
            <a:spAutoFit/>
          </a:bodyPr>
          <a:lstStyle/>
          <a:p>
            <a:pPr marL="231775" indent="-231775" algn="l" defTabSz="457200" eaLnBrk="1" fontAlgn="auto" hangingPunct="1">
              <a:spcBef>
                <a:spcPts val="0"/>
              </a:spcBef>
              <a:spcAft>
                <a:spcPts val="600"/>
              </a:spcAft>
              <a:buFont typeface="Arial" pitchFamily="34" charset="0"/>
              <a:buChar char="•"/>
            </a:pPr>
            <a:r>
              <a:rPr lang="en-US" sz="2400" dirty="0" smtClean="0">
                <a:solidFill>
                  <a:prstClr val="black"/>
                </a:solidFill>
                <a:latin typeface="Arial"/>
                <a:cs typeface="Arial"/>
              </a:rPr>
              <a:t>Many engineering fields critical to our national infrastructure, an impending “silver tsunami” of retirements will cripple our infrastructure at a time when transportation and energy are critical grand challenges.</a:t>
            </a:r>
          </a:p>
          <a:p>
            <a:pPr marL="231775" indent="-231775" algn="l" defTabSz="457200" eaLnBrk="1" fontAlgn="auto" hangingPunct="1">
              <a:spcBef>
                <a:spcPts val="0"/>
              </a:spcBef>
              <a:spcAft>
                <a:spcPts val="600"/>
              </a:spcAft>
              <a:buFont typeface="Arial" pitchFamily="34" charset="0"/>
              <a:buChar char="•"/>
            </a:pPr>
            <a:r>
              <a:rPr lang="en-US" sz="2400" dirty="0" smtClean="0">
                <a:solidFill>
                  <a:prstClr val="black"/>
                </a:solidFill>
                <a:latin typeface="Arial"/>
                <a:cs typeface="Arial"/>
              </a:rPr>
              <a:t>We propose the creation of a training center at Temple that will focus on the development of online education that will appeal to a nontraditional workforce with diverse learning styles.</a:t>
            </a:r>
          </a:p>
          <a:p>
            <a:pPr marL="231775" indent="-231775" algn="l" defTabSz="457200" eaLnBrk="1" fontAlgn="auto" hangingPunct="1">
              <a:spcBef>
                <a:spcPts val="0"/>
              </a:spcBef>
              <a:spcAft>
                <a:spcPts val="600"/>
              </a:spcAft>
              <a:buFont typeface="Arial" pitchFamily="34" charset="0"/>
              <a:buChar char="•"/>
            </a:pPr>
            <a:r>
              <a:rPr lang="en-US" sz="2400" dirty="0" smtClean="0">
                <a:solidFill>
                  <a:prstClr val="black"/>
                </a:solidFill>
                <a:latin typeface="Arial"/>
                <a:cs typeface="Arial"/>
              </a:rPr>
              <a:t>Goal over the next 6 months is to identify one or two applications and to evaluate effectiveness.</a:t>
            </a:r>
          </a:p>
          <a:p>
            <a:pPr marL="231775" indent="-231775" algn="l" defTabSz="457200" eaLnBrk="1" fontAlgn="auto" hangingPunct="1">
              <a:spcBef>
                <a:spcPts val="0"/>
              </a:spcBef>
              <a:spcAft>
                <a:spcPts val="600"/>
              </a:spcAft>
              <a:buFont typeface="Arial" pitchFamily="34" charset="0"/>
              <a:buChar char="•"/>
            </a:pPr>
            <a:r>
              <a:rPr lang="en-US" sz="2400" dirty="0" smtClean="0">
                <a:solidFill>
                  <a:prstClr val="black"/>
                </a:solidFill>
                <a:latin typeface="Arial"/>
                <a:cs typeface="Arial"/>
              </a:rPr>
              <a:t>Identification of seed funding sources will be critical to jumpstarting the process.</a:t>
            </a:r>
          </a:p>
          <a:p>
            <a:pPr marL="231775" indent="-231775" algn="l" defTabSz="457200" eaLnBrk="1" fontAlgn="auto" hangingPunct="1">
              <a:spcBef>
                <a:spcPts val="0"/>
              </a:spcBef>
              <a:spcAft>
                <a:spcPts val="600"/>
              </a:spcAft>
              <a:buFont typeface="Arial" pitchFamily="34" charset="0"/>
              <a:buChar char="•"/>
            </a:pPr>
            <a:r>
              <a:rPr lang="en-US" sz="2400" dirty="0" smtClean="0">
                <a:solidFill>
                  <a:prstClr val="black"/>
                </a:solidFill>
                <a:latin typeface="Arial"/>
                <a:cs typeface="Arial"/>
              </a:rPr>
              <a:t>The long-term funding is expected to be a mix of federal funds and competitive awards. Directed funding sources, such as congressional funds, should be pursued.</a:t>
            </a:r>
            <a:endParaRPr lang="en-US" sz="1800" dirty="0" smtClean="0">
              <a:solidFill>
                <a:prstClr val="black"/>
              </a:solidFill>
              <a:latin typeface="Calibri"/>
            </a:endParaRPr>
          </a:p>
        </p:txBody>
      </p:sp>
    </p:spTree>
    <p:extLst>
      <p:ext uri="{BB962C8B-B14F-4D97-AF65-F5344CB8AC3E}">
        <p14:creationId xmlns:p14="http://schemas.microsoft.com/office/powerpoint/2010/main" val="12265234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6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46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46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46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46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600" y="152400"/>
            <a:ext cx="8686800" cy="1524000"/>
          </a:xfrm>
          <a:prstGeom prst="rect">
            <a:avLst/>
          </a:prstGeom>
          <a:ln>
            <a:solidFill>
              <a:schemeClr val="tx1"/>
            </a:solidFill>
          </a:ln>
        </p:spPr>
        <p:txBody>
          <a:bodyPr/>
          <a:lstStyle/>
          <a:p>
            <a:pPr algn="l" defTabSz="914400">
              <a:spcBef>
                <a:spcPct val="50000"/>
              </a:spcBef>
              <a:spcAft>
                <a:spcPct val="50000"/>
              </a:spcAft>
              <a:defRPr/>
            </a:pPr>
            <a:r>
              <a:rPr lang="en-US" sz="2800" b="1" dirty="0" smtClean="0">
                <a:solidFill>
                  <a:srgbClr val="892034"/>
                </a:solidFill>
                <a:latin typeface="Calibri"/>
              </a:rPr>
              <a:t>ASL Fingerspelling Recognition</a:t>
            </a:r>
            <a:r>
              <a:rPr lang="en-US" sz="2800" b="1" dirty="0" smtClean="0">
                <a:solidFill>
                  <a:prstClr val="black"/>
                </a:solidFill>
                <a:latin typeface="Calibri"/>
              </a:rPr>
              <a:t/>
            </a:r>
            <a:br>
              <a:rPr lang="en-US" sz="2800" b="1" dirty="0" smtClean="0">
                <a:solidFill>
                  <a:prstClr val="black"/>
                </a:solidFill>
                <a:latin typeface="Calibri"/>
              </a:rPr>
            </a:br>
            <a:r>
              <a:rPr lang="en-US" sz="900" b="1" dirty="0" smtClean="0">
                <a:solidFill>
                  <a:prstClr val="black"/>
                </a:solidFill>
                <a:latin typeface="Calibri"/>
              </a:rPr>
              <a:t/>
            </a:r>
            <a:br>
              <a:rPr lang="en-US" sz="900" b="1" dirty="0" smtClean="0">
                <a:solidFill>
                  <a:prstClr val="black"/>
                </a:solidFill>
                <a:latin typeface="Calibri"/>
              </a:rPr>
            </a:br>
            <a:r>
              <a:rPr lang="en-US" sz="900" b="1" dirty="0" smtClean="0">
                <a:solidFill>
                  <a:prstClr val="black"/>
                </a:solidFill>
                <a:latin typeface="Calibri"/>
              </a:rPr>
              <a:t/>
            </a:r>
            <a:br>
              <a:rPr lang="en-US" sz="900" b="1" dirty="0" smtClean="0">
                <a:solidFill>
                  <a:prstClr val="black"/>
                </a:solidFill>
                <a:latin typeface="Calibri"/>
              </a:rPr>
            </a:br>
            <a:r>
              <a:rPr lang="en-US" sz="1400" b="1" dirty="0" smtClean="0">
                <a:solidFill>
                  <a:srgbClr val="333399"/>
                </a:solidFill>
                <a:latin typeface="Calibri"/>
              </a:rPr>
              <a:t>Mission: </a:t>
            </a:r>
            <a:r>
              <a:rPr lang="en-US" sz="1400" b="1" dirty="0">
                <a:solidFill>
                  <a:srgbClr val="892034"/>
                </a:solidFill>
                <a:latin typeface="Calibri"/>
              </a:rPr>
              <a:t>(1) To fundamentally advance the performance of American Sign Language fingerspelling</a:t>
            </a:r>
            <a:br>
              <a:rPr lang="en-US" sz="1400" b="1" dirty="0">
                <a:solidFill>
                  <a:srgbClr val="892034"/>
                </a:solidFill>
                <a:latin typeface="Calibri"/>
              </a:rPr>
            </a:br>
            <a:r>
              <a:rPr lang="en-US" sz="1400" b="1" dirty="0">
                <a:solidFill>
                  <a:srgbClr val="892034"/>
                </a:solidFill>
                <a:latin typeface="Calibri"/>
              </a:rPr>
              <a:t>recognition to enable more natural and efficient gesture-based human computer interfaces. (2) To deliver improved performance using standard, low-cost video cameras such as those in laptops and smartphones.</a:t>
            </a:r>
          </a:p>
        </p:txBody>
      </p:sp>
      <p:sp>
        <p:nvSpPr>
          <p:cNvPr id="3" name="Rectangle 5"/>
          <p:cNvSpPr>
            <a:spLocks noChangeArrowheads="1"/>
          </p:cNvSpPr>
          <p:nvPr/>
        </p:nvSpPr>
        <p:spPr bwMode="auto">
          <a:xfrm>
            <a:off x="4572000" y="1895475"/>
            <a:ext cx="4343400" cy="2173288"/>
          </a:xfrm>
          <a:prstGeom prst="rect">
            <a:avLst/>
          </a:prstGeom>
          <a:noFill/>
          <a:ln w="9525">
            <a:solidFill>
              <a:schemeClr val="tx1"/>
            </a:solidFill>
            <a:miter lim="800000"/>
            <a:headEnd/>
            <a:tailEnd/>
          </a:ln>
          <a:effectLst/>
        </p:spPr>
        <p:txBody>
          <a:bodyPr/>
          <a:lstStyle/>
          <a:p>
            <a:pPr algn="l" defTabSz="914400" fontAlgn="base">
              <a:spcAft>
                <a:spcPts val="600"/>
              </a:spcAft>
            </a:pPr>
            <a:r>
              <a:rPr lang="en-US" sz="1600" b="1" dirty="0">
                <a:solidFill>
                  <a:srgbClr val="333399"/>
                </a:solidFill>
                <a:latin typeface="Arial" charset="0"/>
              </a:rPr>
              <a:t>Impact:</a:t>
            </a:r>
          </a:p>
          <a:p>
            <a:pPr marL="171450" lvl="1" indent="-119063" algn="l" defTabSz="914400" fontAlgn="base">
              <a:spcAft>
                <a:spcPts val="600"/>
              </a:spcAft>
              <a:buFontTx/>
              <a:buChar char="•"/>
            </a:pPr>
            <a:r>
              <a:rPr lang="en-US" sz="1200" b="1" dirty="0" smtClean="0">
                <a:solidFill>
                  <a:srgbClr val="000000"/>
                </a:solidFill>
                <a:latin typeface="Arial" charset="0"/>
              </a:rPr>
              <a:t>Best published results on the ASL-FS dataset (2% IER on an SD task and 46.7% on an SI task)</a:t>
            </a:r>
          </a:p>
          <a:p>
            <a:pPr marL="171450" lvl="1" indent="-119063" algn="l" defTabSz="914400" fontAlgn="base">
              <a:spcAft>
                <a:spcPts val="600"/>
              </a:spcAft>
              <a:buFontTx/>
              <a:buChar char="•"/>
            </a:pPr>
            <a:r>
              <a:rPr lang="en-US" sz="1200" b="1" dirty="0" smtClean="0">
                <a:solidFill>
                  <a:srgbClr val="000000"/>
                </a:solidFill>
                <a:latin typeface="Arial" charset="0"/>
              </a:rPr>
              <a:t>Represents an 18% reduction over state of the art on the signer-independent (SI) task</a:t>
            </a:r>
          </a:p>
          <a:p>
            <a:pPr marL="171450" lvl="1" indent="-119063" algn="l" defTabSz="914400" fontAlgn="base">
              <a:spcAft>
                <a:spcPts val="600"/>
              </a:spcAft>
              <a:buFontTx/>
              <a:buChar char="•"/>
            </a:pPr>
            <a:r>
              <a:rPr lang="en-US" sz="1200" b="1" dirty="0" smtClean="0">
                <a:solidFill>
                  <a:srgbClr val="000000"/>
                </a:solidFill>
                <a:latin typeface="Arial" charset="0"/>
              </a:rPr>
              <a:t>Integrated segmentation of images into background and image</a:t>
            </a:r>
          </a:p>
          <a:p>
            <a:pPr marL="171450" lvl="1" indent="-119063" algn="l" defTabSz="914400" fontAlgn="base">
              <a:spcAft>
                <a:spcPts val="600"/>
              </a:spcAft>
              <a:buFontTx/>
              <a:buChar char="•"/>
            </a:pPr>
            <a:r>
              <a:rPr lang="en-US" sz="1200" b="1" dirty="0" smtClean="0">
                <a:solidFill>
                  <a:srgbClr val="000000"/>
                </a:solidFill>
                <a:latin typeface="Arial" charset="0"/>
              </a:rPr>
              <a:t>Image segmentation and background modeling remain the most significant challenges on this task</a:t>
            </a:r>
            <a:endParaRPr lang="en-US" sz="1200" b="1" dirty="0">
              <a:solidFill>
                <a:srgbClr val="000000"/>
              </a:solidFill>
              <a:latin typeface="Arial" charset="0"/>
            </a:endParaRPr>
          </a:p>
        </p:txBody>
      </p:sp>
      <p:sp>
        <p:nvSpPr>
          <p:cNvPr id="4" name="Rectangle 6"/>
          <p:cNvSpPr>
            <a:spLocks noChangeArrowheads="1"/>
          </p:cNvSpPr>
          <p:nvPr/>
        </p:nvSpPr>
        <p:spPr bwMode="auto">
          <a:xfrm>
            <a:off x="228600" y="4068763"/>
            <a:ext cx="4343400" cy="2606675"/>
          </a:xfrm>
          <a:prstGeom prst="rect">
            <a:avLst/>
          </a:prstGeom>
          <a:noFill/>
          <a:ln w="9525">
            <a:solidFill>
              <a:schemeClr val="tx1"/>
            </a:solidFill>
            <a:miter lim="800000"/>
            <a:headEnd/>
            <a:tailEnd/>
          </a:ln>
          <a:effectLst/>
        </p:spPr>
        <p:txBody>
          <a:bodyPr/>
          <a:lstStyle/>
          <a:p>
            <a:pPr algn="l" defTabSz="914400" fontAlgn="base">
              <a:spcAft>
                <a:spcPts val="600"/>
              </a:spcAft>
            </a:pPr>
            <a:r>
              <a:rPr lang="en-US" sz="1200" dirty="0">
                <a:solidFill>
                  <a:prstClr val="black"/>
                </a:solidFill>
                <a:latin typeface="Arial" charset="0"/>
              </a:rPr>
              <a:t> </a:t>
            </a:r>
            <a:r>
              <a:rPr lang="en-US" sz="1600" b="1" dirty="0" smtClean="0">
                <a:solidFill>
                  <a:srgbClr val="333399"/>
                </a:solidFill>
                <a:latin typeface="Arial" charset="0"/>
              </a:rPr>
              <a:t>Overview:</a:t>
            </a:r>
            <a:endParaRPr lang="en-US" sz="1600" b="1" dirty="0">
              <a:solidFill>
                <a:srgbClr val="333399"/>
              </a:solidFill>
              <a:latin typeface="Arial" charset="0"/>
            </a:endParaRPr>
          </a:p>
          <a:p>
            <a:pPr marL="171450" lvl="1" indent="-119063" algn="l" defTabSz="914400" fontAlgn="base">
              <a:spcAft>
                <a:spcPts val="600"/>
              </a:spcAft>
              <a:buFontTx/>
              <a:buChar char="•"/>
            </a:pPr>
            <a:r>
              <a:rPr lang="en-US" sz="1200" b="1" dirty="0" smtClean="0">
                <a:solidFill>
                  <a:srgbClr val="000000"/>
                </a:solidFill>
                <a:latin typeface="Arial" charset="0"/>
              </a:rPr>
              <a:t>Apply a two-level hidden Markov model (HMM) based approach to simultaneously model spatial and color information in terms of sub-gestures</a:t>
            </a:r>
          </a:p>
          <a:p>
            <a:pPr marL="171450" lvl="1" indent="-119063" algn="l" defTabSz="914400" fontAlgn="base">
              <a:spcAft>
                <a:spcPts val="600"/>
              </a:spcAft>
              <a:buFontTx/>
              <a:buChar char="•"/>
            </a:pPr>
            <a:r>
              <a:rPr lang="en-US" sz="1200" b="1" dirty="0" smtClean="0">
                <a:solidFill>
                  <a:srgbClr val="000000"/>
                </a:solidFill>
                <a:latin typeface="Arial" charset="0"/>
              </a:rPr>
              <a:t>Use Histogram of Gradient (HOG) features</a:t>
            </a:r>
          </a:p>
          <a:p>
            <a:pPr marL="171450" lvl="1" indent="-119063" algn="l" defTabSz="914400" fontAlgn="base">
              <a:spcAft>
                <a:spcPts val="600"/>
              </a:spcAft>
              <a:buFontTx/>
              <a:buChar char="•"/>
            </a:pPr>
            <a:r>
              <a:rPr lang="en-US" sz="1200" b="1" dirty="0" smtClean="0">
                <a:solidFill>
                  <a:srgbClr val="000000"/>
                </a:solidFill>
                <a:latin typeface="Arial" charset="0"/>
              </a:rPr>
              <a:t>Frame-based analysis that processes the image in a sequential fashion with low latency</a:t>
            </a:r>
          </a:p>
          <a:p>
            <a:pPr marL="171450" lvl="1" indent="-119063" algn="l" defTabSz="914400" fontAlgn="base">
              <a:spcAft>
                <a:spcPts val="600"/>
              </a:spcAft>
              <a:buFontTx/>
              <a:buChar char="•"/>
            </a:pPr>
            <a:r>
              <a:rPr lang="en-US" sz="1200" b="1" dirty="0" smtClean="0">
                <a:solidFill>
                  <a:srgbClr val="000000"/>
                </a:solidFill>
                <a:latin typeface="Arial" charset="0"/>
              </a:rPr>
              <a:t>Use unsupervised training to learn sub-gesture models and background models</a:t>
            </a:r>
          </a:p>
          <a:p>
            <a:pPr marL="171450" lvl="1" indent="-119063" algn="l" defTabSz="914400" fontAlgn="base">
              <a:spcAft>
                <a:spcPts val="600"/>
              </a:spcAft>
              <a:buFontTx/>
              <a:buChar char="•"/>
            </a:pPr>
            <a:r>
              <a:rPr lang="en-US" sz="1200" b="1" dirty="0" smtClean="0">
                <a:solidFill>
                  <a:srgbClr val="000000"/>
                </a:solidFill>
                <a:latin typeface="Arial" charset="0"/>
              </a:rPr>
              <a:t>Short and long background models to better isolate hand segments and finger positions</a:t>
            </a:r>
            <a:endParaRPr lang="en-US" sz="1200" b="1" dirty="0">
              <a:solidFill>
                <a:srgbClr val="000000"/>
              </a:solidFill>
              <a:latin typeface="Arial" charset="0"/>
            </a:endParaRPr>
          </a:p>
        </p:txBody>
      </p:sp>
      <p:pic>
        <p:nvPicPr>
          <p:cNvPr id="250882" name="Picture 2">
            <a:hlinkClick r:id="rId2"/>
          </p:cNvPr>
          <p:cNvPicPr>
            <a:picLocks noChangeAspect="1" noChangeArrowheads="1"/>
          </p:cNvPicPr>
          <p:nvPr/>
        </p:nvPicPr>
        <p:blipFill>
          <a:blip r:embed="rId3" cstate="print"/>
          <a:srcRect/>
          <a:stretch>
            <a:fillRect/>
          </a:stretch>
        </p:blipFill>
        <p:spPr bwMode="auto">
          <a:xfrm>
            <a:off x="7980218" y="249382"/>
            <a:ext cx="838257" cy="838257"/>
          </a:xfrm>
          <a:prstGeom prst="rect">
            <a:avLst/>
          </a:prstGeom>
          <a:noFill/>
          <a:ln w="9525">
            <a:noFill/>
            <a:miter lim="800000"/>
            <a:headEnd/>
            <a:tailEnd/>
          </a:ln>
        </p:spPr>
      </p:pic>
      <p:sp>
        <p:nvSpPr>
          <p:cNvPr id="9" name="Rectangle 5"/>
          <p:cNvSpPr>
            <a:spLocks noChangeArrowheads="1"/>
          </p:cNvSpPr>
          <p:nvPr/>
        </p:nvSpPr>
        <p:spPr bwMode="auto">
          <a:xfrm>
            <a:off x="228600" y="1895475"/>
            <a:ext cx="4343400" cy="2173288"/>
          </a:xfrm>
          <a:prstGeom prst="rect">
            <a:avLst/>
          </a:prstGeom>
          <a:noFill/>
          <a:ln w="9525">
            <a:solidFill>
              <a:schemeClr val="tx1"/>
            </a:solidFill>
            <a:miter lim="800000"/>
            <a:headEnd/>
            <a:tailEnd/>
          </a:ln>
          <a:effectLst/>
        </p:spPr>
        <p:txBody>
          <a:bodyPr/>
          <a:lstStyle/>
          <a:p>
            <a:pPr defTabSz="914400" fontAlgn="base">
              <a:spcAft>
                <a:spcPts val="1200"/>
              </a:spcAft>
            </a:pPr>
            <a:endParaRPr lang="en-US" sz="1200" b="1" dirty="0">
              <a:solidFill>
                <a:srgbClr val="892034"/>
              </a:solidFill>
              <a:latin typeface="Arial" charset="0"/>
            </a:endParaRPr>
          </a:p>
        </p:txBody>
      </p:sp>
      <p:sp>
        <p:nvSpPr>
          <p:cNvPr id="16" name="Rectangle 5"/>
          <p:cNvSpPr>
            <a:spLocks noChangeArrowheads="1"/>
          </p:cNvSpPr>
          <p:nvPr/>
        </p:nvSpPr>
        <p:spPr bwMode="auto">
          <a:xfrm>
            <a:off x="4570413" y="4068762"/>
            <a:ext cx="4343400" cy="2606675"/>
          </a:xfrm>
          <a:prstGeom prst="rect">
            <a:avLst/>
          </a:prstGeom>
          <a:noFill/>
          <a:ln w="9525">
            <a:solidFill>
              <a:schemeClr val="tx1"/>
            </a:solidFill>
            <a:miter lim="800000"/>
            <a:headEnd/>
            <a:tailEnd/>
          </a:ln>
          <a:effectLst/>
        </p:spPr>
        <p:txBody>
          <a:bodyPr/>
          <a:lstStyle/>
          <a:p>
            <a:pPr defTabSz="914400" fontAlgn="base">
              <a:spcAft>
                <a:spcPts val="1200"/>
              </a:spcAft>
            </a:pPr>
            <a:endParaRPr lang="en-US" sz="1200" b="1" dirty="0">
              <a:solidFill>
                <a:srgbClr val="892034"/>
              </a:solidFill>
              <a:latin typeface="Arial" charset="0"/>
            </a:endParaRPr>
          </a:p>
        </p:txBody>
      </p:sp>
      <p:pic>
        <p:nvPicPr>
          <p:cNvPr id="5" name="Picture 4" descr="fo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707" y="2082128"/>
            <a:ext cx="1827744" cy="1652208"/>
          </a:xfrm>
          <a:prstGeom prst="rect">
            <a:avLst/>
          </a:prstGeom>
        </p:spPr>
      </p:pic>
      <p:pic>
        <p:nvPicPr>
          <p:cNvPr id="17" name="图片 2">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7348" y="4161373"/>
            <a:ext cx="3656131" cy="2397807"/>
          </a:xfrm>
          <a:prstGeom prst="rect">
            <a:avLst/>
          </a:prstGeom>
          <a:ln>
            <a:noFill/>
          </a:ln>
          <a:effectLst>
            <a:outerShdw blurRad="292100" dist="139700" dir="2700000" algn="tl" rotWithShape="0">
              <a:srgbClr val="333333">
                <a:alpha val="65000"/>
              </a:srgbClr>
            </a:outerShdw>
          </a:effectLst>
        </p:spPr>
      </p:pic>
      <p:pic>
        <p:nvPicPr>
          <p:cNvPr id="6" name="Picture 5" descr="fo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5251" y="2124654"/>
            <a:ext cx="2215180" cy="1644847"/>
          </a:xfrm>
          <a:prstGeom prst="rect">
            <a:avLst/>
          </a:prstGeom>
        </p:spPr>
      </p:pic>
    </p:spTree>
    <p:extLst>
      <p:ext uri="{BB962C8B-B14F-4D97-AF65-F5344CB8AC3E}">
        <p14:creationId xmlns:p14="http://schemas.microsoft.com/office/powerpoint/2010/main" val="181532036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1588" y="-206375"/>
            <a:ext cx="9144000" cy="0"/>
          </a:xfrm>
          <a:prstGeom prst="rect">
            <a:avLst/>
          </a:prstGeom>
          <a:noFill/>
          <a:ln w="9525">
            <a:noFill/>
            <a:miter lim="800000"/>
            <a:headEnd/>
            <a:tailEnd/>
          </a:ln>
        </p:spPr>
        <p:txBody>
          <a:bodyPr>
            <a:spAutoFit/>
          </a:bodyPr>
          <a:lstStyle/>
          <a:p>
            <a:pPr algn="l" defTabSz="457200" eaLnBrk="1" fontAlgn="auto" hangingPunct="1">
              <a:spcBef>
                <a:spcPts val="0"/>
              </a:spcBef>
              <a:spcAft>
                <a:spcPts val="0"/>
              </a:spcAft>
            </a:pPr>
            <a:endParaRPr lang="en-US" sz="1800" b="0" dirty="0">
              <a:solidFill>
                <a:prstClr val="black"/>
              </a:solidFill>
              <a:latin typeface="Calibri"/>
            </a:endParaRPr>
          </a:p>
        </p:txBody>
      </p:sp>
      <p:sp>
        <p:nvSpPr>
          <p:cNvPr id="24579" name="Rectangle 4"/>
          <p:cNvSpPr>
            <a:spLocks noChangeArrowheads="1"/>
          </p:cNvSpPr>
          <p:nvPr/>
        </p:nvSpPr>
        <p:spPr bwMode="auto">
          <a:xfrm>
            <a:off x="0" y="295275"/>
            <a:ext cx="9144000" cy="0"/>
          </a:xfrm>
          <a:prstGeom prst="rect">
            <a:avLst/>
          </a:prstGeom>
          <a:noFill/>
          <a:ln w="9525">
            <a:noFill/>
            <a:miter lim="800000"/>
            <a:headEnd/>
            <a:tailEnd/>
          </a:ln>
        </p:spPr>
        <p:txBody>
          <a:bodyPr>
            <a:spAutoFit/>
          </a:bodyPr>
          <a:lstStyle/>
          <a:p>
            <a:pPr algn="l" defTabSz="457200" eaLnBrk="1" fontAlgn="auto" hangingPunct="1">
              <a:spcBef>
                <a:spcPts val="0"/>
              </a:spcBef>
              <a:spcAft>
                <a:spcPts val="0"/>
              </a:spcAft>
            </a:pPr>
            <a:endParaRPr lang="en-US" sz="1800" b="0" dirty="0">
              <a:solidFill>
                <a:prstClr val="black"/>
              </a:solidFill>
              <a:latin typeface="Calibri"/>
            </a:endParaRPr>
          </a:p>
        </p:txBody>
      </p:sp>
      <p:sp>
        <p:nvSpPr>
          <p:cNvPr id="24580" name="Rectangle 6"/>
          <p:cNvSpPr>
            <a:spLocks noChangeArrowheads="1"/>
          </p:cNvSpPr>
          <p:nvPr/>
        </p:nvSpPr>
        <p:spPr bwMode="auto">
          <a:xfrm>
            <a:off x="3157538" y="2381250"/>
            <a:ext cx="9144000" cy="0"/>
          </a:xfrm>
          <a:prstGeom prst="rect">
            <a:avLst/>
          </a:prstGeom>
          <a:noFill/>
          <a:ln w="9525">
            <a:noFill/>
            <a:miter lim="800000"/>
            <a:headEnd/>
            <a:tailEnd/>
          </a:ln>
        </p:spPr>
        <p:txBody>
          <a:bodyPr>
            <a:spAutoFit/>
          </a:bodyPr>
          <a:lstStyle/>
          <a:p>
            <a:pPr algn="l" defTabSz="457200" eaLnBrk="1" fontAlgn="auto" hangingPunct="1">
              <a:spcBef>
                <a:spcPts val="0"/>
              </a:spcBef>
              <a:spcAft>
                <a:spcPts val="0"/>
              </a:spcAft>
            </a:pPr>
            <a:endParaRPr lang="en-US" sz="1800" b="0" dirty="0">
              <a:solidFill>
                <a:prstClr val="black"/>
              </a:solidFill>
              <a:latin typeface="Calibri"/>
            </a:endParaRPr>
          </a:p>
        </p:txBody>
      </p:sp>
      <p:sp>
        <p:nvSpPr>
          <p:cNvPr id="24581" name="Text Box 10"/>
          <p:cNvSpPr txBox="1">
            <a:spLocks noChangeArrowheads="1"/>
          </p:cNvSpPr>
          <p:nvPr/>
        </p:nvSpPr>
        <p:spPr bwMode="auto">
          <a:xfrm>
            <a:off x="227013" y="57150"/>
            <a:ext cx="6858000" cy="369332"/>
          </a:xfrm>
          <a:prstGeom prst="rect">
            <a:avLst/>
          </a:prstGeom>
          <a:noFill/>
          <a:ln w="9525">
            <a:noFill/>
            <a:miter lim="800000"/>
            <a:headEnd/>
            <a:tailEnd/>
          </a:ln>
        </p:spPr>
        <p:txBody>
          <a:bodyPr lIns="0" tIns="0" rIns="0" bIns="0">
            <a:spAutoFit/>
          </a:bodyPr>
          <a:lstStyle/>
          <a:p>
            <a:pPr algn="l" defTabSz="457200" eaLnBrk="1" fontAlgn="auto" hangingPunct="1">
              <a:spcBef>
                <a:spcPct val="50000"/>
              </a:spcBef>
              <a:spcAft>
                <a:spcPts val="0"/>
              </a:spcAft>
            </a:pPr>
            <a:r>
              <a:rPr lang="en-US" sz="2400" dirty="0">
                <a:latin typeface="Arial"/>
                <a:cs typeface="Arial"/>
              </a:rPr>
              <a:t>Brief </a:t>
            </a:r>
            <a:r>
              <a:rPr lang="en-US" sz="2400" dirty="0" smtClean="0">
                <a:latin typeface="Arial"/>
                <a:cs typeface="Arial"/>
              </a:rPr>
              <a:t>Bibliography of Related Research</a:t>
            </a:r>
            <a:endParaRPr lang="en-US" sz="2400" dirty="0">
              <a:latin typeface="Arial"/>
              <a:cs typeface="Arial"/>
            </a:endParaRPr>
          </a:p>
        </p:txBody>
      </p:sp>
      <p:sp>
        <p:nvSpPr>
          <p:cNvPr id="6" name="Rectangle 109"/>
          <p:cNvSpPr txBox="1">
            <a:spLocks noChangeArrowheads="1"/>
          </p:cNvSpPr>
          <p:nvPr/>
        </p:nvSpPr>
        <p:spPr>
          <a:xfrm>
            <a:off x="190939" y="702129"/>
            <a:ext cx="8694738" cy="5335302"/>
          </a:xfrm>
          <a:prstGeom prst="rect">
            <a:avLst/>
          </a:prstGeom>
          <a:noFill/>
          <a:ln/>
        </p:spPr>
        <p:txBody>
          <a:bodyPr lIns="0" tIns="0" rIns="0" bIns="0"/>
          <a:lstStyle/>
          <a:p>
            <a:pPr marL="454025" indent="-454025" algn="l" defTabSz="457200" eaLnBrk="1" fontAlgn="auto" hangingPunct="1">
              <a:spcBef>
                <a:spcPts val="0"/>
              </a:spcBef>
              <a:spcAft>
                <a:spcPts val="1200"/>
              </a:spcAft>
              <a:tabLst>
                <a:tab pos="454025" algn="l"/>
              </a:tabLst>
              <a:defRPr/>
            </a:pPr>
            <a:r>
              <a:rPr lang="en-US" sz="1800" dirty="0" smtClean="0">
                <a:solidFill>
                  <a:prstClr val="black"/>
                </a:solidFill>
                <a:latin typeface="Arial"/>
                <a:cs typeface="Arial"/>
              </a:rPr>
              <a:t>[1]	The Workforce Challenge. Transportation Research Board Special Report No. 275</a:t>
            </a:r>
            <a:r>
              <a:rPr lang="en-US" sz="1800" dirty="0">
                <a:solidFill>
                  <a:prstClr val="black"/>
                </a:solidFill>
                <a:latin typeface="Arial"/>
                <a:cs typeface="Arial"/>
              </a:rPr>
              <a:t>. (</a:t>
            </a:r>
            <a:r>
              <a:rPr lang="en-US" sz="1800" i="1" dirty="0">
                <a:solidFill>
                  <a:prstClr val="black"/>
                </a:solidFill>
                <a:latin typeface="Arial"/>
                <a:cs typeface="Arial"/>
              </a:rPr>
              <a:t>http://</a:t>
            </a:r>
            <a:r>
              <a:rPr lang="en-US" sz="1800" i="1" dirty="0" err="1">
                <a:solidFill>
                  <a:prstClr val="black"/>
                </a:solidFill>
                <a:latin typeface="Arial"/>
                <a:cs typeface="Arial"/>
              </a:rPr>
              <a:t>onlinepubs.trb.org</a:t>
            </a:r>
            <a:r>
              <a:rPr lang="en-US" sz="1800" i="1" dirty="0">
                <a:solidFill>
                  <a:prstClr val="black"/>
                </a:solidFill>
                <a:latin typeface="Arial"/>
                <a:cs typeface="Arial"/>
              </a:rPr>
              <a:t>/</a:t>
            </a:r>
            <a:r>
              <a:rPr lang="en-US" sz="1800" i="1" dirty="0" err="1">
                <a:solidFill>
                  <a:prstClr val="black"/>
                </a:solidFill>
                <a:latin typeface="Arial"/>
                <a:cs typeface="Arial"/>
              </a:rPr>
              <a:t>onlinepubs</a:t>
            </a:r>
            <a:r>
              <a:rPr lang="en-US" sz="1800" i="1" dirty="0">
                <a:solidFill>
                  <a:prstClr val="black"/>
                </a:solidFill>
                <a:latin typeface="Arial"/>
                <a:cs typeface="Arial"/>
              </a:rPr>
              <a:t>/</a:t>
            </a:r>
            <a:r>
              <a:rPr lang="en-US" sz="1800" i="1" dirty="0" err="1">
                <a:solidFill>
                  <a:prstClr val="black"/>
                </a:solidFill>
                <a:latin typeface="Arial"/>
                <a:cs typeface="Arial"/>
              </a:rPr>
              <a:t>sr</a:t>
            </a:r>
            <a:r>
              <a:rPr lang="en-US" sz="1800" i="1" dirty="0">
                <a:solidFill>
                  <a:prstClr val="black"/>
                </a:solidFill>
                <a:latin typeface="Arial"/>
                <a:cs typeface="Arial"/>
              </a:rPr>
              <a:t>/sr275.</a:t>
            </a:r>
            <a:r>
              <a:rPr lang="en-US" sz="1800" i="1" dirty="0" smtClean="0">
                <a:solidFill>
                  <a:prstClr val="black"/>
                </a:solidFill>
                <a:latin typeface="Arial"/>
                <a:cs typeface="Arial"/>
              </a:rPr>
              <a:t>pdf</a:t>
            </a:r>
            <a:r>
              <a:rPr lang="en-US" sz="1800" dirty="0" smtClean="0">
                <a:solidFill>
                  <a:prstClr val="black"/>
                </a:solidFill>
                <a:latin typeface="Arial"/>
                <a:cs typeface="Arial"/>
              </a:rPr>
              <a:t>).</a:t>
            </a:r>
          </a:p>
          <a:p>
            <a:pPr marL="454025" indent="-454025" algn="l" defTabSz="457200" eaLnBrk="1" fontAlgn="auto" hangingPunct="1">
              <a:spcBef>
                <a:spcPts val="0"/>
              </a:spcBef>
              <a:spcAft>
                <a:spcPts val="1200"/>
              </a:spcAft>
              <a:tabLst>
                <a:tab pos="454025" algn="l"/>
              </a:tabLst>
              <a:defRPr/>
            </a:pPr>
            <a:r>
              <a:rPr lang="en-US" sz="1800" dirty="0" smtClean="0">
                <a:solidFill>
                  <a:prstClr val="black"/>
                </a:solidFill>
                <a:latin typeface="Arial"/>
                <a:cs typeface="Arial"/>
              </a:rPr>
              <a:t>[2]	Managing Transit’s Workforce in the New Millennium. Transit Cooperative Research Program</a:t>
            </a:r>
            <a:r>
              <a:rPr lang="en-US" sz="1800" dirty="0">
                <a:solidFill>
                  <a:prstClr val="black"/>
                </a:solidFill>
                <a:latin typeface="Arial"/>
                <a:cs typeface="Arial"/>
              </a:rPr>
              <a:t>. (http://</a:t>
            </a:r>
            <a:r>
              <a:rPr lang="en-US" sz="1800" dirty="0" err="1">
                <a:solidFill>
                  <a:prstClr val="black"/>
                </a:solidFill>
                <a:latin typeface="Arial"/>
                <a:cs typeface="Arial"/>
              </a:rPr>
              <a:t>www.tcrponline.org</a:t>
            </a:r>
            <a:r>
              <a:rPr lang="en-US" sz="1800" dirty="0">
                <a:solidFill>
                  <a:prstClr val="black"/>
                </a:solidFill>
                <a:latin typeface="Arial"/>
                <a:cs typeface="Arial"/>
              </a:rPr>
              <a:t>/bin/doc-</a:t>
            </a:r>
            <a:r>
              <a:rPr lang="en-US" sz="1800" dirty="0" err="1">
                <a:solidFill>
                  <a:prstClr val="black"/>
                </a:solidFill>
                <a:latin typeface="Arial"/>
                <a:cs typeface="Arial"/>
              </a:rPr>
              <a:t>distr.cgi</a:t>
            </a:r>
            <a:r>
              <a:rPr lang="en-US" sz="1800" dirty="0">
                <a:solidFill>
                  <a:prstClr val="black"/>
                </a:solidFill>
                <a:latin typeface="Arial"/>
                <a:cs typeface="Arial"/>
              </a:rPr>
              <a:t>/TCRP_RPT_77.pdf?cat_id=</a:t>
            </a:r>
            <a:r>
              <a:rPr lang="en-US" sz="1800" dirty="0" smtClean="0">
                <a:solidFill>
                  <a:prstClr val="black"/>
                </a:solidFill>
                <a:latin typeface="Arial"/>
                <a:cs typeface="Arial"/>
              </a:rPr>
              <a:t>23).</a:t>
            </a:r>
            <a:endParaRPr lang="en-US" sz="1800" dirty="0">
              <a:solidFill>
                <a:prstClr val="black"/>
              </a:solidFill>
              <a:latin typeface="Arial"/>
              <a:cs typeface="Arial"/>
            </a:endParaRPr>
          </a:p>
          <a:p>
            <a:pPr marL="454025" indent="-454025" algn="l" defTabSz="457200" eaLnBrk="1" fontAlgn="auto" hangingPunct="1">
              <a:spcBef>
                <a:spcPts val="0"/>
              </a:spcBef>
              <a:spcAft>
                <a:spcPts val="1200"/>
              </a:spcAft>
              <a:tabLst>
                <a:tab pos="454025" algn="l"/>
              </a:tabLst>
              <a:defRPr/>
            </a:pPr>
            <a:r>
              <a:rPr lang="en-US" sz="1800" dirty="0" smtClean="0">
                <a:solidFill>
                  <a:prstClr val="black"/>
                </a:solidFill>
                <a:latin typeface="Arial"/>
                <a:cs typeface="Arial"/>
              </a:rPr>
              <a:t>[3]	Gilbert</a:t>
            </a:r>
            <a:r>
              <a:rPr lang="en-US" sz="1800" dirty="0">
                <a:solidFill>
                  <a:prstClr val="black"/>
                </a:solidFill>
                <a:latin typeface="Arial"/>
                <a:cs typeface="Arial"/>
              </a:rPr>
              <a:t>, T. (1978). The behavior engineering model. In T. Gilbert, Human competence: Engineering worthy performance (pp. 73-105). New York: McGraw-Hill</a:t>
            </a:r>
            <a:r>
              <a:rPr lang="en-US" sz="1800" dirty="0" smtClean="0">
                <a:solidFill>
                  <a:prstClr val="black"/>
                </a:solidFill>
                <a:latin typeface="Arial"/>
                <a:cs typeface="Arial"/>
              </a:rPr>
              <a:t>.</a:t>
            </a:r>
          </a:p>
          <a:p>
            <a:pPr marL="454025" indent="-454025" algn="l" defTabSz="457200" eaLnBrk="1" fontAlgn="auto" hangingPunct="1">
              <a:spcBef>
                <a:spcPts val="0"/>
              </a:spcBef>
              <a:spcAft>
                <a:spcPts val="1200"/>
              </a:spcAft>
              <a:tabLst>
                <a:tab pos="454025" algn="l"/>
              </a:tabLst>
              <a:defRPr/>
            </a:pPr>
            <a:r>
              <a:rPr lang="en-US" sz="1800" dirty="0" smtClean="0">
                <a:solidFill>
                  <a:prstClr val="black"/>
                </a:solidFill>
                <a:latin typeface="Arial"/>
                <a:cs typeface="Arial"/>
              </a:rPr>
              <a:t>[4]	</a:t>
            </a:r>
            <a:r>
              <a:rPr lang="en-US" sz="1800" dirty="0" err="1" smtClean="0">
                <a:solidFill>
                  <a:prstClr val="black"/>
                </a:solidFill>
                <a:latin typeface="Arial"/>
                <a:cs typeface="Arial"/>
              </a:rPr>
              <a:t>Dodds</a:t>
            </a:r>
            <a:r>
              <a:rPr lang="en-US" sz="1800" dirty="0" smtClean="0">
                <a:solidFill>
                  <a:prstClr val="black"/>
                </a:solidFill>
                <a:latin typeface="Arial"/>
                <a:cs typeface="Arial"/>
              </a:rPr>
              <a:t>, P. and Fletcher, J.D. (2004). Opportunities for New “Smart” Learning Environments Enabled by Next Generation Web Capabilities. Institute for Defense Analysis Document No. D-2952.</a:t>
            </a:r>
          </a:p>
          <a:p>
            <a:pPr marL="454025" indent="-454025" algn="l" defTabSz="457200" eaLnBrk="1" fontAlgn="auto" hangingPunct="1">
              <a:spcBef>
                <a:spcPts val="0"/>
              </a:spcBef>
              <a:spcAft>
                <a:spcPts val="1200"/>
              </a:spcAft>
              <a:tabLst>
                <a:tab pos="454025" algn="l"/>
              </a:tabLst>
              <a:defRPr/>
            </a:pPr>
            <a:r>
              <a:rPr lang="en-US" sz="1800" dirty="0" smtClean="0">
                <a:solidFill>
                  <a:prstClr val="black"/>
                </a:solidFill>
                <a:latin typeface="Calibri"/>
              </a:rPr>
              <a:t>[5]	Anderson</a:t>
            </a:r>
            <a:r>
              <a:rPr lang="en-US" sz="1800" dirty="0">
                <a:solidFill>
                  <a:prstClr val="black"/>
                </a:solidFill>
                <a:latin typeface="Calibri"/>
              </a:rPr>
              <a:t>, L.W. (Ed.), </a:t>
            </a:r>
            <a:r>
              <a:rPr lang="en-US" sz="1800" dirty="0" err="1">
                <a:solidFill>
                  <a:prstClr val="black"/>
                </a:solidFill>
                <a:latin typeface="Calibri"/>
              </a:rPr>
              <a:t>Krathwohl</a:t>
            </a:r>
            <a:r>
              <a:rPr lang="en-US" sz="1800" dirty="0">
                <a:solidFill>
                  <a:prstClr val="black"/>
                </a:solidFill>
                <a:latin typeface="Calibri"/>
              </a:rPr>
              <a:t>, D.R. (Ed.), </a:t>
            </a:r>
            <a:r>
              <a:rPr lang="en-US" sz="1800" dirty="0" err="1">
                <a:solidFill>
                  <a:prstClr val="black"/>
                </a:solidFill>
                <a:latin typeface="Calibri"/>
              </a:rPr>
              <a:t>Airasian</a:t>
            </a:r>
            <a:r>
              <a:rPr lang="en-US" sz="1800" dirty="0">
                <a:solidFill>
                  <a:prstClr val="black"/>
                </a:solidFill>
                <a:latin typeface="Calibri"/>
              </a:rPr>
              <a:t>, P.W., Cruikshank, K.A., Mayer, R.E., </a:t>
            </a:r>
            <a:r>
              <a:rPr lang="en-US" sz="1800" dirty="0" err="1">
                <a:solidFill>
                  <a:prstClr val="black"/>
                </a:solidFill>
                <a:latin typeface="Calibri"/>
              </a:rPr>
              <a:t>Pintrich</a:t>
            </a:r>
            <a:r>
              <a:rPr lang="en-US" sz="1800" dirty="0">
                <a:solidFill>
                  <a:prstClr val="black"/>
                </a:solidFill>
                <a:latin typeface="Calibri"/>
              </a:rPr>
              <a:t>, P.R., </a:t>
            </a:r>
            <a:r>
              <a:rPr lang="en-US" sz="1800" dirty="0" err="1">
                <a:solidFill>
                  <a:prstClr val="black"/>
                </a:solidFill>
                <a:latin typeface="Calibri"/>
              </a:rPr>
              <a:t>Raths</a:t>
            </a:r>
            <a:r>
              <a:rPr lang="en-US" sz="1800" dirty="0">
                <a:solidFill>
                  <a:prstClr val="black"/>
                </a:solidFill>
                <a:latin typeface="Calibri"/>
              </a:rPr>
              <a:t>, J., &amp; </a:t>
            </a:r>
            <a:r>
              <a:rPr lang="en-US" sz="1800" dirty="0" err="1">
                <a:solidFill>
                  <a:prstClr val="black"/>
                </a:solidFill>
                <a:latin typeface="Calibri"/>
              </a:rPr>
              <a:t>Wittrock</a:t>
            </a:r>
            <a:r>
              <a:rPr lang="en-US" sz="1800" dirty="0">
                <a:solidFill>
                  <a:prstClr val="black"/>
                </a:solidFill>
                <a:latin typeface="Calibri"/>
              </a:rPr>
              <a:t>, M.C. (2001). A taxonomy for learning, teaching, and assessing: A revision of Bloom's Taxonomy of Educational Objectives (Complete edition). New York: Longman</a:t>
            </a:r>
            <a:r>
              <a:rPr lang="en-US" sz="1800" dirty="0" smtClean="0">
                <a:solidFill>
                  <a:prstClr val="black"/>
                </a:solidFill>
                <a:latin typeface="Calibri"/>
              </a:rPr>
              <a:t>.</a:t>
            </a:r>
          </a:p>
          <a:p>
            <a:pPr marL="454025" indent="-454025" algn="l" defTabSz="457200" eaLnBrk="1" fontAlgn="auto" hangingPunct="1">
              <a:spcBef>
                <a:spcPts val="0"/>
              </a:spcBef>
              <a:spcAft>
                <a:spcPts val="1200"/>
              </a:spcAft>
              <a:tabLst>
                <a:tab pos="454025" algn="l"/>
              </a:tabLst>
              <a:defRPr/>
            </a:pPr>
            <a:r>
              <a:rPr lang="en-US" sz="1800" dirty="0" smtClean="0">
                <a:solidFill>
                  <a:prstClr val="black"/>
                </a:solidFill>
                <a:latin typeface="Calibri"/>
              </a:rPr>
              <a:t>[6]	Hunter, L. (2012). Drupal Overview. The Drupal Open Source Project</a:t>
            </a:r>
            <a:r>
              <a:rPr lang="en-US" sz="1800" dirty="0">
                <a:solidFill>
                  <a:prstClr val="black"/>
                </a:solidFill>
                <a:latin typeface="Calibri"/>
              </a:rPr>
              <a:t>. (http://</a:t>
            </a:r>
            <a:r>
              <a:rPr lang="en-US" sz="1800" dirty="0" err="1">
                <a:solidFill>
                  <a:prstClr val="black"/>
                </a:solidFill>
                <a:latin typeface="Calibri"/>
              </a:rPr>
              <a:t>drupal.org</a:t>
            </a:r>
            <a:r>
              <a:rPr lang="en-US" sz="1800" dirty="0">
                <a:solidFill>
                  <a:prstClr val="black"/>
                </a:solidFill>
                <a:latin typeface="Calibri"/>
              </a:rPr>
              <a:t>/getting-started/before/</a:t>
            </a:r>
            <a:r>
              <a:rPr lang="en-US" sz="1800" dirty="0" smtClean="0">
                <a:solidFill>
                  <a:prstClr val="black"/>
                </a:solidFill>
                <a:latin typeface="Calibri"/>
              </a:rPr>
              <a:t>overview).</a:t>
            </a:r>
          </a:p>
          <a:p>
            <a:pPr marL="454025" indent="-454025" algn="l" defTabSz="457200" eaLnBrk="1" fontAlgn="auto" hangingPunct="1">
              <a:spcBef>
                <a:spcPts val="0"/>
              </a:spcBef>
              <a:spcAft>
                <a:spcPts val="1200"/>
              </a:spcAft>
              <a:tabLst>
                <a:tab pos="454025" algn="l"/>
              </a:tabLst>
              <a:defRPr/>
            </a:pPr>
            <a:endParaRPr lang="en-US" sz="1800" dirty="0">
              <a:solidFill>
                <a:prstClr val="black"/>
              </a:solidFill>
              <a:latin typeface="Calibri"/>
            </a:endParaRPr>
          </a:p>
        </p:txBody>
      </p:sp>
    </p:spTree>
    <p:extLst>
      <p:ext uri="{BB962C8B-B14F-4D97-AF65-F5344CB8AC3E}">
        <p14:creationId xmlns:p14="http://schemas.microsoft.com/office/powerpoint/2010/main" val="154689974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227013" y="57150"/>
            <a:ext cx="8672512" cy="369332"/>
          </a:xfrm>
          <a:prstGeom prst="rect">
            <a:avLst/>
          </a:prstGeom>
          <a:noFill/>
          <a:ln w="9525">
            <a:noFill/>
            <a:miter lim="800000"/>
            <a:headEnd/>
            <a:tailEnd/>
          </a:ln>
        </p:spPr>
        <p:txBody>
          <a:bodyPr wrap="square" lIns="0" tIns="0" rIns="0" bIns="0">
            <a:spAutoFit/>
          </a:bodyPr>
          <a:lstStyle/>
          <a:p>
            <a:pPr algn="l" defTabSz="457200" eaLnBrk="1" fontAlgn="auto" hangingPunct="1">
              <a:spcBef>
                <a:spcPct val="50000"/>
              </a:spcBef>
              <a:spcAft>
                <a:spcPts val="0"/>
              </a:spcAft>
            </a:pPr>
            <a:r>
              <a:rPr lang="en-US" sz="2400" dirty="0" smtClean="0">
                <a:solidFill>
                  <a:prstClr val="black"/>
                </a:solidFill>
                <a:latin typeface="Arial"/>
                <a:cs typeface="Arial"/>
              </a:rPr>
              <a:t>Biography – J. Steve Shaffer</a:t>
            </a:r>
            <a:endParaRPr lang="en-US" sz="2400" dirty="0">
              <a:solidFill>
                <a:prstClr val="black"/>
              </a:solidFill>
              <a:latin typeface="Arial"/>
              <a:cs typeface="Arial"/>
            </a:endParaRPr>
          </a:p>
        </p:txBody>
      </p:sp>
      <p:sp>
        <p:nvSpPr>
          <p:cNvPr id="41" name="Text Box 3"/>
          <p:cNvSpPr txBox="1">
            <a:spLocks noChangeArrowheads="1"/>
          </p:cNvSpPr>
          <p:nvPr/>
        </p:nvSpPr>
        <p:spPr bwMode="auto">
          <a:xfrm>
            <a:off x="227013" y="703385"/>
            <a:ext cx="8672512" cy="5832880"/>
          </a:xfrm>
          <a:prstGeom prst="rect">
            <a:avLst/>
          </a:prstGeom>
          <a:noFill/>
          <a:ln w="9525">
            <a:noFill/>
            <a:miter lim="800000"/>
            <a:headEnd/>
            <a:tailEnd/>
          </a:ln>
          <a:effectLst/>
        </p:spPr>
        <p:txBody>
          <a:bodyPr lIns="0" tIns="0" rIns="0" bIns="0"/>
          <a:lstStyle/>
          <a:p>
            <a:pPr algn="l" defTabSz="457200" eaLnBrk="1" fontAlgn="auto" hangingPunct="1">
              <a:spcBef>
                <a:spcPts val="0"/>
              </a:spcBef>
              <a:spcAft>
                <a:spcPts val="1200"/>
              </a:spcAft>
            </a:pPr>
            <a:r>
              <a:rPr lang="en-US" sz="1800" dirty="0">
                <a:solidFill>
                  <a:prstClr val="black"/>
                </a:solidFill>
                <a:latin typeface="Arial"/>
                <a:cs typeface="Arial"/>
              </a:rPr>
              <a:t>J.S. </a:t>
            </a:r>
            <a:r>
              <a:rPr lang="en-US" sz="1800" dirty="0" smtClean="0">
                <a:solidFill>
                  <a:prstClr val="black"/>
                </a:solidFill>
                <a:latin typeface="Arial"/>
                <a:cs typeface="Arial"/>
              </a:rPr>
              <a:t>Shaffer received his M.A. in Communications from New York University in 1966, and completed two years of PhD studies at </a:t>
            </a:r>
            <a:r>
              <a:rPr lang="en-US" sz="1800" dirty="0">
                <a:solidFill>
                  <a:prstClr val="black"/>
                </a:solidFill>
                <a:latin typeface="Arial"/>
                <a:cs typeface="Arial"/>
              </a:rPr>
              <a:t>the Annenberg School of Communications of the University of </a:t>
            </a:r>
            <a:r>
              <a:rPr lang="en-US" sz="1800" dirty="0" smtClean="0">
                <a:solidFill>
                  <a:prstClr val="black"/>
                </a:solidFill>
                <a:latin typeface="Arial"/>
                <a:cs typeface="Arial"/>
              </a:rPr>
              <a:t>Pennsylvania, where he was appointed </a:t>
            </a:r>
            <a:r>
              <a:rPr lang="en-US" sz="1800" dirty="0">
                <a:solidFill>
                  <a:prstClr val="black"/>
                </a:solidFill>
                <a:latin typeface="Arial"/>
                <a:cs typeface="Arial"/>
              </a:rPr>
              <a:t>to the graduate faculty in their experimental TV Laboratory</a:t>
            </a:r>
            <a:r>
              <a:rPr lang="en-US" sz="1800" dirty="0" smtClean="0">
                <a:solidFill>
                  <a:prstClr val="black"/>
                </a:solidFill>
                <a:latin typeface="Arial"/>
                <a:cs typeface="Arial"/>
              </a:rPr>
              <a:t>.</a:t>
            </a:r>
          </a:p>
          <a:p>
            <a:pPr algn="l" defTabSz="457200" eaLnBrk="1" fontAlgn="auto" hangingPunct="1">
              <a:spcBef>
                <a:spcPts val="0"/>
              </a:spcBef>
              <a:spcAft>
                <a:spcPts val="1200"/>
              </a:spcAft>
            </a:pPr>
            <a:r>
              <a:rPr lang="en-US" sz="1800" dirty="0" smtClean="0">
                <a:solidFill>
                  <a:prstClr val="black"/>
                </a:solidFill>
                <a:latin typeface="Arial"/>
                <a:cs typeface="Arial"/>
              </a:rPr>
              <a:t>In </a:t>
            </a:r>
            <a:r>
              <a:rPr lang="en-US" sz="1800" dirty="0">
                <a:solidFill>
                  <a:prstClr val="black"/>
                </a:solidFill>
                <a:latin typeface="Arial"/>
                <a:cs typeface="Arial"/>
              </a:rPr>
              <a:t>1975 he founded </a:t>
            </a:r>
            <a:r>
              <a:rPr lang="en-US" sz="1800" dirty="0" smtClean="0">
                <a:solidFill>
                  <a:prstClr val="black"/>
                </a:solidFill>
                <a:latin typeface="Arial"/>
                <a:cs typeface="Arial"/>
              </a:rPr>
              <a:t>Shaffer </a:t>
            </a:r>
            <a:r>
              <a:rPr lang="en-US" sz="1800" dirty="0">
                <a:solidFill>
                  <a:prstClr val="black"/>
                </a:solidFill>
                <a:latin typeface="Arial"/>
                <a:cs typeface="Arial"/>
              </a:rPr>
              <a:t>Educational Associates, Inc</a:t>
            </a:r>
            <a:r>
              <a:rPr lang="en-US" sz="1800" dirty="0" smtClean="0">
                <a:solidFill>
                  <a:prstClr val="black"/>
                </a:solidFill>
                <a:latin typeface="Arial"/>
                <a:cs typeface="Arial"/>
              </a:rPr>
              <a:t>., whose client list </a:t>
            </a:r>
            <a:r>
              <a:rPr lang="en-US" sz="1800" dirty="0">
                <a:solidFill>
                  <a:prstClr val="black"/>
                </a:solidFill>
                <a:latin typeface="Arial"/>
                <a:cs typeface="Arial"/>
              </a:rPr>
              <a:t>includes such industry giants as </a:t>
            </a:r>
            <a:r>
              <a:rPr lang="en-US" sz="1800" dirty="0" smtClean="0">
                <a:solidFill>
                  <a:prstClr val="black"/>
                </a:solidFill>
                <a:latin typeface="Arial"/>
                <a:cs typeface="Arial"/>
              </a:rPr>
              <a:t>GE, GM, Exxon</a:t>
            </a:r>
            <a:r>
              <a:rPr lang="en-US" sz="1800" dirty="0">
                <a:solidFill>
                  <a:prstClr val="black"/>
                </a:solidFill>
                <a:latin typeface="Arial"/>
                <a:cs typeface="Arial"/>
              </a:rPr>
              <a:t>/</a:t>
            </a:r>
            <a:r>
              <a:rPr lang="en-US" sz="1800" dirty="0" smtClean="0">
                <a:solidFill>
                  <a:prstClr val="black"/>
                </a:solidFill>
                <a:latin typeface="Arial"/>
                <a:cs typeface="Arial"/>
              </a:rPr>
              <a:t>Mobil and Sylvan </a:t>
            </a:r>
            <a:r>
              <a:rPr lang="en-US" sz="1800" dirty="0">
                <a:solidFill>
                  <a:prstClr val="black"/>
                </a:solidFill>
                <a:latin typeface="Arial"/>
                <a:cs typeface="Arial"/>
              </a:rPr>
              <a:t>Learning System, Inc</a:t>
            </a:r>
            <a:r>
              <a:rPr lang="en-US" sz="1800" dirty="0" smtClean="0">
                <a:solidFill>
                  <a:prstClr val="black"/>
                </a:solidFill>
                <a:latin typeface="Arial"/>
                <a:cs typeface="Arial"/>
              </a:rPr>
              <a:t>. SEA has conducted training programs in many foreign countries, including </a:t>
            </a:r>
            <a:r>
              <a:rPr lang="en-US" sz="1800" dirty="0">
                <a:solidFill>
                  <a:prstClr val="black"/>
                </a:solidFill>
                <a:latin typeface="Arial"/>
                <a:cs typeface="Arial"/>
              </a:rPr>
              <a:t>Saudi Arabia, The United Arab Emirates, Egypt, Pakistan, The Sudan, Thailand, Bolivia and Brazil.  </a:t>
            </a:r>
            <a:r>
              <a:rPr lang="en-US" sz="1800" dirty="0" smtClean="0">
                <a:solidFill>
                  <a:prstClr val="black"/>
                </a:solidFill>
                <a:latin typeface="Arial"/>
                <a:cs typeface="Arial"/>
              </a:rPr>
              <a:t>Their training technology is </a:t>
            </a:r>
            <a:r>
              <a:rPr lang="en-US" sz="1800" dirty="0">
                <a:solidFill>
                  <a:prstClr val="black"/>
                </a:solidFill>
                <a:latin typeface="Arial"/>
                <a:cs typeface="Arial"/>
              </a:rPr>
              <a:t>currently being taught to all of the USA’s major transit systems addressing all capital-intensive improvement programs to meet the demands of the 21</a:t>
            </a:r>
            <a:r>
              <a:rPr lang="en-US" sz="1800" baseline="30000" dirty="0">
                <a:solidFill>
                  <a:prstClr val="black"/>
                </a:solidFill>
                <a:latin typeface="Arial"/>
                <a:cs typeface="Arial"/>
              </a:rPr>
              <a:t>st</a:t>
            </a:r>
            <a:r>
              <a:rPr lang="en-US" sz="1800" dirty="0">
                <a:solidFill>
                  <a:prstClr val="black"/>
                </a:solidFill>
                <a:latin typeface="Arial"/>
                <a:cs typeface="Arial"/>
              </a:rPr>
              <a:t> Century. </a:t>
            </a:r>
            <a:endParaRPr lang="en-US" sz="1800" dirty="0" smtClean="0">
              <a:solidFill>
                <a:prstClr val="black"/>
              </a:solidFill>
              <a:latin typeface="Arial"/>
              <a:cs typeface="Arial"/>
            </a:endParaRPr>
          </a:p>
          <a:p>
            <a:pPr algn="l" defTabSz="457200" eaLnBrk="1" fontAlgn="auto" hangingPunct="1">
              <a:spcBef>
                <a:spcPts val="0"/>
              </a:spcBef>
              <a:spcAft>
                <a:spcPts val="1200"/>
              </a:spcAft>
            </a:pPr>
            <a:r>
              <a:rPr lang="en-US" sz="1800" dirty="0" smtClean="0">
                <a:solidFill>
                  <a:prstClr val="black"/>
                </a:solidFill>
                <a:latin typeface="Arial"/>
                <a:cs typeface="Arial"/>
              </a:rPr>
              <a:t>In </a:t>
            </a:r>
            <a:r>
              <a:rPr lang="en-US" sz="1800" dirty="0">
                <a:solidFill>
                  <a:prstClr val="black"/>
                </a:solidFill>
                <a:latin typeface="Arial"/>
                <a:cs typeface="Arial"/>
              </a:rPr>
              <a:t>2004 Shaffer was appointed to a sub-group of The National Academy of Science’s Transportation Research Board which is in the process of examining the human resource development issues of the USA’s major public transit systems</a:t>
            </a:r>
            <a:r>
              <a:rPr lang="en-US" sz="1800" dirty="0" smtClean="0">
                <a:solidFill>
                  <a:prstClr val="black"/>
                </a:solidFill>
                <a:latin typeface="Arial"/>
                <a:cs typeface="Arial"/>
              </a:rPr>
              <a:t>. </a:t>
            </a:r>
            <a:r>
              <a:rPr lang="en-US" sz="1800" dirty="0">
                <a:solidFill>
                  <a:prstClr val="black"/>
                </a:solidFill>
                <a:latin typeface="Arial"/>
                <a:cs typeface="Arial"/>
              </a:rPr>
              <a:t>Mr. Shaffer has served as a consultant to many government agencies, including the U.S Office of education, and commercial enterprises (e.g., CSX). He currently holds an appointment by the New Jersey Governor to his Advisory Council on Career Education. </a:t>
            </a:r>
            <a:r>
              <a:rPr lang="en-US" sz="1800" dirty="0" smtClean="0">
                <a:solidFill>
                  <a:prstClr val="black"/>
                </a:solidFill>
                <a:latin typeface="Arial"/>
                <a:cs typeface="Arial"/>
              </a:rPr>
              <a:t>He has authored numerous papers on education and training for the transportation sector, and is internationally known for his work in this area.</a:t>
            </a:r>
          </a:p>
        </p:txBody>
      </p:sp>
    </p:spTree>
    <p:extLst>
      <p:ext uri="{BB962C8B-B14F-4D97-AF65-F5344CB8AC3E}">
        <p14:creationId xmlns:p14="http://schemas.microsoft.com/office/powerpoint/2010/main" val="378492848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227013" y="57150"/>
            <a:ext cx="8672512" cy="369332"/>
          </a:xfrm>
          <a:prstGeom prst="rect">
            <a:avLst/>
          </a:prstGeom>
          <a:noFill/>
          <a:ln w="9525">
            <a:noFill/>
            <a:miter lim="800000"/>
            <a:headEnd/>
            <a:tailEnd/>
          </a:ln>
        </p:spPr>
        <p:txBody>
          <a:bodyPr wrap="square" lIns="0" tIns="0" rIns="0" bIns="0">
            <a:spAutoFit/>
          </a:bodyPr>
          <a:lstStyle/>
          <a:p>
            <a:pPr algn="l" defTabSz="457200" eaLnBrk="1" fontAlgn="auto" hangingPunct="1">
              <a:spcBef>
                <a:spcPct val="50000"/>
              </a:spcBef>
              <a:spcAft>
                <a:spcPts val="0"/>
              </a:spcAft>
            </a:pPr>
            <a:r>
              <a:rPr lang="en-US" sz="2400" dirty="0" smtClean="0">
                <a:solidFill>
                  <a:prstClr val="black"/>
                </a:solidFill>
                <a:latin typeface="Arial"/>
                <a:cs typeface="Arial"/>
              </a:rPr>
              <a:t>Biography</a:t>
            </a:r>
            <a:endParaRPr lang="en-US" sz="2400" dirty="0">
              <a:solidFill>
                <a:prstClr val="black"/>
              </a:solidFill>
              <a:latin typeface="Arial"/>
              <a:cs typeface="Arial"/>
            </a:endParaRPr>
          </a:p>
        </p:txBody>
      </p:sp>
      <p:sp>
        <p:nvSpPr>
          <p:cNvPr id="41" name="Text Box 3"/>
          <p:cNvSpPr txBox="1">
            <a:spLocks noChangeArrowheads="1"/>
          </p:cNvSpPr>
          <p:nvPr/>
        </p:nvSpPr>
        <p:spPr bwMode="auto">
          <a:xfrm>
            <a:off x="223838" y="703385"/>
            <a:ext cx="8693150" cy="5958672"/>
          </a:xfrm>
          <a:prstGeom prst="rect">
            <a:avLst/>
          </a:prstGeom>
          <a:noFill/>
          <a:ln w="9525">
            <a:noFill/>
            <a:miter lim="800000"/>
            <a:headEnd/>
            <a:tailEnd/>
          </a:ln>
          <a:effectLst/>
        </p:spPr>
        <p:txBody>
          <a:bodyPr lIns="0" tIns="0" rIns="0" bIns="0"/>
          <a:lstStyle/>
          <a:p>
            <a:pPr algn="l" defTabSz="457200" eaLnBrk="1" fontAlgn="auto" hangingPunct="1">
              <a:spcBef>
                <a:spcPts val="0"/>
              </a:spcBef>
              <a:spcAft>
                <a:spcPts val="1200"/>
              </a:spcAft>
              <a:tabLst>
                <a:tab pos="3376613" algn="r"/>
              </a:tabLst>
            </a:pPr>
            <a:r>
              <a:rPr lang="en-US" sz="1800" dirty="0" smtClean="0">
                <a:solidFill>
                  <a:prstClr val="black"/>
                </a:solidFill>
                <a:latin typeface="Arial"/>
                <a:cs typeface="Arial"/>
              </a:rPr>
              <a:t>Joseph Picone received his Ph.D. in Electrical Engineering in 1983 from the Illinois Institute of Technology. He is currently Professor and Chair of the Department of Electrical and Computer Engineering at Temple University. He recently completed a three-year sabbatical at the Department of Defense where he directed human language technology research and development.</a:t>
            </a:r>
          </a:p>
          <a:p>
            <a:pPr algn="l" defTabSz="457200" eaLnBrk="1" fontAlgn="auto" hangingPunct="1">
              <a:spcBef>
                <a:spcPts val="0"/>
              </a:spcBef>
              <a:spcAft>
                <a:spcPts val="1200"/>
              </a:spcAft>
              <a:tabLst>
                <a:tab pos="3376613" algn="r"/>
              </a:tabLst>
            </a:pPr>
            <a:r>
              <a:rPr lang="en-US" sz="1800" dirty="0" smtClean="0">
                <a:solidFill>
                  <a:prstClr val="black"/>
                </a:solidFill>
                <a:latin typeface="Arial"/>
                <a:cs typeface="Arial"/>
              </a:rPr>
              <a:t>His primary research interests are currently machine learning approaches to acoustic modeling in speech recognition. For over 25 years he has conducted research on many aspects of digital speech and signal processing. He has also been a long-term advocate of open source technology, delivering one of the first state-of-the-art open source speech recognition systems, and maintaining one of the more comprehensive </a:t>
            </a:r>
            <a:r>
              <a:rPr lang="en-US" sz="1800" dirty="0" smtClean="0">
                <a:solidFill>
                  <a:prstClr val="black"/>
                </a:solidFill>
                <a:latin typeface="Arial"/>
                <a:cs typeface="Arial"/>
                <a:hlinkClick r:id="rId2"/>
              </a:rPr>
              <a:t>web sites</a:t>
            </a:r>
            <a:r>
              <a:rPr lang="en-US" sz="1800" dirty="0" smtClean="0">
                <a:solidFill>
                  <a:prstClr val="black"/>
                </a:solidFill>
                <a:latin typeface="Arial"/>
                <a:cs typeface="Arial"/>
              </a:rPr>
              <a:t> related to signal processing. His research group is known for producing many innovative educational materials that have increased access to the field.</a:t>
            </a:r>
          </a:p>
          <a:p>
            <a:pPr algn="l" defTabSz="457200" eaLnBrk="1" fontAlgn="auto" hangingPunct="1">
              <a:spcBef>
                <a:spcPts val="0"/>
              </a:spcBef>
              <a:spcAft>
                <a:spcPts val="1200"/>
              </a:spcAft>
              <a:tabLst>
                <a:tab pos="3376613" algn="r"/>
              </a:tabLst>
            </a:pPr>
            <a:r>
              <a:rPr lang="en-US" sz="1800" dirty="0" smtClean="0">
                <a:solidFill>
                  <a:prstClr val="black"/>
                </a:solidFill>
                <a:latin typeface="Arial"/>
                <a:cs typeface="Arial"/>
              </a:rPr>
              <a:t>Dr. Picone has previously been employed by Texas Instruments and AT&amp;T Bell Laboratories, including a two-year assignment in Japan establishing Texas Instruments’ first international research center. He is a Senior Member of the IEEE, holds several patents in this area, and has been active in several professional societies related to human language technology.</a:t>
            </a:r>
          </a:p>
        </p:txBody>
      </p:sp>
    </p:spTree>
    <p:extLst>
      <p:ext uri="{BB962C8B-B14F-4D97-AF65-F5344CB8AC3E}">
        <p14:creationId xmlns:p14="http://schemas.microsoft.com/office/powerpoint/2010/main" val="89646242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txBox="1">
            <a:spLocks noChangeArrowheads="1"/>
          </p:cNvSpPr>
          <p:nvPr/>
        </p:nvSpPr>
        <p:spPr bwMode="auto">
          <a:xfrm>
            <a:off x="228600" y="152400"/>
            <a:ext cx="8686800" cy="152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1400" b="1">
                <a:solidFill>
                  <a:srgbClr val="000000"/>
                </a:solidFill>
                <a:latin typeface="Arial" charset="0"/>
                <a:ea typeface="ＭＳ Ｐゴシック" charset="0"/>
                <a:cs typeface="ＭＳ Ｐゴシック" charset="0"/>
              </a:defRPr>
            </a:lvl1pPr>
            <a:lvl2pPr marL="742950" indent="-285750" eaLnBrk="0" hangingPunct="0">
              <a:defRPr sz="1400" b="1">
                <a:solidFill>
                  <a:srgbClr val="000000"/>
                </a:solidFill>
                <a:latin typeface="Arial" charset="0"/>
                <a:ea typeface="ＭＳ Ｐゴシック" charset="0"/>
              </a:defRPr>
            </a:lvl2pPr>
            <a:lvl3pPr marL="1143000" indent="-228600" eaLnBrk="0" hangingPunct="0">
              <a:defRPr sz="1400" b="1">
                <a:solidFill>
                  <a:srgbClr val="000000"/>
                </a:solidFill>
                <a:latin typeface="Arial" charset="0"/>
                <a:ea typeface="ＭＳ Ｐゴシック" charset="0"/>
              </a:defRPr>
            </a:lvl3pPr>
            <a:lvl4pPr marL="1600200" indent="-228600" eaLnBrk="0" hangingPunct="0">
              <a:defRPr sz="1400" b="1">
                <a:solidFill>
                  <a:srgbClr val="000000"/>
                </a:solidFill>
                <a:latin typeface="Arial" charset="0"/>
                <a:ea typeface="ＭＳ Ｐゴシック" charset="0"/>
              </a:defRPr>
            </a:lvl4pPr>
            <a:lvl5pPr marL="2057400" indent="-228600" eaLnBrk="0" hangingPunct="0">
              <a:defRPr sz="1400" b="1">
                <a:solidFill>
                  <a:srgbClr val="000000"/>
                </a:solidFill>
                <a:latin typeface="Arial" charset="0"/>
                <a:ea typeface="ＭＳ Ｐゴシック" charset="0"/>
              </a:defRPr>
            </a:lvl5pPr>
            <a:lvl6pPr marL="2514600" indent="-228600" eaLnBrk="0" fontAlgn="base" hangingPunct="0">
              <a:spcBef>
                <a:spcPct val="0"/>
              </a:spcBef>
              <a:spcAft>
                <a:spcPct val="0"/>
              </a:spcAft>
              <a:defRPr sz="1400" b="1">
                <a:solidFill>
                  <a:srgbClr val="000000"/>
                </a:solidFill>
                <a:latin typeface="Arial" charset="0"/>
                <a:ea typeface="ＭＳ Ｐゴシック" charset="0"/>
              </a:defRPr>
            </a:lvl6pPr>
            <a:lvl7pPr marL="2971800" indent="-228600" eaLnBrk="0" fontAlgn="base" hangingPunct="0">
              <a:spcBef>
                <a:spcPct val="0"/>
              </a:spcBef>
              <a:spcAft>
                <a:spcPct val="0"/>
              </a:spcAft>
              <a:defRPr sz="1400" b="1">
                <a:solidFill>
                  <a:srgbClr val="000000"/>
                </a:solidFill>
                <a:latin typeface="Arial" charset="0"/>
                <a:ea typeface="ＭＳ Ｐゴシック" charset="0"/>
              </a:defRPr>
            </a:lvl7pPr>
            <a:lvl8pPr marL="3429000" indent="-228600" eaLnBrk="0" fontAlgn="base" hangingPunct="0">
              <a:spcBef>
                <a:spcPct val="0"/>
              </a:spcBef>
              <a:spcAft>
                <a:spcPct val="0"/>
              </a:spcAft>
              <a:defRPr sz="1400" b="1">
                <a:solidFill>
                  <a:srgbClr val="000000"/>
                </a:solidFill>
                <a:latin typeface="Arial" charset="0"/>
                <a:ea typeface="ＭＳ Ｐゴシック" charset="0"/>
              </a:defRPr>
            </a:lvl8pPr>
            <a:lvl9pPr marL="3886200" indent="-228600" eaLnBrk="0" fontAlgn="base" hangingPunct="0">
              <a:spcBef>
                <a:spcPct val="0"/>
              </a:spcBef>
              <a:spcAft>
                <a:spcPct val="0"/>
              </a:spcAft>
              <a:defRPr sz="1400" b="1">
                <a:solidFill>
                  <a:srgbClr val="000000"/>
                </a:solidFill>
                <a:latin typeface="Arial" charset="0"/>
                <a:ea typeface="ＭＳ Ｐゴシック" charset="0"/>
              </a:defRPr>
            </a:lvl9pPr>
          </a:lstStyle>
          <a:p>
            <a:pPr algn="l" eaLnBrk="1" hangingPunct="1">
              <a:spcBef>
                <a:spcPct val="50000"/>
              </a:spcBef>
              <a:spcAft>
                <a:spcPct val="50000"/>
              </a:spcAft>
            </a:pPr>
            <a:r>
              <a:rPr lang="en-US" sz="2800" dirty="0" smtClean="0">
                <a:solidFill>
                  <a:srgbClr val="892034"/>
                </a:solidFill>
                <a:latin typeface="Calibri" charset="0"/>
              </a:rPr>
              <a:t>The Neural Engineering Data Consortium</a:t>
            </a:r>
            <a:r>
              <a:rPr lang="en-US" sz="2800" dirty="0" smtClean="0">
                <a:latin typeface="Calibri" charset="0"/>
              </a:rPr>
              <a:t/>
            </a:r>
            <a:br>
              <a:rPr lang="en-US" sz="2800" dirty="0" smtClean="0">
                <a:latin typeface="Calibri" charset="0"/>
              </a:rPr>
            </a:br>
            <a:r>
              <a:rPr lang="en-US" sz="900" dirty="0" smtClean="0">
                <a:latin typeface="Calibri" charset="0"/>
              </a:rPr>
              <a:t/>
            </a:r>
            <a:br>
              <a:rPr lang="en-US" sz="900" dirty="0" smtClean="0">
                <a:latin typeface="Calibri" charset="0"/>
              </a:rPr>
            </a:br>
            <a:r>
              <a:rPr lang="en-US" sz="900" dirty="0" smtClean="0">
                <a:latin typeface="Calibri" charset="0"/>
              </a:rPr>
              <a:t/>
            </a:r>
            <a:br>
              <a:rPr lang="en-US" sz="900" dirty="0" smtClean="0">
                <a:latin typeface="Calibri" charset="0"/>
              </a:rPr>
            </a:br>
            <a:r>
              <a:rPr lang="en-US" dirty="0" smtClean="0">
                <a:solidFill>
                  <a:srgbClr val="333399"/>
                </a:solidFill>
                <a:latin typeface="Calibri" charset="0"/>
              </a:rPr>
              <a:t>Mission:</a:t>
            </a:r>
            <a:r>
              <a:rPr lang="en-US" dirty="0" smtClean="0">
                <a:latin typeface="Calibri" charset="0"/>
              </a:rPr>
              <a:t> </a:t>
            </a:r>
            <a:r>
              <a:rPr lang="en-US" dirty="0" smtClean="0">
                <a:solidFill>
                  <a:srgbClr val="892034"/>
                </a:solidFill>
                <a:latin typeface="Calibri" charset="0"/>
              </a:rPr>
              <a:t>To focus the research community on a progression of research questions and to </a:t>
            </a:r>
            <a:br>
              <a:rPr lang="en-US" dirty="0" smtClean="0">
                <a:solidFill>
                  <a:srgbClr val="892034"/>
                </a:solidFill>
                <a:latin typeface="Calibri" charset="0"/>
              </a:rPr>
            </a:br>
            <a:r>
              <a:rPr lang="en-US" dirty="0" smtClean="0">
                <a:solidFill>
                  <a:srgbClr val="892034"/>
                </a:solidFill>
                <a:latin typeface="Calibri" charset="0"/>
              </a:rPr>
              <a:t>generate massive data sets used to address those questions. To broaden participation by making</a:t>
            </a:r>
            <a:br>
              <a:rPr lang="en-US" dirty="0" smtClean="0">
                <a:solidFill>
                  <a:srgbClr val="892034"/>
                </a:solidFill>
                <a:latin typeface="Calibri" charset="0"/>
              </a:rPr>
            </a:br>
            <a:r>
              <a:rPr lang="en-US" dirty="0" smtClean="0">
                <a:solidFill>
                  <a:srgbClr val="892034"/>
                </a:solidFill>
                <a:latin typeface="Calibri" charset="0"/>
              </a:rPr>
              <a:t>data available to research groups who have significant expertise but lack capacity for data generation. </a:t>
            </a:r>
          </a:p>
        </p:txBody>
      </p:sp>
      <p:sp>
        <p:nvSpPr>
          <p:cNvPr id="61442" name="Rectangle 5"/>
          <p:cNvSpPr>
            <a:spLocks noChangeArrowheads="1"/>
          </p:cNvSpPr>
          <p:nvPr/>
        </p:nvSpPr>
        <p:spPr bwMode="auto">
          <a:xfrm>
            <a:off x="4572000" y="1895475"/>
            <a:ext cx="4343400" cy="2173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algn="l" eaLnBrk="1" hangingPunct="1">
              <a:spcAft>
                <a:spcPts val="600"/>
              </a:spcAft>
            </a:pPr>
            <a:r>
              <a:rPr lang="en-US" sz="1600" dirty="0" smtClean="0">
                <a:solidFill>
                  <a:srgbClr val="333399"/>
                </a:solidFill>
                <a:ea typeface="ＭＳ Ｐゴシック" charset="0"/>
                <a:cs typeface="ＭＳ Ｐゴシック" charset="0"/>
              </a:rPr>
              <a:t>Impact:</a:t>
            </a:r>
          </a:p>
          <a:p>
            <a:pPr marL="230188" lvl="1" indent="-115888" algn="l" eaLnBrk="1" hangingPunct="1">
              <a:spcAft>
                <a:spcPts val="600"/>
              </a:spcAft>
              <a:buFontTx/>
              <a:buChar char="•"/>
            </a:pPr>
            <a:r>
              <a:rPr lang="en-US" sz="1200" dirty="0" smtClean="0">
                <a:ea typeface="ＭＳ Ｐゴシック" charset="0"/>
                <a:cs typeface="ＭＳ Ｐゴシック" charset="0"/>
              </a:rPr>
              <a:t>Big data resources enables application of state of the art machine-learning algorithms</a:t>
            </a:r>
          </a:p>
          <a:p>
            <a:pPr marL="230188" lvl="1" indent="-115888" algn="l" eaLnBrk="1" hangingPunct="1">
              <a:spcAft>
                <a:spcPts val="600"/>
              </a:spcAft>
              <a:buFontTx/>
              <a:buChar char="•"/>
            </a:pPr>
            <a:r>
              <a:rPr lang="en-US" sz="1200" dirty="0" smtClean="0">
                <a:ea typeface="ＭＳ Ｐゴシック" charset="0"/>
                <a:cs typeface="ＭＳ Ｐゴシック" charset="0"/>
              </a:rPr>
              <a:t>A common evaluation paradigm ensures consistent progress towards long-term research goals</a:t>
            </a:r>
          </a:p>
          <a:p>
            <a:pPr marL="230188" lvl="1" indent="-115888" algn="l" eaLnBrk="1" hangingPunct="1">
              <a:spcAft>
                <a:spcPts val="600"/>
              </a:spcAft>
              <a:buFontTx/>
              <a:buChar char="•"/>
            </a:pPr>
            <a:r>
              <a:rPr lang="en-US" sz="1200" dirty="0" smtClean="0">
                <a:ea typeface="ＭＳ Ｐゴシック" charset="0"/>
                <a:cs typeface="ＭＳ Ｐゴシック" charset="0"/>
              </a:rPr>
              <a:t>Publicly available data and performance baselines eliminate specious claims</a:t>
            </a:r>
          </a:p>
          <a:p>
            <a:pPr marL="230188" lvl="1" indent="-115888" algn="l" eaLnBrk="1" hangingPunct="1">
              <a:spcAft>
                <a:spcPts val="600"/>
              </a:spcAft>
              <a:buFontTx/>
              <a:buChar char="•"/>
            </a:pPr>
            <a:r>
              <a:rPr lang="en-US" sz="1200" dirty="0" smtClean="0">
                <a:ea typeface="ＭＳ Ｐゴシック" charset="0"/>
                <a:cs typeface="ＭＳ Ｐゴシック" charset="0"/>
              </a:rPr>
              <a:t>Technology can leverage advances in data collection to produce more robust solutions</a:t>
            </a:r>
          </a:p>
        </p:txBody>
      </p:sp>
      <p:sp>
        <p:nvSpPr>
          <p:cNvPr id="61443" name="Rectangle 6"/>
          <p:cNvSpPr>
            <a:spLocks noChangeArrowheads="1"/>
          </p:cNvSpPr>
          <p:nvPr/>
        </p:nvSpPr>
        <p:spPr bwMode="auto">
          <a:xfrm>
            <a:off x="228600" y="4068763"/>
            <a:ext cx="4343400" cy="2606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algn="l" eaLnBrk="1" hangingPunct="1">
              <a:spcAft>
                <a:spcPts val="600"/>
              </a:spcAft>
            </a:pPr>
            <a:r>
              <a:rPr lang="en-US" sz="1200" b="0" smtClean="0">
                <a:ea typeface="ＭＳ Ｐゴシック" charset="0"/>
                <a:cs typeface="ＭＳ Ｐゴシック" charset="0"/>
              </a:rPr>
              <a:t> </a:t>
            </a:r>
            <a:r>
              <a:rPr lang="en-US" sz="1600" smtClean="0">
                <a:solidFill>
                  <a:srgbClr val="333399"/>
                </a:solidFill>
                <a:ea typeface="ＭＳ Ｐゴシック" charset="0"/>
                <a:cs typeface="ＭＳ Ｐゴシック" charset="0"/>
              </a:rPr>
              <a:t>Expertise:</a:t>
            </a:r>
          </a:p>
          <a:p>
            <a:pPr marL="230188" lvl="1" indent="-115888" algn="l" eaLnBrk="1" hangingPunct="1">
              <a:spcAft>
                <a:spcPts val="600"/>
              </a:spcAft>
              <a:buFontTx/>
              <a:buChar char="•"/>
            </a:pPr>
            <a:r>
              <a:rPr lang="en-US" sz="1200" smtClean="0">
                <a:ea typeface="ＭＳ Ｐゴシック" charset="0"/>
                <a:cs typeface="ＭＳ Ｐゴシック" charset="0"/>
              </a:rPr>
              <a:t>Experimental design and instrumentation of bioengineering-related data collection</a:t>
            </a:r>
          </a:p>
          <a:p>
            <a:pPr marL="230188" lvl="1" indent="-115888" algn="l" eaLnBrk="1" hangingPunct="1">
              <a:spcAft>
                <a:spcPts val="600"/>
              </a:spcAft>
              <a:buFontTx/>
              <a:buChar char="•"/>
            </a:pPr>
            <a:r>
              <a:rPr lang="en-US" sz="1200" smtClean="0">
                <a:ea typeface="ＭＳ Ｐゴシック" charset="0"/>
                <a:cs typeface="ＭＳ Ｐゴシック" charset="0"/>
              </a:rPr>
              <a:t>Signal processing and noise reduction</a:t>
            </a:r>
          </a:p>
          <a:p>
            <a:pPr marL="230188" lvl="1" indent="-115888" algn="l" eaLnBrk="1" hangingPunct="1">
              <a:spcAft>
                <a:spcPts val="600"/>
              </a:spcAft>
              <a:buFontTx/>
              <a:buChar char="•"/>
            </a:pPr>
            <a:r>
              <a:rPr lang="en-US" sz="1200" smtClean="0">
                <a:ea typeface="ＭＳ Ｐゴシック" charset="0"/>
                <a:cs typeface="ＭＳ Ｐゴシック" charset="0"/>
              </a:rPr>
              <a:t>Preprocessing and preparation of data for distribution and research experimentation</a:t>
            </a:r>
          </a:p>
          <a:p>
            <a:pPr marL="230188" lvl="1" indent="-115888" algn="l" eaLnBrk="1" hangingPunct="1">
              <a:spcAft>
                <a:spcPts val="600"/>
              </a:spcAft>
              <a:buFontTx/>
              <a:buChar char="•"/>
            </a:pPr>
            <a:r>
              <a:rPr lang="en-US" sz="1200" smtClean="0">
                <a:ea typeface="ＭＳ Ｐゴシック" charset="0"/>
                <a:cs typeface="ＭＳ Ｐゴシック" charset="0"/>
              </a:rPr>
              <a:t>Automatic labeling, alignment and sorting of data</a:t>
            </a:r>
          </a:p>
          <a:p>
            <a:pPr marL="230188" lvl="1" indent="-115888" algn="l" eaLnBrk="1" hangingPunct="1">
              <a:spcAft>
                <a:spcPts val="600"/>
              </a:spcAft>
              <a:buFontTx/>
              <a:buChar char="•"/>
            </a:pPr>
            <a:r>
              <a:rPr lang="en-US" sz="1200" smtClean="0">
                <a:ea typeface="ＭＳ Ｐゴシック" charset="0"/>
                <a:cs typeface="ＭＳ Ｐゴシック" charset="0"/>
              </a:rPr>
              <a:t>Metadata extraction for enhancing machine learning applications for the data</a:t>
            </a:r>
          </a:p>
          <a:p>
            <a:pPr marL="230188" lvl="1" indent="-115888" algn="l" eaLnBrk="1" hangingPunct="1">
              <a:spcAft>
                <a:spcPts val="600"/>
              </a:spcAft>
              <a:buFontTx/>
              <a:buChar char="•"/>
            </a:pPr>
            <a:r>
              <a:rPr lang="en-US" sz="1200" smtClean="0">
                <a:ea typeface="ＭＳ Ｐゴシック" charset="0"/>
                <a:cs typeface="ＭＳ Ｐゴシック" charset="0"/>
              </a:rPr>
              <a:t>Statistical modeling, mining and automated interpretation of big data</a:t>
            </a:r>
          </a:p>
        </p:txBody>
      </p:sp>
      <p:sp>
        <p:nvSpPr>
          <p:cNvPr id="61444" name="Rectangle 5"/>
          <p:cNvSpPr>
            <a:spLocks noChangeArrowheads="1"/>
          </p:cNvSpPr>
          <p:nvPr/>
        </p:nvSpPr>
        <p:spPr bwMode="auto">
          <a:xfrm>
            <a:off x="228600" y="1895475"/>
            <a:ext cx="4343400" cy="2173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algn="l" eaLnBrk="1" hangingPunct="1">
              <a:spcAft>
                <a:spcPts val="1200"/>
              </a:spcAft>
            </a:pPr>
            <a:endParaRPr lang="en-US" sz="1200" smtClean="0">
              <a:solidFill>
                <a:srgbClr val="892034"/>
              </a:solidFill>
              <a:ea typeface="ＭＳ Ｐゴシック" charset="0"/>
              <a:cs typeface="ＭＳ Ｐゴシック" charset="0"/>
            </a:endParaRPr>
          </a:p>
        </p:txBody>
      </p:sp>
      <p:sp>
        <p:nvSpPr>
          <p:cNvPr id="61445" name="Rectangle 5"/>
          <p:cNvSpPr>
            <a:spLocks noChangeArrowheads="1"/>
          </p:cNvSpPr>
          <p:nvPr/>
        </p:nvSpPr>
        <p:spPr bwMode="auto">
          <a:xfrm>
            <a:off x="4570413" y="4068763"/>
            <a:ext cx="4343400" cy="2606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algn="l" eaLnBrk="1" hangingPunct="1">
              <a:spcAft>
                <a:spcPts val="1200"/>
              </a:spcAft>
            </a:pPr>
            <a:r>
              <a:rPr lang="en-US" sz="1200" smtClean="0">
                <a:solidFill>
                  <a:srgbClr val="892034"/>
                </a:solidFill>
                <a:ea typeface="ＭＳ Ｐゴシック" charset="0"/>
                <a:cs typeface="ＭＳ Ｐゴシック" charset="0"/>
              </a:rPr>
              <a:t> </a:t>
            </a:r>
          </a:p>
        </p:txBody>
      </p:sp>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t="3355"/>
          <a:stretch/>
        </p:blipFill>
        <p:spPr>
          <a:xfrm>
            <a:off x="336550" y="1966913"/>
            <a:ext cx="1182688" cy="1528762"/>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3"/>
          <a:stretch>
            <a:fillRect/>
          </a:stretch>
        </p:blipFill>
        <p:spPr>
          <a:xfrm>
            <a:off x="1892300" y="2119313"/>
            <a:ext cx="1036638" cy="1497012"/>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4"/>
          <a:stretch>
            <a:fillRect/>
          </a:stretch>
        </p:blipFill>
        <p:spPr>
          <a:xfrm>
            <a:off x="3249613" y="2479675"/>
            <a:ext cx="1073150" cy="1393825"/>
          </a:xfrm>
          <a:prstGeom prst="rect">
            <a:avLst/>
          </a:prstGeom>
          <a:ln>
            <a:noFill/>
          </a:ln>
          <a:effectLst>
            <a:outerShdw blurRad="292100" dist="139700" dir="2700000" algn="tl" rotWithShape="0">
              <a:srgbClr val="333333">
                <a:alpha val="65000"/>
              </a:srgbClr>
            </a:outerShdw>
          </a:effectLst>
        </p:spPr>
      </p:pic>
      <p:pic>
        <p:nvPicPr>
          <p:cNvPr id="21" name="Picture 2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67313" y="4198938"/>
            <a:ext cx="3140075" cy="2036762"/>
          </a:xfrm>
          <a:prstGeom prst="rect">
            <a:avLst/>
          </a:prstGeom>
          <a:ln>
            <a:noFill/>
          </a:ln>
          <a:effectLst>
            <a:outerShdw blurRad="292100" dist="139700" dir="2700000" algn="tl" rotWithShape="0">
              <a:srgbClr val="333333">
                <a:alpha val="65000"/>
              </a:srgbClr>
            </a:outerShdw>
          </a:effectLst>
        </p:spPr>
      </p:pic>
      <p:sp>
        <p:nvSpPr>
          <p:cNvPr id="61451" name="Rectangle 5"/>
          <p:cNvSpPr>
            <a:spLocks noChangeArrowheads="1"/>
          </p:cNvSpPr>
          <p:nvPr/>
        </p:nvSpPr>
        <p:spPr bwMode="auto">
          <a:xfrm>
            <a:off x="4570413" y="6335713"/>
            <a:ext cx="43434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0188" lvl="1" indent="-115888" eaLnBrk="1" hangingPunct="1">
              <a:spcAft>
                <a:spcPct val="50000"/>
              </a:spcAft>
              <a:buFontTx/>
              <a:buChar char="•"/>
            </a:pPr>
            <a:r>
              <a:rPr lang="en-US" sz="1200" smtClean="0">
                <a:solidFill>
                  <a:srgbClr val="892034"/>
                </a:solidFill>
                <a:ea typeface="ＭＳ Ｐゴシック" charset="0"/>
                <a:cs typeface="ＭＳ Ｐゴシック" charset="0"/>
              </a:rPr>
              <a:t>To learn more, visit </a:t>
            </a:r>
            <a:r>
              <a:rPr lang="en-US" sz="1200" smtClean="0">
                <a:solidFill>
                  <a:srgbClr val="892034"/>
                </a:solidFill>
                <a:ea typeface="ＭＳ Ｐゴシック" charset="0"/>
                <a:cs typeface="ＭＳ Ｐゴシック" charset="0"/>
                <a:hlinkClick r:id="rId5"/>
              </a:rPr>
              <a:t>www.nedcdata.org</a:t>
            </a:r>
            <a:endParaRPr lang="en-US" sz="1200" smtClean="0">
              <a:solidFill>
                <a:srgbClr val="892034"/>
              </a:solidFill>
              <a:ea typeface="ＭＳ Ｐゴシック" charset="0"/>
              <a:cs typeface="ＭＳ Ｐゴシック" charset="0"/>
            </a:endParaRPr>
          </a:p>
        </p:txBody>
      </p:sp>
      <p:pic>
        <p:nvPicPr>
          <p:cNvPr id="13" name="Picture 12" descr="nedcFinal_hires_2400x1600_t.png"/>
          <p:cNvPicPr>
            <a:picLocks noChangeAspect="1"/>
          </p:cNvPicPr>
          <p:nvPr/>
        </p:nvPicPr>
        <p:blipFill rotWithShape="1">
          <a:blip r:embed="rId7" cstate="print">
            <a:extLst>
              <a:ext uri="{28A0092B-C50C-407E-A947-70E740481C1C}">
                <a14:useLocalDpi xmlns:a14="http://schemas.microsoft.com/office/drawing/2010/main" val="0"/>
              </a:ext>
            </a:extLst>
          </a:blip>
          <a:srcRect l="17989" t="6837" r="18512" b="29217"/>
          <a:stretch/>
        </p:blipFill>
        <p:spPr>
          <a:xfrm>
            <a:off x="7620870" y="189163"/>
            <a:ext cx="1254189" cy="843585"/>
          </a:xfrm>
          <a:prstGeom prst="rect">
            <a:avLst/>
          </a:prstGeom>
        </p:spPr>
      </p:pic>
    </p:spTree>
    <p:extLst>
      <p:ext uri="{BB962C8B-B14F-4D97-AF65-F5344CB8AC3E}">
        <p14:creationId xmlns:p14="http://schemas.microsoft.com/office/powerpoint/2010/main" val="386265004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4676775" y="4159250"/>
            <a:ext cx="2106613" cy="236378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25" name="Rectangle 24"/>
          <p:cNvSpPr/>
          <p:nvPr/>
        </p:nvSpPr>
        <p:spPr>
          <a:xfrm>
            <a:off x="4676775" y="4184650"/>
            <a:ext cx="4137025" cy="488950"/>
          </a:xfrm>
          <a:prstGeom prst="rect">
            <a:avLst/>
          </a:prstGeom>
          <a:solidFill>
            <a:schemeClr val="bg1">
              <a:lumMod val="85000"/>
              <a:alpha val="20000"/>
            </a:schemeClr>
          </a:solidFill>
          <a:ln w="12700">
            <a:noFill/>
            <a:prstDash val="solid"/>
          </a:ln>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b="0">
              <a:solidFill>
                <a:prstClr val="white"/>
              </a:solidFill>
              <a:latin typeface="Calibri"/>
            </a:endParaRPr>
          </a:p>
        </p:txBody>
      </p:sp>
      <p:sp>
        <p:nvSpPr>
          <p:cNvPr id="58372" name="Rectangle 2"/>
          <p:cNvSpPr txBox="1">
            <a:spLocks noChangeArrowheads="1"/>
          </p:cNvSpPr>
          <p:nvPr/>
        </p:nvSpPr>
        <p:spPr bwMode="auto">
          <a:xfrm>
            <a:off x="228600" y="152400"/>
            <a:ext cx="8686800" cy="152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1400" b="1">
                <a:solidFill>
                  <a:srgbClr val="000000"/>
                </a:solidFill>
                <a:latin typeface="Arial" charset="0"/>
                <a:ea typeface="ＭＳ Ｐゴシック" charset="0"/>
                <a:cs typeface="ＭＳ Ｐゴシック" charset="0"/>
              </a:defRPr>
            </a:lvl1pPr>
            <a:lvl2pPr marL="742950" indent="-285750" eaLnBrk="0" hangingPunct="0">
              <a:defRPr sz="1400" b="1">
                <a:solidFill>
                  <a:srgbClr val="000000"/>
                </a:solidFill>
                <a:latin typeface="Arial" charset="0"/>
                <a:ea typeface="ＭＳ Ｐゴシック" charset="0"/>
              </a:defRPr>
            </a:lvl2pPr>
            <a:lvl3pPr marL="1143000" indent="-228600" eaLnBrk="0" hangingPunct="0">
              <a:defRPr sz="1400" b="1">
                <a:solidFill>
                  <a:srgbClr val="000000"/>
                </a:solidFill>
                <a:latin typeface="Arial" charset="0"/>
                <a:ea typeface="ＭＳ Ｐゴシック" charset="0"/>
              </a:defRPr>
            </a:lvl3pPr>
            <a:lvl4pPr marL="1600200" indent="-228600" eaLnBrk="0" hangingPunct="0">
              <a:defRPr sz="1400" b="1">
                <a:solidFill>
                  <a:srgbClr val="000000"/>
                </a:solidFill>
                <a:latin typeface="Arial" charset="0"/>
                <a:ea typeface="ＭＳ Ｐゴシック" charset="0"/>
              </a:defRPr>
            </a:lvl4pPr>
            <a:lvl5pPr marL="2057400" indent="-228600" eaLnBrk="0" hangingPunct="0">
              <a:defRPr sz="1400" b="1">
                <a:solidFill>
                  <a:srgbClr val="000000"/>
                </a:solidFill>
                <a:latin typeface="Arial" charset="0"/>
                <a:ea typeface="ＭＳ Ｐゴシック" charset="0"/>
              </a:defRPr>
            </a:lvl5pPr>
            <a:lvl6pPr marL="2514600" indent="-228600" eaLnBrk="0" fontAlgn="base" hangingPunct="0">
              <a:spcBef>
                <a:spcPct val="0"/>
              </a:spcBef>
              <a:spcAft>
                <a:spcPct val="0"/>
              </a:spcAft>
              <a:defRPr sz="1400" b="1">
                <a:solidFill>
                  <a:srgbClr val="000000"/>
                </a:solidFill>
                <a:latin typeface="Arial" charset="0"/>
                <a:ea typeface="ＭＳ Ｐゴシック" charset="0"/>
              </a:defRPr>
            </a:lvl6pPr>
            <a:lvl7pPr marL="2971800" indent="-228600" eaLnBrk="0" fontAlgn="base" hangingPunct="0">
              <a:spcBef>
                <a:spcPct val="0"/>
              </a:spcBef>
              <a:spcAft>
                <a:spcPct val="0"/>
              </a:spcAft>
              <a:defRPr sz="1400" b="1">
                <a:solidFill>
                  <a:srgbClr val="000000"/>
                </a:solidFill>
                <a:latin typeface="Arial" charset="0"/>
                <a:ea typeface="ＭＳ Ｐゴシック" charset="0"/>
              </a:defRPr>
            </a:lvl7pPr>
            <a:lvl8pPr marL="3429000" indent="-228600" eaLnBrk="0" fontAlgn="base" hangingPunct="0">
              <a:spcBef>
                <a:spcPct val="0"/>
              </a:spcBef>
              <a:spcAft>
                <a:spcPct val="0"/>
              </a:spcAft>
              <a:defRPr sz="1400" b="1">
                <a:solidFill>
                  <a:srgbClr val="000000"/>
                </a:solidFill>
                <a:latin typeface="Arial" charset="0"/>
                <a:ea typeface="ＭＳ Ｐゴシック" charset="0"/>
              </a:defRPr>
            </a:lvl8pPr>
            <a:lvl9pPr marL="3886200" indent="-228600" eaLnBrk="0" fontAlgn="base" hangingPunct="0">
              <a:spcBef>
                <a:spcPct val="0"/>
              </a:spcBef>
              <a:spcAft>
                <a:spcPct val="0"/>
              </a:spcAft>
              <a:defRPr sz="1400" b="1">
                <a:solidFill>
                  <a:srgbClr val="000000"/>
                </a:solidFill>
                <a:latin typeface="Arial" charset="0"/>
                <a:ea typeface="ＭＳ Ｐゴシック" charset="0"/>
              </a:defRPr>
            </a:lvl9pPr>
          </a:lstStyle>
          <a:p>
            <a:pPr algn="l" eaLnBrk="1" hangingPunct="1">
              <a:spcBef>
                <a:spcPct val="50000"/>
              </a:spcBef>
              <a:spcAft>
                <a:spcPct val="50000"/>
              </a:spcAft>
            </a:pPr>
            <a:r>
              <a:rPr lang="en-US" sz="2800" smtClean="0">
                <a:solidFill>
                  <a:srgbClr val="892034"/>
                </a:solidFill>
                <a:latin typeface="Calibri" charset="0"/>
              </a:rPr>
              <a:t>The Temple University Hospital EEG Corpus</a:t>
            </a:r>
            <a:r>
              <a:rPr lang="en-US" sz="2800" smtClean="0">
                <a:latin typeface="Calibri" charset="0"/>
              </a:rPr>
              <a:t/>
            </a:r>
            <a:br>
              <a:rPr lang="en-US" sz="2800" smtClean="0">
                <a:latin typeface="Calibri" charset="0"/>
              </a:rPr>
            </a:br>
            <a:r>
              <a:rPr lang="en-US" sz="900" smtClean="0">
                <a:latin typeface="Calibri" charset="0"/>
              </a:rPr>
              <a:t/>
            </a:r>
            <a:br>
              <a:rPr lang="en-US" sz="900" smtClean="0">
                <a:latin typeface="Calibri" charset="0"/>
              </a:rPr>
            </a:br>
            <a:r>
              <a:rPr lang="en-US" sz="900" smtClean="0">
                <a:latin typeface="Calibri" charset="0"/>
              </a:rPr>
              <a:t/>
            </a:r>
            <a:br>
              <a:rPr lang="en-US" sz="900" smtClean="0">
                <a:latin typeface="Calibri" charset="0"/>
              </a:rPr>
            </a:br>
            <a:r>
              <a:rPr lang="en-US" smtClean="0">
                <a:solidFill>
                  <a:srgbClr val="333399"/>
                </a:solidFill>
                <a:latin typeface="Calibri" charset="0"/>
              </a:rPr>
              <a:t>Synopsis:</a:t>
            </a:r>
            <a:r>
              <a:rPr lang="en-US" smtClean="0">
                <a:latin typeface="Calibri" charset="0"/>
              </a:rPr>
              <a:t> </a:t>
            </a:r>
            <a:r>
              <a:rPr lang="en-US" smtClean="0">
                <a:solidFill>
                  <a:srgbClr val="892034"/>
                </a:solidFill>
                <a:latin typeface="Calibri" charset="0"/>
              </a:rPr>
              <a:t>The world’s largest publicly available EEG corpus consisting of 20,000+ EEGs collected</a:t>
            </a:r>
            <a:br>
              <a:rPr lang="en-US" smtClean="0">
                <a:solidFill>
                  <a:srgbClr val="892034"/>
                </a:solidFill>
                <a:latin typeface="Calibri" charset="0"/>
              </a:rPr>
            </a:br>
            <a:r>
              <a:rPr lang="en-US" smtClean="0">
                <a:solidFill>
                  <a:srgbClr val="892034"/>
                </a:solidFill>
                <a:latin typeface="Calibri" charset="0"/>
              </a:rPr>
              <a:t>from 15,000 patients, collected over 12 years. Includes physician’s diagnoses and patient medical </a:t>
            </a:r>
            <a:br>
              <a:rPr lang="en-US" smtClean="0">
                <a:solidFill>
                  <a:srgbClr val="892034"/>
                </a:solidFill>
                <a:latin typeface="Calibri" charset="0"/>
              </a:rPr>
            </a:br>
            <a:r>
              <a:rPr lang="en-US" smtClean="0">
                <a:solidFill>
                  <a:srgbClr val="892034"/>
                </a:solidFill>
                <a:latin typeface="Calibri" charset="0"/>
              </a:rPr>
              <a:t>histories. Number of channels varies from 24 to 36. Signal data distributed in an EDF format.</a:t>
            </a:r>
            <a:endParaRPr lang="en-US" smtClean="0">
              <a:latin typeface="Calibri" charset="0"/>
              <a:cs typeface="Times New Roman" charset="0"/>
            </a:endParaRPr>
          </a:p>
        </p:txBody>
      </p:sp>
      <p:sp>
        <p:nvSpPr>
          <p:cNvPr id="58373" name="Rectangle 5"/>
          <p:cNvSpPr>
            <a:spLocks noChangeArrowheads="1"/>
          </p:cNvSpPr>
          <p:nvPr/>
        </p:nvSpPr>
        <p:spPr bwMode="auto">
          <a:xfrm>
            <a:off x="4572000" y="1895475"/>
            <a:ext cx="4343400" cy="2173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algn="l" eaLnBrk="1" hangingPunct="1">
              <a:spcAft>
                <a:spcPts val="600"/>
              </a:spcAft>
            </a:pPr>
            <a:r>
              <a:rPr lang="en-US" sz="1600" smtClean="0">
                <a:solidFill>
                  <a:srgbClr val="333399"/>
                </a:solidFill>
                <a:ea typeface="ＭＳ Ｐゴシック" charset="0"/>
                <a:cs typeface="ＭＳ Ｐゴシック" charset="0"/>
              </a:rPr>
              <a:t>Impact:</a:t>
            </a:r>
          </a:p>
          <a:p>
            <a:pPr marL="230188" lvl="1" indent="-115888" algn="l" eaLnBrk="1" hangingPunct="1">
              <a:spcAft>
                <a:spcPts val="600"/>
              </a:spcAft>
              <a:buFontTx/>
              <a:buChar char="•"/>
            </a:pPr>
            <a:r>
              <a:rPr lang="en-US" sz="1200" smtClean="0">
                <a:ea typeface="ＭＳ Ｐゴシック" charset="0"/>
                <a:cs typeface="ＭＳ Ｐゴシック" charset="0"/>
              </a:rPr>
              <a:t>Sufficient data to support application of state of the art machine learning algorithms</a:t>
            </a:r>
          </a:p>
          <a:p>
            <a:pPr marL="230188" lvl="1" indent="-115888" algn="l" eaLnBrk="1" hangingPunct="1">
              <a:spcAft>
                <a:spcPts val="600"/>
              </a:spcAft>
              <a:buFontTx/>
              <a:buChar char="•"/>
            </a:pPr>
            <a:r>
              <a:rPr lang="en-US" sz="1200" smtClean="0">
                <a:ea typeface="ＭＳ Ｐゴシック" charset="0"/>
                <a:cs typeface="ＭＳ Ｐゴシック" charset="0"/>
              </a:rPr>
              <a:t>Patient medical histories, particularly drug treatments, supports statistical analysis of correlations between signals and treatments</a:t>
            </a:r>
          </a:p>
          <a:p>
            <a:pPr marL="230188" lvl="1" indent="-115888" algn="l" eaLnBrk="1" hangingPunct="1">
              <a:spcAft>
                <a:spcPts val="600"/>
              </a:spcAft>
              <a:buFontTx/>
              <a:buChar char="•"/>
            </a:pPr>
            <a:r>
              <a:rPr lang="en-US" sz="1200" smtClean="0">
                <a:ea typeface="ＭＳ Ｐゴシック" charset="0"/>
                <a:cs typeface="ＭＳ Ｐゴシック" charset="0"/>
              </a:rPr>
              <a:t>Historical archive also supports investigation of EEG changes over time for a given patient</a:t>
            </a:r>
          </a:p>
          <a:p>
            <a:pPr marL="230188" lvl="1" indent="-115888" algn="l" eaLnBrk="1" hangingPunct="1">
              <a:spcAft>
                <a:spcPts val="600"/>
              </a:spcAft>
              <a:buFontTx/>
              <a:buChar char="•"/>
            </a:pPr>
            <a:r>
              <a:rPr lang="en-US" sz="1200" smtClean="0">
                <a:ea typeface="ＭＳ Ｐゴシック" charset="0"/>
                <a:cs typeface="ＭＳ Ｐゴシック" charset="0"/>
              </a:rPr>
              <a:t>Enables the development of real-time monitoring</a:t>
            </a:r>
          </a:p>
          <a:p>
            <a:pPr marL="230188" lvl="1" indent="-115888" algn="l" eaLnBrk="1" hangingPunct="1">
              <a:spcAft>
                <a:spcPts val="600"/>
              </a:spcAft>
              <a:buFontTx/>
              <a:buChar char="•"/>
            </a:pPr>
            <a:endParaRPr lang="en-US" sz="1200" smtClean="0">
              <a:solidFill>
                <a:srgbClr val="892034"/>
              </a:solidFill>
              <a:ea typeface="ＭＳ Ｐゴシック" charset="0"/>
              <a:cs typeface="ＭＳ Ｐゴシック" charset="0"/>
            </a:endParaRPr>
          </a:p>
        </p:txBody>
      </p:sp>
      <p:sp>
        <p:nvSpPr>
          <p:cNvPr id="58374" name="Rectangle 6"/>
          <p:cNvSpPr>
            <a:spLocks noChangeArrowheads="1"/>
          </p:cNvSpPr>
          <p:nvPr/>
        </p:nvSpPr>
        <p:spPr bwMode="auto">
          <a:xfrm>
            <a:off x="228600" y="4068763"/>
            <a:ext cx="4343400" cy="2606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algn="l" eaLnBrk="1" hangingPunct="1">
              <a:spcAft>
                <a:spcPts val="600"/>
              </a:spcAft>
            </a:pPr>
            <a:r>
              <a:rPr lang="en-US" sz="1200" b="0" smtClean="0">
                <a:ea typeface="ＭＳ Ｐゴシック" charset="0"/>
                <a:cs typeface="ＭＳ Ｐゴシック" charset="0"/>
              </a:rPr>
              <a:t> </a:t>
            </a:r>
            <a:r>
              <a:rPr lang="en-US" sz="1600" smtClean="0">
                <a:solidFill>
                  <a:srgbClr val="333399"/>
                </a:solidFill>
                <a:ea typeface="ＭＳ Ｐゴシック" charset="0"/>
                <a:cs typeface="ＭＳ Ｐゴシック" charset="0"/>
              </a:rPr>
              <a:t>Database Overview:</a:t>
            </a:r>
          </a:p>
          <a:p>
            <a:pPr marL="230188" lvl="1" indent="-115888" algn="l" eaLnBrk="1" hangingPunct="1">
              <a:spcAft>
                <a:spcPts val="600"/>
              </a:spcAft>
              <a:buFontTx/>
              <a:buChar char="•"/>
            </a:pPr>
            <a:r>
              <a:rPr lang="en-US" sz="1200" smtClean="0">
                <a:ea typeface="ＭＳ Ｐゴシック" charset="0"/>
                <a:cs typeface="ＭＳ Ｐゴシック" charset="0"/>
              </a:rPr>
              <a:t>21,000+ EEGs collected at Temple University Hospital from 2002 to 2013 (an ongoing process)</a:t>
            </a:r>
          </a:p>
          <a:p>
            <a:pPr marL="230188" lvl="1" indent="-115888" algn="l" eaLnBrk="1" hangingPunct="1">
              <a:spcAft>
                <a:spcPts val="600"/>
              </a:spcAft>
              <a:buFontTx/>
              <a:buChar char="•"/>
            </a:pPr>
            <a:r>
              <a:rPr lang="en-US" sz="1200" smtClean="0">
                <a:ea typeface="ＭＳ Ｐゴシック" charset="0"/>
                <a:cs typeface="ＭＳ Ｐゴシック" charset="0"/>
              </a:rPr>
              <a:t>Recordings vary from 24 to 36 channels of signal data sampled at 250 Hz</a:t>
            </a:r>
          </a:p>
          <a:p>
            <a:pPr marL="230188" lvl="1" indent="-115888" algn="l" eaLnBrk="1" hangingPunct="1">
              <a:spcAft>
                <a:spcPts val="600"/>
              </a:spcAft>
              <a:buFontTx/>
              <a:buChar char="•"/>
            </a:pPr>
            <a:r>
              <a:rPr lang="en-US" sz="1200" smtClean="0">
                <a:ea typeface="ＭＳ Ｐゴシック" charset="0"/>
                <a:cs typeface="ＭＳ Ｐゴシック" charset="0"/>
              </a:rPr>
              <a:t>Patients range in age from 18 to 90 with an average of 1.4 EEGs per patient</a:t>
            </a:r>
          </a:p>
          <a:p>
            <a:pPr marL="230188" lvl="1" indent="-115888" algn="l" eaLnBrk="1" hangingPunct="1">
              <a:spcAft>
                <a:spcPts val="600"/>
              </a:spcAft>
              <a:buFontTx/>
              <a:buChar char="•"/>
            </a:pPr>
            <a:r>
              <a:rPr lang="en-US" sz="1200" smtClean="0">
                <a:ea typeface="ＭＳ Ｐゴシック" charset="0"/>
                <a:cs typeface="ＭＳ Ｐゴシック" charset="0"/>
              </a:rPr>
              <a:t>Data includes a test report generated by a technician, an impedance report and a physician’s report; data from 2009 forward inlcudes ICD-9 codes</a:t>
            </a:r>
          </a:p>
          <a:p>
            <a:pPr marL="230188" lvl="1" indent="-115888" algn="l" eaLnBrk="1" hangingPunct="1">
              <a:spcAft>
                <a:spcPts val="600"/>
              </a:spcAft>
              <a:buFontTx/>
              <a:buChar char="•"/>
            </a:pPr>
            <a:r>
              <a:rPr lang="en-US" sz="1200" smtClean="0">
                <a:ea typeface="ＭＳ Ｐゴシック" charset="0"/>
                <a:cs typeface="ＭＳ Ｐゴシック" charset="0"/>
              </a:rPr>
              <a:t>A total of 1.8 TBytes of data</a:t>
            </a:r>
          </a:p>
        </p:txBody>
      </p:sp>
      <p:sp>
        <p:nvSpPr>
          <p:cNvPr id="58375" name="Rectangle 5"/>
          <p:cNvSpPr>
            <a:spLocks noChangeArrowheads="1"/>
          </p:cNvSpPr>
          <p:nvPr/>
        </p:nvSpPr>
        <p:spPr bwMode="auto">
          <a:xfrm>
            <a:off x="228600" y="1895475"/>
            <a:ext cx="4343400" cy="2173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algn="l" eaLnBrk="1" hangingPunct="1">
              <a:spcAft>
                <a:spcPts val="1200"/>
              </a:spcAft>
            </a:pPr>
            <a:endParaRPr lang="en-US" sz="1200" smtClean="0">
              <a:solidFill>
                <a:srgbClr val="892034"/>
              </a:solidFill>
              <a:ea typeface="ＭＳ Ｐゴシック" charset="0"/>
              <a:cs typeface="ＭＳ Ｐゴシック" charset="0"/>
            </a:endParaRPr>
          </a:p>
        </p:txBody>
      </p:sp>
      <p:sp>
        <p:nvSpPr>
          <p:cNvPr id="58376" name="Rectangle 5"/>
          <p:cNvSpPr>
            <a:spLocks noChangeArrowheads="1"/>
          </p:cNvSpPr>
          <p:nvPr/>
        </p:nvSpPr>
        <p:spPr bwMode="auto">
          <a:xfrm>
            <a:off x="4570413" y="4068763"/>
            <a:ext cx="4343400" cy="2606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algn="l" eaLnBrk="1" hangingPunct="1">
              <a:spcAft>
                <a:spcPts val="1200"/>
              </a:spcAft>
            </a:pPr>
            <a:endParaRPr lang="en-US" sz="1200" smtClean="0">
              <a:solidFill>
                <a:srgbClr val="892034"/>
              </a:solidFill>
              <a:ea typeface="ＭＳ Ｐゴシック" charset="0"/>
              <a:cs typeface="ＭＳ Ｐゴシック" charset="0"/>
            </a:endParaRPr>
          </a:p>
        </p:txBody>
      </p:sp>
      <p:pic>
        <p:nvPicPr>
          <p:cNvPr id="17" name="Picture 16"/>
          <p:cNvPicPr/>
          <p:nvPr/>
        </p:nvPicPr>
        <p:blipFill rotWithShape="1">
          <a:blip r:embed="rId3" cstate="print">
            <a:extLst>
              <a:ext uri="{28A0092B-C50C-407E-A947-70E740481C1C}">
                <a14:useLocalDpi xmlns:a14="http://schemas.microsoft.com/office/drawing/2010/main" val="0"/>
              </a:ext>
            </a:extLst>
          </a:blip>
          <a:srcRect b="4207"/>
          <a:stretch/>
        </p:blipFill>
        <p:spPr bwMode="auto">
          <a:xfrm>
            <a:off x="2438400" y="2057400"/>
            <a:ext cx="1908175" cy="173990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27" name="Rectangle 26"/>
          <p:cNvSpPr/>
          <p:nvPr/>
        </p:nvSpPr>
        <p:spPr>
          <a:xfrm>
            <a:off x="4676775" y="4673600"/>
            <a:ext cx="4137025" cy="639763"/>
          </a:xfrm>
          <a:prstGeom prst="rect">
            <a:avLst/>
          </a:prstGeom>
          <a:solidFill>
            <a:srgbClr val="8B8B8B">
              <a:alpha val="20000"/>
            </a:srgbClr>
          </a:solidFill>
          <a:ln w="12700">
            <a:noFill/>
            <a:prstDash val="solid"/>
          </a:ln>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b="0">
              <a:solidFill>
                <a:prstClr val="white"/>
              </a:solidFill>
              <a:latin typeface="Calibri"/>
            </a:endParaRPr>
          </a:p>
        </p:txBody>
      </p:sp>
      <p:sp>
        <p:nvSpPr>
          <p:cNvPr id="28" name="Rectangle 27"/>
          <p:cNvSpPr/>
          <p:nvPr/>
        </p:nvSpPr>
        <p:spPr>
          <a:xfrm>
            <a:off x="4676775" y="5313363"/>
            <a:ext cx="4137025" cy="1209675"/>
          </a:xfrm>
          <a:prstGeom prst="rect">
            <a:avLst/>
          </a:prstGeom>
          <a:solidFill>
            <a:srgbClr val="2C2C2C">
              <a:alpha val="20000"/>
            </a:srgbClr>
          </a:solidFill>
          <a:ln w="12700">
            <a:noFill/>
            <a:prstDash val="solid"/>
          </a:ln>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b="0">
              <a:solidFill>
                <a:prstClr val="white"/>
              </a:solidFill>
              <a:latin typeface="Calibri"/>
            </a:endParaRPr>
          </a:p>
        </p:txBody>
      </p:sp>
      <p:sp>
        <p:nvSpPr>
          <p:cNvPr id="58380" name="TextBox 5"/>
          <p:cNvSpPr txBox="1">
            <a:spLocks noChangeArrowheads="1"/>
          </p:cNvSpPr>
          <p:nvPr/>
        </p:nvSpPr>
        <p:spPr bwMode="auto">
          <a:xfrm>
            <a:off x="6858000" y="4241800"/>
            <a:ext cx="1955800"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42900" indent="-342900" eaLnBrk="0" hangingPunct="0">
              <a:defRPr sz="1400" b="1">
                <a:solidFill>
                  <a:srgbClr val="000000"/>
                </a:solidFill>
                <a:latin typeface="Arial" charset="0"/>
                <a:ea typeface="ＭＳ Ｐゴシック" charset="0"/>
                <a:cs typeface="ＭＳ Ｐゴシック" charset="0"/>
              </a:defRPr>
            </a:lvl1pPr>
            <a:lvl2pPr marL="119063" indent="-119063" eaLnBrk="0" hangingPunct="0">
              <a:defRPr sz="1400" b="1">
                <a:solidFill>
                  <a:srgbClr val="000000"/>
                </a:solidFill>
                <a:latin typeface="Arial" charset="0"/>
                <a:ea typeface="ＭＳ Ｐゴシック" charset="0"/>
              </a:defRPr>
            </a:lvl2pPr>
            <a:lvl3pPr marL="1143000" indent="-228600" eaLnBrk="0" hangingPunct="0">
              <a:defRPr sz="1400" b="1">
                <a:solidFill>
                  <a:srgbClr val="000000"/>
                </a:solidFill>
                <a:latin typeface="Arial" charset="0"/>
                <a:ea typeface="ＭＳ Ｐゴシック" charset="0"/>
              </a:defRPr>
            </a:lvl3pPr>
            <a:lvl4pPr marL="1600200" indent="-228600" eaLnBrk="0" hangingPunct="0">
              <a:defRPr sz="1400" b="1">
                <a:solidFill>
                  <a:srgbClr val="000000"/>
                </a:solidFill>
                <a:latin typeface="Arial" charset="0"/>
                <a:ea typeface="ＭＳ Ｐゴシック" charset="0"/>
              </a:defRPr>
            </a:lvl4pPr>
            <a:lvl5pPr marL="2057400" indent="-228600" eaLnBrk="0" hangingPunct="0">
              <a:defRPr sz="1400" b="1">
                <a:solidFill>
                  <a:srgbClr val="000000"/>
                </a:solidFill>
                <a:latin typeface="Arial" charset="0"/>
                <a:ea typeface="ＭＳ Ｐゴシック" charset="0"/>
              </a:defRPr>
            </a:lvl5pPr>
            <a:lvl6pPr marL="2514600" indent="-228600" eaLnBrk="0" fontAlgn="base" hangingPunct="0">
              <a:spcBef>
                <a:spcPct val="0"/>
              </a:spcBef>
              <a:spcAft>
                <a:spcPct val="0"/>
              </a:spcAft>
              <a:defRPr sz="1400" b="1">
                <a:solidFill>
                  <a:srgbClr val="000000"/>
                </a:solidFill>
                <a:latin typeface="Arial" charset="0"/>
                <a:ea typeface="ＭＳ Ｐゴシック" charset="0"/>
              </a:defRPr>
            </a:lvl6pPr>
            <a:lvl7pPr marL="2971800" indent="-228600" eaLnBrk="0" fontAlgn="base" hangingPunct="0">
              <a:spcBef>
                <a:spcPct val="0"/>
              </a:spcBef>
              <a:spcAft>
                <a:spcPct val="0"/>
              </a:spcAft>
              <a:defRPr sz="1400" b="1">
                <a:solidFill>
                  <a:srgbClr val="000000"/>
                </a:solidFill>
                <a:latin typeface="Arial" charset="0"/>
                <a:ea typeface="ＭＳ Ｐゴシック" charset="0"/>
              </a:defRPr>
            </a:lvl7pPr>
            <a:lvl8pPr marL="3429000" indent="-228600" eaLnBrk="0" fontAlgn="base" hangingPunct="0">
              <a:spcBef>
                <a:spcPct val="0"/>
              </a:spcBef>
              <a:spcAft>
                <a:spcPct val="0"/>
              </a:spcAft>
              <a:defRPr sz="1400" b="1">
                <a:solidFill>
                  <a:srgbClr val="000000"/>
                </a:solidFill>
                <a:latin typeface="Arial" charset="0"/>
                <a:ea typeface="ＭＳ Ｐゴシック" charset="0"/>
              </a:defRPr>
            </a:lvl8pPr>
            <a:lvl9pPr marL="3886200" indent="-228600" eaLnBrk="0" fontAlgn="base" hangingPunct="0">
              <a:spcBef>
                <a:spcPct val="0"/>
              </a:spcBef>
              <a:spcAft>
                <a:spcPct val="0"/>
              </a:spcAft>
              <a:defRPr sz="1400" b="1">
                <a:solidFill>
                  <a:srgbClr val="000000"/>
                </a:solidFill>
                <a:latin typeface="Arial" charset="0"/>
                <a:ea typeface="ＭＳ Ｐゴシック" charset="0"/>
              </a:defRPr>
            </a:lvl9pPr>
          </a:lstStyle>
          <a:p>
            <a:pPr lvl="1" algn="l" eaLnBrk="1" hangingPunct="1">
              <a:spcAft>
                <a:spcPts val="1000"/>
              </a:spcAft>
              <a:buFontTx/>
              <a:buChar char="•"/>
            </a:pPr>
            <a:r>
              <a:rPr lang="en-US" sz="1200" smtClean="0">
                <a:cs typeface="ＭＳ Ｐゴシック" charset="0"/>
              </a:rPr>
              <a:t>Personal information</a:t>
            </a:r>
            <a:br>
              <a:rPr lang="en-US" sz="1200" smtClean="0">
                <a:cs typeface="ＭＳ Ｐゴシック" charset="0"/>
              </a:rPr>
            </a:br>
            <a:r>
              <a:rPr lang="en-US" sz="1200" smtClean="0">
                <a:cs typeface="ＭＳ Ｐゴシック" charset="0"/>
              </a:rPr>
              <a:t>has been redacted</a:t>
            </a:r>
          </a:p>
          <a:p>
            <a:pPr lvl="1" algn="l" eaLnBrk="1" hangingPunct="1">
              <a:spcAft>
                <a:spcPts val="2400"/>
              </a:spcAft>
              <a:buFontTx/>
              <a:buChar char="•"/>
            </a:pPr>
            <a:r>
              <a:rPr lang="en-US" sz="1200" smtClean="0">
                <a:cs typeface="ＭＳ Ｐゴシック" charset="0"/>
              </a:rPr>
              <a:t>Clinical history and medication history are included</a:t>
            </a:r>
          </a:p>
          <a:p>
            <a:pPr lvl="1" algn="l" eaLnBrk="1" hangingPunct="1">
              <a:spcAft>
                <a:spcPts val="1200"/>
              </a:spcAft>
              <a:buFontTx/>
              <a:buChar char="•"/>
            </a:pPr>
            <a:r>
              <a:rPr lang="en-US" sz="1200" smtClean="0">
                <a:cs typeface="ＭＳ Ｐゴシック" charset="0"/>
              </a:rPr>
              <a:t>Physician notes are captured in three fields: description,  impression and correlation fields.</a:t>
            </a:r>
          </a:p>
        </p:txBody>
      </p:sp>
      <p:pic>
        <p:nvPicPr>
          <p:cNvPr id="30" name="Picture 29" descr="Eeg_Machine.jpg"/>
          <p:cNvPicPr>
            <a:picLocks noChangeAspect="1"/>
          </p:cNvPicPr>
          <p:nvPr/>
        </p:nvPicPr>
        <p:blipFill rotWithShape="1">
          <a:blip r:embed="rId4"/>
          <a:srcRect l="4068" t="5946" b="4778"/>
          <a:stretch/>
        </p:blipFill>
        <p:spPr>
          <a:xfrm>
            <a:off x="548842" y="2057400"/>
            <a:ext cx="1514757" cy="1879535"/>
          </a:xfrm>
          <a:prstGeom prst="roundRect">
            <a:avLst>
              <a:gd name="adj" fmla="val 16667"/>
            </a:avLst>
          </a:prstGeom>
          <a:ln>
            <a:noFill/>
          </a:ln>
          <a:effectLst>
            <a:outerShdw blurRad="76200" dist="38100" dir="7800000" algn="tl" rotWithShape="0">
              <a:srgbClr val="000000">
                <a:alpha val="40000"/>
              </a:srgbClr>
            </a:outerShdw>
            <a:reflection stA="51000" endPos="20000" dist="63500" dir="5400000" sy="-100000" algn="bl" rotWithShape="0"/>
          </a:effectLst>
          <a:scene3d>
            <a:camera prst="orthographicFront">
              <a:rot lat="1800006" lon="21599991" rev="299984"/>
            </a:camera>
            <a:lightRig rig="contrasting" dir="t">
              <a:rot lat="0" lon="0" rev="4200000"/>
            </a:lightRig>
          </a:scene3d>
          <a:sp3d prstMaterial="plastic">
            <a:bevelT w="381000" h="114300" prst="relaxedInset"/>
            <a:contourClr>
              <a:srgbClr val="969696"/>
            </a:contourClr>
          </a:sp3d>
        </p:spPr>
      </p:pic>
      <p:pic>
        <p:nvPicPr>
          <p:cNvPr id="15" name="Picture 14" descr="nedcFinal_hires_2400x1600_t.png"/>
          <p:cNvPicPr>
            <a:picLocks noChangeAspect="1"/>
          </p:cNvPicPr>
          <p:nvPr/>
        </p:nvPicPr>
        <p:blipFill rotWithShape="1">
          <a:blip r:embed="rId5" cstate="print">
            <a:extLst>
              <a:ext uri="{28A0092B-C50C-407E-A947-70E740481C1C}">
                <a14:useLocalDpi xmlns:a14="http://schemas.microsoft.com/office/drawing/2010/main" val="0"/>
              </a:ext>
            </a:extLst>
          </a:blip>
          <a:srcRect l="17989" t="6837" r="18512" b="29217"/>
          <a:stretch/>
        </p:blipFill>
        <p:spPr>
          <a:xfrm>
            <a:off x="7620870" y="189166"/>
            <a:ext cx="1254189" cy="843585"/>
          </a:xfrm>
          <a:prstGeom prst="rect">
            <a:avLst/>
          </a:prstGeom>
        </p:spPr>
      </p:pic>
    </p:spTree>
    <p:extLst>
      <p:ext uri="{BB962C8B-B14F-4D97-AF65-F5344CB8AC3E}">
        <p14:creationId xmlns:p14="http://schemas.microsoft.com/office/powerpoint/2010/main" val="212373006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txBox="1">
            <a:spLocks noChangeArrowheads="1"/>
          </p:cNvSpPr>
          <p:nvPr/>
        </p:nvSpPr>
        <p:spPr bwMode="auto">
          <a:xfrm>
            <a:off x="228600" y="152400"/>
            <a:ext cx="8686800" cy="152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1400" b="1">
                <a:solidFill>
                  <a:srgbClr val="000000"/>
                </a:solidFill>
                <a:latin typeface="Arial" charset="0"/>
                <a:ea typeface="ＭＳ Ｐゴシック" charset="0"/>
                <a:cs typeface="ＭＳ Ｐゴシック" charset="0"/>
              </a:defRPr>
            </a:lvl1pPr>
            <a:lvl2pPr marL="742950" indent="-285750" eaLnBrk="0" hangingPunct="0">
              <a:defRPr sz="1400" b="1">
                <a:solidFill>
                  <a:srgbClr val="000000"/>
                </a:solidFill>
                <a:latin typeface="Arial" charset="0"/>
                <a:ea typeface="ＭＳ Ｐゴシック" charset="0"/>
              </a:defRPr>
            </a:lvl2pPr>
            <a:lvl3pPr marL="1143000" indent="-228600" eaLnBrk="0" hangingPunct="0">
              <a:defRPr sz="1400" b="1">
                <a:solidFill>
                  <a:srgbClr val="000000"/>
                </a:solidFill>
                <a:latin typeface="Arial" charset="0"/>
                <a:ea typeface="ＭＳ Ｐゴシック" charset="0"/>
              </a:defRPr>
            </a:lvl3pPr>
            <a:lvl4pPr marL="1600200" indent="-228600" eaLnBrk="0" hangingPunct="0">
              <a:defRPr sz="1400" b="1">
                <a:solidFill>
                  <a:srgbClr val="000000"/>
                </a:solidFill>
                <a:latin typeface="Arial" charset="0"/>
                <a:ea typeface="ＭＳ Ｐゴシック" charset="0"/>
              </a:defRPr>
            </a:lvl4pPr>
            <a:lvl5pPr marL="2057400" indent="-228600" eaLnBrk="0" hangingPunct="0">
              <a:defRPr sz="1400" b="1">
                <a:solidFill>
                  <a:srgbClr val="000000"/>
                </a:solidFill>
                <a:latin typeface="Arial" charset="0"/>
                <a:ea typeface="ＭＳ Ｐゴシック" charset="0"/>
              </a:defRPr>
            </a:lvl5pPr>
            <a:lvl6pPr marL="2514600" indent="-228600" eaLnBrk="0" fontAlgn="base" hangingPunct="0">
              <a:spcBef>
                <a:spcPct val="0"/>
              </a:spcBef>
              <a:spcAft>
                <a:spcPct val="0"/>
              </a:spcAft>
              <a:defRPr sz="1400" b="1">
                <a:solidFill>
                  <a:srgbClr val="000000"/>
                </a:solidFill>
                <a:latin typeface="Arial" charset="0"/>
                <a:ea typeface="ＭＳ Ｐゴシック" charset="0"/>
              </a:defRPr>
            </a:lvl6pPr>
            <a:lvl7pPr marL="2971800" indent="-228600" eaLnBrk="0" fontAlgn="base" hangingPunct="0">
              <a:spcBef>
                <a:spcPct val="0"/>
              </a:spcBef>
              <a:spcAft>
                <a:spcPct val="0"/>
              </a:spcAft>
              <a:defRPr sz="1400" b="1">
                <a:solidFill>
                  <a:srgbClr val="000000"/>
                </a:solidFill>
                <a:latin typeface="Arial" charset="0"/>
                <a:ea typeface="ＭＳ Ｐゴシック" charset="0"/>
              </a:defRPr>
            </a:lvl7pPr>
            <a:lvl8pPr marL="3429000" indent="-228600" eaLnBrk="0" fontAlgn="base" hangingPunct="0">
              <a:spcBef>
                <a:spcPct val="0"/>
              </a:spcBef>
              <a:spcAft>
                <a:spcPct val="0"/>
              </a:spcAft>
              <a:defRPr sz="1400" b="1">
                <a:solidFill>
                  <a:srgbClr val="000000"/>
                </a:solidFill>
                <a:latin typeface="Arial" charset="0"/>
                <a:ea typeface="ＭＳ Ｐゴシック" charset="0"/>
              </a:defRPr>
            </a:lvl8pPr>
            <a:lvl9pPr marL="3886200" indent="-228600" eaLnBrk="0" fontAlgn="base" hangingPunct="0">
              <a:spcBef>
                <a:spcPct val="0"/>
              </a:spcBef>
              <a:spcAft>
                <a:spcPct val="0"/>
              </a:spcAft>
              <a:defRPr sz="1400" b="1">
                <a:solidFill>
                  <a:srgbClr val="000000"/>
                </a:solidFill>
                <a:latin typeface="Arial" charset="0"/>
                <a:ea typeface="ＭＳ Ｐゴシック" charset="0"/>
              </a:defRPr>
            </a:lvl9pPr>
          </a:lstStyle>
          <a:p>
            <a:pPr algn="l" eaLnBrk="1" hangingPunct="1">
              <a:spcBef>
                <a:spcPct val="50000"/>
              </a:spcBef>
              <a:spcAft>
                <a:spcPct val="50000"/>
              </a:spcAft>
            </a:pPr>
            <a:r>
              <a:rPr lang="en-US" sz="2800" smtClean="0">
                <a:solidFill>
                  <a:srgbClr val="892034"/>
                </a:solidFill>
                <a:latin typeface="Calibri" charset="0"/>
              </a:rPr>
              <a:t>Automated Interpretation of EEGs</a:t>
            </a:r>
            <a:r>
              <a:rPr lang="en-US" sz="2800" smtClean="0">
                <a:latin typeface="Calibri" charset="0"/>
              </a:rPr>
              <a:t/>
            </a:r>
            <a:br>
              <a:rPr lang="en-US" sz="2800" smtClean="0">
                <a:latin typeface="Calibri" charset="0"/>
              </a:rPr>
            </a:br>
            <a:r>
              <a:rPr lang="en-US" sz="900" smtClean="0">
                <a:latin typeface="Calibri" charset="0"/>
              </a:rPr>
              <a:t/>
            </a:r>
            <a:br>
              <a:rPr lang="en-US" sz="900" smtClean="0">
                <a:latin typeface="Calibri" charset="0"/>
              </a:rPr>
            </a:br>
            <a:r>
              <a:rPr lang="en-US" sz="900" smtClean="0">
                <a:latin typeface="Calibri" charset="0"/>
              </a:rPr>
              <a:t/>
            </a:r>
            <a:br>
              <a:rPr lang="en-US" sz="900" smtClean="0">
                <a:latin typeface="Calibri" charset="0"/>
              </a:rPr>
            </a:br>
            <a:r>
              <a:rPr lang="en-US" smtClean="0">
                <a:solidFill>
                  <a:srgbClr val="333399"/>
                </a:solidFill>
                <a:latin typeface="Calibri" charset="0"/>
              </a:rPr>
              <a:t>Goals:</a:t>
            </a:r>
            <a:r>
              <a:rPr lang="en-US" smtClean="0">
                <a:latin typeface="Calibri" charset="0"/>
              </a:rPr>
              <a:t> </a:t>
            </a:r>
            <a:r>
              <a:rPr lang="en-US" smtClean="0">
                <a:solidFill>
                  <a:srgbClr val="892034"/>
                </a:solidFill>
                <a:latin typeface="Calibri" charset="0"/>
              </a:rPr>
              <a:t>(1) To assist healthcare professionals in interpreting electroencephalography (EEG) tests,</a:t>
            </a:r>
            <a:br>
              <a:rPr lang="en-US" smtClean="0">
                <a:solidFill>
                  <a:srgbClr val="892034"/>
                </a:solidFill>
                <a:latin typeface="Calibri" charset="0"/>
              </a:rPr>
            </a:br>
            <a:r>
              <a:rPr lang="en-US" smtClean="0">
                <a:solidFill>
                  <a:srgbClr val="892034"/>
                </a:solidFill>
                <a:latin typeface="Calibri" charset="0"/>
              </a:rPr>
              <a:t>thereby improving the quality and efficiency of a physician’s diagnostic capabilities; (2) Provide</a:t>
            </a:r>
            <a:br>
              <a:rPr lang="en-US" smtClean="0">
                <a:solidFill>
                  <a:srgbClr val="892034"/>
                </a:solidFill>
                <a:latin typeface="Calibri" charset="0"/>
              </a:rPr>
            </a:br>
            <a:r>
              <a:rPr lang="en-US" smtClean="0">
                <a:solidFill>
                  <a:srgbClr val="892034"/>
                </a:solidFill>
                <a:latin typeface="Calibri" charset="0"/>
              </a:rPr>
              <a:t>a real-time alerting capability that addresses a critical gap in long-term monitoring technology.</a:t>
            </a:r>
          </a:p>
        </p:txBody>
      </p:sp>
      <p:sp>
        <p:nvSpPr>
          <p:cNvPr id="62466" name="Rectangle 5"/>
          <p:cNvSpPr>
            <a:spLocks noChangeArrowheads="1"/>
          </p:cNvSpPr>
          <p:nvPr/>
        </p:nvSpPr>
        <p:spPr bwMode="auto">
          <a:xfrm>
            <a:off x="4572000" y="1895475"/>
            <a:ext cx="4343400" cy="2173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algn="l" eaLnBrk="1" hangingPunct="1">
              <a:spcAft>
                <a:spcPts val="600"/>
              </a:spcAft>
            </a:pPr>
            <a:r>
              <a:rPr lang="en-US" sz="1600" smtClean="0">
                <a:solidFill>
                  <a:srgbClr val="333399"/>
                </a:solidFill>
                <a:ea typeface="ＭＳ Ｐゴシック" charset="0"/>
                <a:cs typeface="ＭＳ Ｐゴシック" charset="0"/>
              </a:rPr>
              <a:t>Impact:</a:t>
            </a:r>
          </a:p>
          <a:p>
            <a:pPr marL="171450" lvl="1" indent="-119063" algn="l" eaLnBrk="1" hangingPunct="1">
              <a:spcAft>
                <a:spcPts val="600"/>
              </a:spcAft>
              <a:buFontTx/>
              <a:buChar char="•"/>
            </a:pPr>
            <a:r>
              <a:rPr lang="en-US" sz="1200" smtClean="0">
                <a:ea typeface="ＭＳ Ｐゴシック" charset="0"/>
                <a:cs typeface="ＭＳ Ｐゴシック" charset="0"/>
              </a:rPr>
              <a:t>Patients and technicians will receive immediate feedback rather than waiting days or weeks for results</a:t>
            </a:r>
          </a:p>
          <a:p>
            <a:pPr marL="171450" lvl="1" indent="-119063" algn="l" eaLnBrk="1" hangingPunct="1">
              <a:spcAft>
                <a:spcPts val="600"/>
              </a:spcAft>
              <a:buFontTx/>
              <a:buChar char="•"/>
            </a:pPr>
            <a:r>
              <a:rPr lang="en-US" sz="1200" smtClean="0">
                <a:ea typeface="ＭＳ Ｐゴシック" charset="0"/>
                <a:cs typeface="ＭＳ Ｐゴシック" charset="0"/>
              </a:rPr>
              <a:t>Physicians receive decision-making support that reduces their time spent interpreting EEGs</a:t>
            </a:r>
          </a:p>
          <a:p>
            <a:pPr marL="171450" lvl="1" indent="-119063" algn="l" eaLnBrk="1" hangingPunct="1">
              <a:spcAft>
                <a:spcPts val="600"/>
              </a:spcAft>
              <a:buFontTx/>
              <a:buChar char="•"/>
            </a:pPr>
            <a:r>
              <a:rPr lang="en-US" sz="1200" smtClean="0">
                <a:ea typeface="ＭＳ Ｐゴシック" charset="0"/>
                <a:cs typeface="ＭＳ Ｐゴシック" charset="0"/>
              </a:rPr>
              <a:t>Medical students can be trained with the system and use search tools make it easy to view patient histories and comparable conditions in other patients</a:t>
            </a:r>
          </a:p>
          <a:p>
            <a:pPr marL="171450" lvl="1" indent="-119063" algn="l" eaLnBrk="1" hangingPunct="1">
              <a:spcAft>
                <a:spcPts val="600"/>
              </a:spcAft>
              <a:buFontTx/>
              <a:buChar char="•"/>
            </a:pPr>
            <a:r>
              <a:rPr lang="en-US" sz="1200" smtClean="0">
                <a:ea typeface="ＭＳ Ｐゴシック" charset="0"/>
                <a:cs typeface="ＭＳ Ｐゴシック" charset="0"/>
              </a:rPr>
              <a:t>Uniform diagnostic techniques can be developed</a:t>
            </a:r>
          </a:p>
        </p:txBody>
      </p:sp>
      <p:sp>
        <p:nvSpPr>
          <p:cNvPr id="62467" name="Rectangle 6"/>
          <p:cNvSpPr>
            <a:spLocks noChangeArrowheads="1"/>
          </p:cNvSpPr>
          <p:nvPr/>
        </p:nvSpPr>
        <p:spPr bwMode="auto">
          <a:xfrm>
            <a:off x="228600" y="4068763"/>
            <a:ext cx="4343400" cy="2606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algn="l" eaLnBrk="1" hangingPunct="1">
              <a:spcAft>
                <a:spcPts val="600"/>
              </a:spcAft>
            </a:pPr>
            <a:r>
              <a:rPr lang="en-US" sz="1200" b="0" dirty="0" smtClean="0">
                <a:ea typeface="ＭＳ Ｐゴシック" charset="0"/>
                <a:cs typeface="ＭＳ Ｐゴシック" charset="0"/>
              </a:rPr>
              <a:t> </a:t>
            </a:r>
            <a:r>
              <a:rPr lang="en-US" sz="1600" dirty="0" smtClean="0">
                <a:solidFill>
                  <a:srgbClr val="333399"/>
                </a:solidFill>
                <a:ea typeface="ＭＳ Ｐゴシック" charset="0"/>
                <a:cs typeface="ＭＳ Ｐゴシック" charset="0"/>
              </a:rPr>
              <a:t>Milestones:</a:t>
            </a:r>
          </a:p>
          <a:p>
            <a:pPr marL="230188" lvl="1" indent="-115888" algn="l" eaLnBrk="1" hangingPunct="1">
              <a:spcAft>
                <a:spcPts val="600"/>
              </a:spcAft>
              <a:buFontTx/>
              <a:buChar char="•"/>
            </a:pPr>
            <a:r>
              <a:rPr lang="en-US" sz="1200" dirty="0" smtClean="0">
                <a:ea typeface="ＭＳ Ｐゴシック" charset="0"/>
                <a:cs typeface="ＭＳ Ｐゴシック" charset="0"/>
              </a:rPr>
              <a:t>Baseline hidden Markov model-based system operating at 98% accuracy on research data (1Q’2014)</a:t>
            </a:r>
          </a:p>
          <a:p>
            <a:pPr marL="230188" lvl="1" indent="-115888" algn="l" eaLnBrk="1" hangingPunct="1">
              <a:spcAft>
                <a:spcPts val="600"/>
              </a:spcAft>
              <a:buFontTx/>
              <a:buChar char="•"/>
            </a:pPr>
            <a:r>
              <a:rPr lang="en-US" sz="1200" dirty="0" smtClean="0">
                <a:ea typeface="ＭＳ Ｐゴシック" charset="0"/>
                <a:cs typeface="ＭＳ Ｐゴシック" charset="0"/>
              </a:rPr>
              <a:t>TUH EEG Corpus baseline experiments (2Q’2014)</a:t>
            </a:r>
          </a:p>
          <a:p>
            <a:pPr marL="230188" lvl="1" indent="-115888" algn="l" eaLnBrk="1" hangingPunct="1">
              <a:spcAft>
                <a:spcPts val="600"/>
              </a:spcAft>
              <a:buFontTx/>
              <a:buChar char="•"/>
            </a:pPr>
            <a:r>
              <a:rPr lang="en-US" sz="1200" dirty="0">
                <a:ea typeface="ＭＳ Ｐゴシック" charset="0"/>
                <a:cs typeface="ＭＳ Ｐゴシック" charset="0"/>
              </a:rPr>
              <a:t>Events labeled at 95% detection accuracy with a 5% false alarm rate on the TUH EEG Corpus </a:t>
            </a:r>
            <a:r>
              <a:rPr lang="en-US" sz="1200" dirty="0" smtClean="0">
                <a:ea typeface="ＭＳ Ｐゴシック" charset="0"/>
                <a:cs typeface="ＭＳ Ｐゴシック" charset="0"/>
              </a:rPr>
              <a:t>(3Q</a:t>
            </a:r>
            <a:r>
              <a:rPr lang="en-US" sz="1200" dirty="0">
                <a:ea typeface="ＭＳ Ｐゴシック" charset="0"/>
                <a:cs typeface="ＭＳ Ｐゴシック" charset="0"/>
              </a:rPr>
              <a:t>’2014)</a:t>
            </a:r>
          </a:p>
          <a:p>
            <a:pPr marL="230188" lvl="1" indent="-115888" algn="l" eaLnBrk="1" hangingPunct="1">
              <a:spcAft>
                <a:spcPts val="600"/>
              </a:spcAft>
              <a:buFontTx/>
              <a:buChar char="•"/>
            </a:pPr>
            <a:r>
              <a:rPr lang="en-US" sz="1200" dirty="0" smtClean="0">
                <a:ea typeface="ＭＳ Ｐゴシック" charset="0"/>
                <a:cs typeface="ＭＳ Ｐゴシック" charset="0"/>
              </a:rPr>
              <a:t>Portable Python-based demonstration system with live input, montages and event search (4Q’2014)</a:t>
            </a:r>
          </a:p>
          <a:p>
            <a:pPr marL="230188" lvl="1" indent="-115888" algn="l" eaLnBrk="1" hangingPunct="1">
              <a:spcAft>
                <a:spcPts val="600"/>
              </a:spcAft>
              <a:buFontTx/>
              <a:buChar char="•"/>
            </a:pPr>
            <a:r>
              <a:rPr lang="en-US" sz="1200" dirty="0" smtClean="0">
                <a:ea typeface="ＭＳ Ｐゴシック" charset="0"/>
                <a:cs typeface="ＭＳ Ｐゴシック" charset="0"/>
              </a:rPr>
              <a:t>Analytics based on detected events (e.g., change detection of periodicity in PLEDs (1Q’2015)</a:t>
            </a:r>
          </a:p>
          <a:p>
            <a:pPr marL="230188" lvl="1" indent="-115888" algn="l" eaLnBrk="1" hangingPunct="1">
              <a:spcAft>
                <a:spcPts val="600"/>
              </a:spcAft>
              <a:buFontTx/>
              <a:buChar char="•"/>
            </a:pPr>
            <a:r>
              <a:rPr lang="en-US" sz="1200" dirty="0" smtClean="0">
                <a:ea typeface="ＭＳ Ｐゴシック" charset="0"/>
                <a:cs typeface="ＭＳ Ｐゴシック" charset="0"/>
              </a:rPr>
              <a:t>Enhanced feature extraction (2Q’2015)</a:t>
            </a:r>
          </a:p>
        </p:txBody>
      </p:sp>
      <p:sp>
        <p:nvSpPr>
          <p:cNvPr id="62468" name="Rectangle 5"/>
          <p:cNvSpPr>
            <a:spLocks noChangeArrowheads="1"/>
          </p:cNvSpPr>
          <p:nvPr/>
        </p:nvSpPr>
        <p:spPr bwMode="auto">
          <a:xfrm>
            <a:off x="228600" y="1895475"/>
            <a:ext cx="4343400" cy="2173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algn="l" eaLnBrk="1" hangingPunct="1">
              <a:spcAft>
                <a:spcPts val="1200"/>
              </a:spcAft>
            </a:pPr>
            <a:endParaRPr lang="en-US" sz="1200" smtClean="0">
              <a:solidFill>
                <a:srgbClr val="892034"/>
              </a:solidFill>
              <a:ea typeface="ＭＳ Ｐゴシック" charset="0"/>
              <a:cs typeface="ＭＳ Ｐゴシック" charset="0"/>
            </a:endParaRPr>
          </a:p>
        </p:txBody>
      </p:sp>
      <p:sp>
        <p:nvSpPr>
          <p:cNvPr id="62469" name="Rectangle 5"/>
          <p:cNvSpPr>
            <a:spLocks noChangeArrowheads="1"/>
          </p:cNvSpPr>
          <p:nvPr/>
        </p:nvSpPr>
        <p:spPr bwMode="auto">
          <a:xfrm>
            <a:off x="4570413" y="4068763"/>
            <a:ext cx="4343400" cy="2606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algn="l" eaLnBrk="1" hangingPunct="1">
              <a:spcAft>
                <a:spcPts val="1200"/>
              </a:spcAft>
            </a:pPr>
            <a:endParaRPr lang="en-US" sz="1200" smtClean="0">
              <a:solidFill>
                <a:srgbClr val="892034"/>
              </a:solidFill>
              <a:ea typeface="ＭＳ Ｐゴシック" charset="0"/>
              <a:cs typeface="ＭＳ Ｐゴシック" charset="0"/>
            </a:endParaRPr>
          </a:p>
        </p:txBody>
      </p:sp>
      <p:pic>
        <p:nvPicPr>
          <p:cNvPr id="22" name="Picture 21" descr="Screen Shot 2013-07-09 at 12.27.4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538" y="2062163"/>
            <a:ext cx="1912937" cy="86677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a:stretch>
            <a:fillRect/>
          </a:stretch>
        </p:blipFill>
        <p:spPr>
          <a:xfrm>
            <a:off x="690563" y="2965450"/>
            <a:ext cx="1912937" cy="919163"/>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4"/>
          <a:stretch>
            <a:fillRect/>
          </a:stretch>
        </p:blipFill>
        <p:spPr>
          <a:xfrm>
            <a:off x="2930525" y="2073275"/>
            <a:ext cx="984250" cy="1208088"/>
          </a:xfrm>
          <a:prstGeom prst="rect">
            <a:avLst/>
          </a:prstGeom>
          <a:ln>
            <a:noFill/>
          </a:ln>
          <a:effectLst>
            <a:outerShdw blurRad="292100" dist="139700" dir="2700000" algn="tl" rotWithShape="0">
              <a:srgbClr val="333333">
                <a:alpha val="65000"/>
              </a:srgbClr>
            </a:outerShdw>
          </a:effectLst>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3508375" y="2884488"/>
            <a:ext cx="866775" cy="97313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62475" name="Rectangle 5"/>
          <p:cNvSpPr>
            <a:spLocks noChangeArrowheads="1"/>
          </p:cNvSpPr>
          <p:nvPr/>
        </p:nvSpPr>
        <p:spPr bwMode="auto">
          <a:xfrm>
            <a:off x="4570413" y="4068763"/>
            <a:ext cx="4343400" cy="2606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algn="l" eaLnBrk="1" hangingPunct="1">
              <a:spcAft>
                <a:spcPts val="1200"/>
              </a:spcAft>
            </a:pPr>
            <a:endParaRPr lang="en-US" sz="1200" smtClean="0">
              <a:solidFill>
                <a:srgbClr val="892034"/>
              </a:solidFill>
              <a:ea typeface="ＭＳ Ｐゴシック" charset="0"/>
              <a:cs typeface="ＭＳ Ｐゴシック" charset="0"/>
            </a:endParaRPr>
          </a:p>
        </p:txBody>
      </p:sp>
      <p:pic>
        <p:nvPicPr>
          <p:cNvPr id="24" name="Picture 23"/>
          <p:cNvPicPr>
            <a:picLocks noChangeAspect="1"/>
          </p:cNvPicPr>
          <p:nvPr/>
        </p:nvPicPr>
        <p:blipFill>
          <a:blip r:embed="rId6"/>
          <a:stretch>
            <a:fillRect/>
          </a:stretch>
        </p:blipFill>
        <p:spPr>
          <a:xfrm>
            <a:off x="4770438" y="4192588"/>
            <a:ext cx="3946525" cy="2349500"/>
          </a:xfrm>
          <a:prstGeom prst="rect">
            <a:avLst/>
          </a:prstGeom>
          <a:ln>
            <a:noFill/>
          </a:ln>
          <a:effectLst>
            <a:outerShdw blurRad="292100" dist="139700" dir="2700000" algn="tl" rotWithShape="0">
              <a:srgbClr val="333333">
                <a:alpha val="65000"/>
              </a:srgbClr>
            </a:outerShdw>
          </a:effectLst>
        </p:spPr>
      </p:pic>
      <p:pic>
        <p:nvPicPr>
          <p:cNvPr id="2" name="Picture 1" descr="nedcFinal_hires_2400x1600_t.png"/>
          <p:cNvPicPr>
            <a:picLocks noChangeAspect="1"/>
          </p:cNvPicPr>
          <p:nvPr/>
        </p:nvPicPr>
        <p:blipFill rotWithShape="1">
          <a:blip r:embed="rId7" cstate="print">
            <a:extLst>
              <a:ext uri="{28A0092B-C50C-407E-A947-70E740481C1C}">
                <a14:useLocalDpi xmlns:a14="http://schemas.microsoft.com/office/drawing/2010/main" val="0"/>
              </a:ext>
            </a:extLst>
          </a:blip>
          <a:srcRect l="17989" t="6837" r="18512" b="29217"/>
          <a:stretch/>
        </p:blipFill>
        <p:spPr>
          <a:xfrm>
            <a:off x="7620870" y="189163"/>
            <a:ext cx="1254189" cy="843585"/>
          </a:xfrm>
          <a:prstGeom prst="rect">
            <a:avLst/>
          </a:prstGeom>
        </p:spPr>
      </p:pic>
    </p:spTree>
    <p:extLst>
      <p:ext uri="{BB962C8B-B14F-4D97-AF65-F5344CB8AC3E}">
        <p14:creationId xmlns:p14="http://schemas.microsoft.com/office/powerpoint/2010/main" val="300898971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34676" y="2058573"/>
            <a:ext cx="5138372" cy="2554545"/>
          </a:xfrm>
          <a:prstGeom prst="rect">
            <a:avLst/>
          </a:prstGeom>
          <a:noFill/>
        </p:spPr>
        <p:txBody>
          <a:bodyPr wrap="square" rtlCol="0">
            <a:spAutoFit/>
          </a:bodyPr>
          <a:lstStyle/>
          <a:p>
            <a:pPr algn="r" defTabSz="457200" eaLnBrk="1" fontAlgn="auto" hangingPunct="1">
              <a:spcBef>
                <a:spcPts val="0"/>
              </a:spcBef>
              <a:spcAft>
                <a:spcPts val="0"/>
              </a:spcAft>
            </a:pPr>
            <a:r>
              <a:rPr lang="en-US" sz="4000" dirty="0" smtClean="0">
                <a:solidFill>
                  <a:prstClr val="black"/>
                </a:solidFill>
                <a:latin typeface="Arial"/>
                <a:cs typeface="Arial"/>
              </a:rPr>
              <a:t>Transportation</a:t>
            </a:r>
          </a:p>
          <a:p>
            <a:pPr algn="r" defTabSz="457200" eaLnBrk="1" fontAlgn="auto" hangingPunct="1">
              <a:spcBef>
                <a:spcPts val="0"/>
              </a:spcBef>
              <a:spcAft>
                <a:spcPts val="0"/>
              </a:spcAft>
            </a:pPr>
            <a:r>
              <a:rPr lang="en-US" sz="4000" dirty="0" smtClean="0">
                <a:solidFill>
                  <a:prstClr val="black"/>
                </a:solidFill>
                <a:latin typeface="Arial"/>
                <a:cs typeface="Arial"/>
              </a:rPr>
              <a:t>Technology</a:t>
            </a:r>
            <a:br>
              <a:rPr lang="en-US" sz="4000" dirty="0" smtClean="0">
                <a:solidFill>
                  <a:prstClr val="black"/>
                </a:solidFill>
                <a:latin typeface="Arial"/>
                <a:cs typeface="Arial"/>
              </a:rPr>
            </a:br>
            <a:r>
              <a:rPr lang="en-US" sz="4000" dirty="0" smtClean="0">
                <a:solidFill>
                  <a:prstClr val="black"/>
                </a:solidFill>
                <a:latin typeface="Arial"/>
                <a:cs typeface="Arial"/>
              </a:rPr>
              <a:t>Training</a:t>
            </a:r>
            <a:br>
              <a:rPr lang="en-US" sz="4000" dirty="0" smtClean="0">
                <a:solidFill>
                  <a:prstClr val="black"/>
                </a:solidFill>
                <a:latin typeface="Arial"/>
                <a:cs typeface="Arial"/>
              </a:rPr>
            </a:br>
            <a:r>
              <a:rPr lang="en-US" sz="4000" dirty="0" smtClean="0">
                <a:solidFill>
                  <a:prstClr val="black"/>
                </a:solidFill>
                <a:latin typeface="Arial"/>
                <a:cs typeface="Arial"/>
              </a:rPr>
              <a:t>Center</a:t>
            </a:r>
            <a:endParaRPr lang="en-US" sz="4000" dirty="0">
              <a:solidFill>
                <a:prstClr val="black"/>
              </a:solidFill>
              <a:latin typeface="Arial"/>
              <a:cs typeface="Arial"/>
            </a:endParaRPr>
          </a:p>
        </p:txBody>
      </p:sp>
      <p:sp>
        <p:nvSpPr>
          <p:cNvPr id="4" name="Rectangle 16"/>
          <p:cNvSpPr txBox="1">
            <a:spLocks noChangeArrowheads="1"/>
          </p:cNvSpPr>
          <p:nvPr/>
        </p:nvSpPr>
        <p:spPr>
          <a:xfrm>
            <a:off x="-1" y="4978399"/>
            <a:ext cx="9025467" cy="174413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Bef>
                <a:spcPts val="0"/>
              </a:spcBef>
              <a:spcAft>
                <a:spcPts val="0"/>
              </a:spcAft>
              <a:buFont typeface="Arial"/>
              <a:buNone/>
              <a:tabLst>
                <a:tab pos="8805863" algn="r"/>
              </a:tabLst>
            </a:pPr>
            <a:r>
              <a:rPr lang="en-US" sz="2400" dirty="0">
                <a:solidFill>
                  <a:prstClr val="black"/>
                </a:solidFill>
                <a:latin typeface="Arial"/>
                <a:cs typeface="Arial"/>
              </a:rPr>
              <a:t>Steve </a:t>
            </a:r>
            <a:r>
              <a:rPr lang="en-US" sz="2400" dirty="0" smtClean="0">
                <a:solidFill>
                  <a:prstClr val="black"/>
                </a:solidFill>
                <a:latin typeface="Arial"/>
                <a:cs typeface="Arial"/>
              </a:rPr>
              <a:t>Shaffer</a:t>
            </a:r>
            <a:endParaRPr lang="en-US" sz="2400" dirty="0">
              <a:solidFill>
                <a:prstClr val="black"/>
              </a:solidFill>
              <a:latin typeface="Arial"/>
              <a:cs typeface="Arial"/>
            </a:endParaRPr>
          </a:p>
          <a:p>
            <a:pPr marL="0" indent="0" fontAlgn="auto">
              <a:spcBef>
                <a:spcPts val="0"/>
              </a:spcBef>
              <a:spcAft>
                <a:spcPts val="1200"/>
              </a:spcAft>
              <a:buFont typeface="Arial"/>
              <a:buNone/>
              <a:tabLst>
                <a:tab pos="8805863" algn="r"/>
              </a:tabLst>
            </a:pPr>
            <a:r>
              <a:rPr lang="en-US" sz="1800" dirty="0">
                <a:solidFill>
                  <a:prstClr val="black"/>
                </a:solidFill>
                <a:latin typeface="Arial"/>
                <a:cs typeface="Arial"/>
              </a:rPr>
              <a:t>Shaffer Educational Associates, Inc</a:t>
            </a:r>
            <a:r>
              <a:rPr lang="en-US" sz="2400" dirty="0" smtClean="0">
                <a:solidFill>
                  <a:prstClr val="black"/>
                </a:solidFill>
                <a:latin typeface="Arial"/>
                <a:cs typeface="Arial"/>
              </a:rPr>
              <a:t>.</a:t>
            </a:r>
          </a:p>
          <a:p>
            <a:pPr marL="0" indent="0" fontAlgn="auto">
              <a:spcBef>
                <a:spcPts val="0"/>
              </a:spcBef>
              <a:spcAft>
                <a:spcPts val="0"/>
              </a:spcAft>
              <a:buFont typeface="Arial"/>
              <a:buNone/>
              <a:tabLst>
                <a:tab pos="8805863" algn="r"/>
              </a:tabLst>
            </a:pPr>
            <a:r>
              <a:rPr lang="en-US" sz="2400" dirty="0" smtClean="0">
                <a:solidFill>
                  <a:prstClr val="black"/>
                </a:solidFill>
                <a:latin typeface="Arial"/>
                <a:cs typeface="Arial"/>
              </a:rPr>
              <a:t>David Thurston</a:t>
            </a:r>
            <a:r>
              <a:rPr lang="en-US" sz="2400" dirty="0">
                <a:solidFill>
                  <a:prstClr val="black"/>
                </a:solidFill>
                <a:latin typeface="Arial"/>
                <a:cs typeface="Arial"/>
              </a:rPr>
              <a:t>	Joseph Picone</a:t>
            </a:r>
          </a:p>
          <a:p>
            <a:pPr marL="0" indent="0" fontAlgn="auto">
              <a:spcBef>
                <a:spcPts val="0"/>
              </a:spcBef>
              <a:spcAft>
                <a:spcPts val="0"/>
              </a:spcAft>
              <a:buFont typeface="Arial"/>
              <a:buNone/>
              <a:tabLst>
                <a:tab pos="8805863" algn="r"/>
              </a:tabLst>
            </a:pPr>
            <a:r>
              <a:rPr lang="en-US" sz="1800" dirty="0">
                <a:solidFill>
                  <a:prstClr val="black"/>
                </a:solidFill>
                <a:latin typeface="Arial"/>
                <a:cs typeface="Arial"/>
              </a:rPr>
              <a:t>Parsons Transportation </a:t>
            </a:r>
            <a:r>
              <a:rPr lang="en-US" sz="1800" dirty="0" smtClean="0">
                <a:solidFill>
                  <a:prstClr val="black"/>
                </a:solidFill>
                <a:latin typeface="Arial"/>
                <a:cs typeface="Arial"/>
              </a:rPr>
              <a:t>Group</a:t>
            </a:r>
            <a:r>
              <a:rPr lang="en-US" sz="2400" dirty="0">
                <a:solidFill>
                  <a:prstClr val="black"/>
                </a:solidFill>
                <a:latin typeface="Arial"/>
                <a:cs typeface="Arial"/>
              </a:rPr>
              <a:t>	</a:t>
            </a:r>
            <a:r>
              <a:rPr lang="en-US" sz="1800" dirty="0">
                <a:solidFill>
                  <a:prstClr val="black"/>
                </a:solidFill>
                <a:latin typeface="Arial"/>
                <a:cs typeface="Arial"/>
              </a:rPr>
              <a:t>Temple University</a:t>
            </a:r>
          </a:p>
          <a:p>
            <a:pPr marL="0" indent="0" fontAlgn="auto">
              <a:spcBef>
                <a:spcPts val="0"/>
              </a:spcBef>
              <a:spcAft>
                <a:spcPts val="1200"/>
              </a:spcAft>
              <a:buFont typeface="Arial"/>
              <a:buNone/>
              <a:tabLst>
                <a:tab pos="8805863" algn="r"/>
              </a:tabLst>
            </a:pPr>
            <a:endParaRPr lang="en-US" sz="2400" dirty="0">
              <a:solidFill>
                <a:prstClr val="black"/>
              </a:solidFill>
              <a:latin typeface="Arial"/>
              <a:cs typeface="Arial"/>
            </a:endParaRPr>
          </a:p>
        </p:txBody>
      </p:sp>
      <p:pic>
        <p:nvPicPr>
          <p:cNvPr id="6" name="Picture 5"/>
          <p:cNvPicPr>
            <a:picLocks noChangeAspect="1"/>
          </p:cNvPicPr>
          <p:nvPr/>
        </p:nvPicPr>
        <p:blipFill>
          <a:blip r:embed="rId2"/>
          <a:stretch>
            <a:fillRect/>
          </a:stretch>
        </p:blipFill>
        <p:spPr>
          <a:xfrm>
            <a:off x="7969616" y="232271"/>
            <a:ext cx="903432" cy="1032493"/>
          </a:xfrm>
          <a:prstGeom prst="rect">
            <a:avLst/>
          </a:prstGeom>
        </p:spPr>
      </p:pic>
      <p:pic>
        <p:nvPicPr>
          <p:cNvPr id="12" name="Picture 11"/>
          <p:cNvPicPr>
            <a:picLocks noChangeAspect="1"/>
          </p:cNvPicPr>
          <p:nvPr/>
        </p:nvPicPr>
        <p:blipFill rotWithShape="1">
          <a:blip r:embed="rId3"/>
          <a:srcRect b="2532"/>
          <a:stretch/>
        </p:blipFill>
        <p:spPr>
          <a:xfrm>
            <a:off x="285154" y="232271"/>
            <a:ext cx="1870364" cy="1371600"/>
          </a:xfrm>
          <a:prstGeom prst="rect">
            <a:avLst/>
          </a:prstGeom>
          <a:ln w="12700">
            <a:solidFill>
              <a:schemeClr val="accent2"/>
            </a:solidFill>
          </a:ln>
          <a:effectLst>
            <a:outerShdw blurRad="292100" dist="139700" dir="2700000" algn="tl" rotWithShape="0">
              <a:srgbClr val="B4CFFC">
                <a:alpha val="99000"/>
              </a:srgbClr>
            </a:outerShdw>
          </a:effectLst>
        </p:spPr>
      </p:pic>
      <p:pic>
        <p:nvPicPr>
          <p:cNvPr id="13" name="Picture 12"/>
          <p:cNvPicPr>
            <a:picLocks noChangeAspect="1"/>
          </p:cNvPicPr>
          <p:nvPr/>
        </p:nvPicPr>
        <p:blipFill rotWithShape="1">
          <a:blip r:embed="rId4"/>
          <a:srcRect b="7701"/>
          <a:stretch/>
        </p:blipFill>
        <p:spPr>
          <a:xfrm>
            <a:off x="285154" y="2564704"/>
            <a:ext cx="1870364" cy="1371600"/>
          </a:xfrm>
          <a:prstGeom prst="rect">
            <a:avLst/>
          </a:prstGeom>
          <a:ln w="12700">
            <a:solidFill>
              <a:schemeClr val="accent2"/>
            </a:solidFill>
          </a:ln>
          <a:effectLst>
            <a:outerShdw blurRad="292100" dist="139700" dir="2700000" algn="tl" rotWithShape="0">
              <a:srgbClr val="B4CFFC">
                <a:alpha val="99000"/>
              </a:srgbClr>
            </a:outerShdw>
          </a:effectLst>
        </p:spPr>
      </p:pic>
      <p:pic>
        <p:nvPicPr>
          <p:cNvPr id="16" name="Picture 15"/>
          <p:cNvPicPr>
            <a:picLocks noChangeAspect="1"/>
          </p:cNvPicPr>
          <p:nvPr/>
        </p:nvPicPr>
        <p:blipFill>
          <a:blip r:embed="rId5"/>
          <a:stretch>
            <a:fillRect/>
          </a:stretch>
        </p:blipFill>
        <p:spPr>
          <a:xfrm>
            <a:off x="1844508" y="1409501"/>
            <a:ext cx="1838228" cy="1371600"/>
          </a:xfrm>
          <a:prstGeom prst="rect">
            <a:avLst/>
          </a:prstGeom>
          <a:ln w="12700">
            <a:solidFill>
              <a:schemeClr val="accent2"/>
            </a:solidFill>
          </a:ln>
          <a:effectLst>
            <a:outerShdw blurRad="292100" dist="139700" dir="2700000" algn="tl" rotWithShape="0">
              <a:srgbClr val="B4CFFC">
                <a:alpha val="99000"/>
              </a:srgbClr>
            </a:outerShdw>
          </a:effectLst>
        </p:spPr>
      </p:pic>
    </p:spTree>
    <p:extLst>
      <p:ext uri="{BB962C8B-B14F-4D97-AF65-F5344CB8AC3E}">
        <p14:creationId xmlns:p14="http://schemas.microsoft.com/office/powerpoint/2010/main" val="362302356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Transportation is an Important National Challenge</a:t>
            </a:r>
            <a:endParaRPr lang="en-US" dirty="0"/>
          </a:p>
        </p:txBody>
      </p:sp>
      <p:sp>
        <p:nvSpPr>
          <p:cNvPr id="3" name="TextBox 2"/>
          <p:cNvSpPr txBox="1"/>
          <p:nvPr/>
        </p:nvSpPr>
        <p:spPr>
          <a:xfrm>
            <a:off x="248772" y="798736"/>
            <a:ext cx="8680826" cy="4708982"/>
          </a:xfrm>
          <a:prstGeom prst="rect">
            <a:avLst/>
          </a:prstGeom>
          <a:noFill/>
        </p:spPr>
        <p:txBody>
          <a:bodyPr wrap="square" lIns="0" tIns="0" rIns="0" bIns="0" rtlCol="0">
            <a:spAutoFit/>
          </a:bodyPr>
          <a:lstStyle/>
          <a:p>
            <a:pPr algn="l" defTabSz="457200" eaLnBrk="1" fontAlgn="auto" hangingPunct="1">
              <a:spcBef>
                <a:spcPts val="0"/>
              </a:spcBef>
              <a:spcAft>
                <a:spcPts val="1200"/>
              </a:spcAft>
            </a:pPr>
            <a:r>
              <a:rPr lang="en-US" sz="2400" dirty="0" smtClean="0">
                <a:solidFill>
                  <a:prstClr val="black"/>
                </a:solidFill>
                <a:latin typeface="Arial"/>
                <a:cs typeface="Arial"/>
              </a:rPr>
              <a:t>Top 11 Priorities of the National Academies of Science’s Transit Technical Training Deliberations:</a:t>
            </a:r>
            <a:endParaRPr lang="en-US" sz="2400" dirty="0">
              <a:solidFill>
                <a:prstClr val="black"/>
              </a:solidFill>
              <a:latin typeface="Arial"/>
              <a:cs typeface="Arial"/>
            </a:endParaRPr>
          </a:p>
          <a:p>
            <a:pPr marL="687388" indent="-454025" algn="l" defTabSz="457200" eaLnBrk="1" fontAlgn="auto" hangingPunct="1">
              <a:spcBef>
                <a:spcPts val="0"/>
              </a:spcBef>
              <a:spcAft>
                <a:spcPts val="600"/>
              </a:spcAft>
              <a:buFont typeface="+mj-lt"/>
              <a:buAutoNum type="arabicPeriod"/>
            </a:pPr>
            <a:r>
              <a:rPr lang="en-US" sz="1800" dirty="0" smtClean="0">
                <a:solidFill>
                  <a:prstClr val="black"/>
                </a:solidFill>
                <a:latin typeface="Arial"/>
                <a:cs typeface="Arial"/>
              </a:rPr>
              <a:t>Electronics</a:t>
            </a:r>
            <a:r>
              <a:rPr lang="en-US" sz="1800" dirty="0">
                <a:solidFill>
                  <a:prstClr val="black"/>
                </a:solidFill>
                <a:latin typeface="Arial"/>
                <a:cs typeface="Arial"/>
              </a:rPr>
              <a:t>/Electrical</a:t>
            </a:r>
          </a:p>
          <a:p>
            <a:pPr marL="687388" indent="-454025" algn="l" defTabSz="457200" eaLnBrk="1" fontAlgn="auto" hangingPunct="1">
              <a:spcBef>
                <a:spcPts val="0"/>
              </a:spcBef>
              <a:spcAft>
                <a:spcPts val="600"/>
              </a:spcAft>
              <a:buFont typeface="+mj-lt"/>
              <a:buAutoNum type="arabicPeriod"/>
            </a:pPr>
            <a:r>
              <a:rPr lang="en-US" sz="1800" dirty="0" smtClean="0">
                <a:solidFill>
                  <a:prstClr val="black"/>
                </a:solidFill>
                <a:latin typeface="Arial"/>
                <a:cs typeface="Arial"/>
              </a:rPr>
              <a:t>Heating</a:t>
            </a:r>
            <a:r>
              <a:rPr lang="en-US" sz="1800" dirty="0">
                <a:solidFill>
                  <a:prstClr val="black"/>
                </a:solidFill>
                <a:latin typeface="Arial"/>
                <a:cs typeface="Arial"/>
              </a:rPr>
              <a:t>, Ventilation, and Air Conditioning (HVAC)</a:t>
            </a:r>
          </a:p>
          <a:p>
            <a:pPr marL="687388" indent="-454025" algn="l" defTabSz="457200" eaLnBrk="1" fontAlgn="auto" hangingPunct="1">
              <a:spcBef>
                <a:spcPts val="0"/>
              </a:spcBef>
              <a:spcAft>
                <a:spcPts val="600"/>
              </a:spcAft>
              <a:buFont typeface="+mj-lt"/>
              <a:buAutoNum type="arabicPeriod"/>
            </a:pPr>
            <a:r>
              <a:rPr lang="en-US" sz="1800" dirty="0" smtClean="0">
                <a:solidFill>
                  <a:prstClr val="black"/>
                </a:solidFill>
                <a:latin typeface="Arial"/>
                <a:cs typeface="Arial"/>
              </a:rPr>
              <a:t>Brakes </a:t>
            </a:r>
            <a:r>
              <a:rPr lang="en-US" sz="1800" dirty="0">
                <a:solidFill>
                  <a:prstClr val="black"/>
                </a:solidFill>
                <a:latin typeface="Arial"/>
                <a:cs typeface="Arial"/>
              </a:rPr>
              <a:t>(including ABS)</a:t>
            </a:r>
          </a:p>
          <a:p>
            <a:pPr marL="687388" indent="-454025" algn="l" defTabSz="457200" eaLnBrk="1" fontAlgn="auto" hangingPunct="1">
              <a:spcBef>
                <a:spcPts val="0"/>
              </a:spcBef>
              <a:spcAft>
                <a:spcPts val="600"/>
              </a:spcAft>
              <a:buFont typeface="+mj-lt"/>
              <a:buAutoNum type="arabicPeriod"/>
            </a:pPr>
            <a:r>
              <a:rPr lang="en-US" sz="1800" dirty="0" smtClean="0">
                <a:solidFill>
                  <a:prstClr val="black"/>
                </a:solidFill>
                <a:latin typeface="Arial"/>
                <a:cs typeface="Arial"/>
              </a:rPr>
              <a:t>Diesel </a:t>
            </a:r>
            <a:r>
              <a:rPr lang="en-US" sz="1800" dirty="0">
                <a:solidFill>
                  <a:prstClr val="black"/>
                </a:solidFill>
                <a:latin typeface="Arial"/>
                <a:cs typeface="Arial"/>
              </a:rPr>
              <a:t>Engines	</a:t>
            </a:r>
          </a:p>
          <a:p>
            <a:pPr marL="687388" indent="-454025" algn="l" defTabSz="457200" eaLnBrk="1" fontAlgn="auto" hangingPunct="1">
              <a:spcBef>
                <a:spcPts val="0"/>
              </a:spcBef>
              <a:spcAft>
                <a:spcPts val="600"/>
              </a:spcAft>
              <a:buFont typeface="+mj-lt"/>
              <a:buAutoNum type="arabicPeriod"/>
            </a:pPr>
            <a:r>
              <a:rPr lang="en-US" sz="1800" dirty="0" smtClean="0">
                <a:solidFill>
                  <a:prstClr val="black"/>
                </a:solidFill>
                <a:latin typeface="Arial"/>
                <a:cs typeface="Arial"/>
              </a:rPr>
              <a:t>Preventative </a:t>
            </a:r>
            <a:r>
              <a:rPr lang="en-US" sz="1800" dirty="0">
                <a:solidFill>
                  <a:prstClr val="black"/>
                </a:solidFill>
                <a:latin typeface="Arial"/>
                <a:cs typeface="Arial"/>
              </a:rPr>
              <a:t>Maintenance (PM) Inspections</a:t>
            </a:r>
          </a:p>
          <a:p>
            <a:pPr marL="687388" indent="-454025" algn="l" defTabSz="457200" eaLnBrk="1" fontAlgn="auto" hangingPunct="1">
              <a:spcBef>
                <a:spcPts val="0"/>
              </a:spcBef>
              <a:spcAft>
                <a:spcPts val="600"/>
              </a:spcAft>
              <a:buFont typeface="+mj-lt"/>
              <a:buAutoNum type="arabicPeriod"/>
            </a:pPr>
            <a:r>
              <a:rPr lang="en-US" sz="1800" dirty="0" smtClean="0">
                <a:solidFill>
                  <a:prstClr val="black"/>
                </a:solidFill>
                <a:latin typeface="Arial"/>
                <a:cs typeface="Arial"/>
              </a:rPr>
              <a:t>Drive </a:t>
            </a:r>
            <a:r>
              <a:rPr lang="en-US" sz="1800" dirty="0">
                <a:solidFill>
                  <a:prstClr val="black"/>
                </a:solidFill>
                <a:latin typeface="Arial"/>
                <a:cs typeface="Arial"/>
              </a:rPr>
              <a:t>Train and Transmissions</a:t>
            </a:r>
          </a:p>
          <a:p>
            <a:pPr marL="687388" indent="-454025" algn="l" defTabSz="457200" eaLnBrk="1" fontAlgn="auto" hangingPunct="1">
              <a:spcBef>
                <a:spcPts val="0"/>
              </a:spcBef>
              <a:spcAft>
                <a:spcPts val="600"/>
              </a:spcAft>
              <a:buFont typeface="+mj-lt"/>
              <a:buAutoNum type="arabicPeriod"/>
            </a:pPr>
            <a:r>
              <a:rPr lang="en-US" sz="1800" dirty="0" smtClean="0">
                <a:solidFill>
                  <a:prstClr val="black"/>
                </a:solidFill>
                <a:latin typeface="Arial"/>
                <a:cs typeface="Arial"/>
              </a:rPr>
              <a:t>Suspension </a:t>
            </a:r>
            <a:r>
              <a:rPr lang="en-US" sz="1800" dirty="0">
                <a:solidFill>
                  <a:prstClr val="black"/>
                </a:solidFill>
                <a:latin typeface="Arial"/>
                <a:cs typeface="Arial"/>
              </a:rPr>
              <a:t>&amp; Steering</a:t>
            </a:r>
          </a:p>
          <a:p>
            <a:pPr marL="687388" indent="-454025" algn="l" defTabSz="457200" eaLnBrk="1" fontAlgn="auto" hangingPunct="1">
              <a:spcBef>
                <a:spcPts val="0"/>
              </a:spcBef>
              <a:spcAft>
                <a:spcPts val="600"/>
              </a:spcAft>
              <a:buFont typeface="+mj-lt"/>
              <a:buAutoNum type="arabicPeriod"/>
            </a:pPr>
            <a:r>
              <a:rPr lang="en-US" sz="1800" dirty="0" smtClean="0">
                <a:solidFill>
                  <a:prstClr val="black"/>
                </a:solidFill>
                <a:latin typeface="Arial"/>
                <a:cs typeface="Arial"/>
              </a:rPr>
              <a:t>L2 </a:t>
            </a:r>
            <a:r>
              <a:rPr lang="en-US" sz="1800" dirty="0">
                <a:solidFill>
                  <a:prstClr val="black"/>
                </a:solidFill>
                <a:latin typeface="Arial"/>
                <a:cs typeface="Arial"/>
              </a:rPr>
              <a:t>Engine Diagnostics</a:t>
            </a:r>
          </a:p>
          <a:p>
            <a:pPr marL="687388" indent="-454025" algn="l" defTabSz="457200" eaLnBrk="1" fontAlgn="auto" hangingPunct="1">
              <a:spcBef>
                <a:spcPts val="0"/>
              </a:spcBef>
              <a:spcAft>
                <a:spcPts val="600"/>
              </a:spcAft>
              <a:buFont typeface="+mj-lt"/>
              <a:buAutoNum type="arabicPeriod"/>
            </a:pPr>
            <a:r>
              <a:rPr lang="en-US" sz="1800" dirty="0" smtClean="0">
                <a:solidFill>
                  <a:prstClr val="black"/>
                </a:solidFill>
                <a:latin typeface="Arial"/>
                <a:cs typeface="Arial"/>
              </a:rPr>
              <a:t>Body </a:t>
            </a:r>
            <a:r>
              <a:rPr lang="en-US" sz="1800" dirty="0">
                <a:solidFill>
                  <a:prstClr val="black"/>
                </a:solidFill>
                <a:latin typeface="Arial"/>
                <a:cs typeface="Arial"/>
              </a:rPr>
              <a:t>Systems</a:t>
            </a:r>
          </a:p>
          <a:p>
            <a:pPr marL="687388" indent="-454025" algn="l" defTabSz="457200" eaLnBrk="1" fontAlgn="auto" hangingPunct="1">
              <a:spcBef>
                <a:spcPts val="0"/>
              </a:spcBef>
              <a:spcAft>
                <a:spcPts val="600"/>
              </a:spcAft>
              <a:buFont typeface="+mj-lt"/>
              <a:buAutoNum type="arabicPeriod"/>
            </a:pPr>
            <a:r>
              <a:rPr lang="en-US" sz="1800" dirty="0" smtClean="0">
                <a:solidFill>
                  <a:prstClr val="black"/>
                </a:solidFill>
                <a:latin typeface="Arial"/>
                <a:cs typeface="Arial"/>
              </a:rPr>
              <a:t>CNG </a:t>
            </a:r>
            <a:r>
              <a:rPr lang="en-US" sz="1800" dirty="0">
                <a:solidFill>
                  <a:prstClr val="black"/>
                </a:solidFill>
                <a:latin typeface="Arial"/>
                <a:cs typeface="Arial"/>
              </a:rPr>
              <a:t>and other Alternative Fuels</a:t>
            </a:r>
          </a:p>
          <a:p>
            <a:pPr marL="687388" indent="-454025" algn="l" defTabSz="457200" eaLnBrk="1" fontAlgn="auto" hangingPunct="1">
              <a:spcBef>
                <a:spcPts val="0"/>
              </a:spcBef>
              <a:spcAft>
                <a:spcPts val="600"/>
              </a:spcAft>
              <a:buFont typeface="+mj-lt"/>
              <a:buAutoNum type="arabicPeriod"/>
            </a:pPr>
            <a:r>
              <a:rPr lang="en-US" sz="1800" dirty="0" smtClean="0">
                <a:solidFill>
                  <a:prstClr val="black"/>
                </a:solidFill>
                <a:latin typeface="Arial"/>
                <a:cs typeface="Arial"/>
              </a:rPr>
              <a:t>Hybrid</a:t>
            </a:r>
            <a:r>
              <a:rPr lang="en-US" sz="1800" dirty="0">
                <a:solidFill>
                  <a:prstClr val="black"/>
                </a:solidFill>
                <a:latin typeface="Arial"/>
                <a:cs typeface="Arial"/>
              </a:rPr>
              <a:t>-Electric </a:t>
            </a:r>
            <a:r>
              <a:rPr lang="en-US" sz="1800" dirty="0" smtClean="0">
                <a:solidFill>
                  <a:prstClr val="black"/>
                </a:solidFill>
                <a:latin typeface="Arial"/>
                <a:cs typeface="Arial"/>
              </a:rPr>
              <a:t>Technology</a:t>
            </a:r>
            <a:endParaRPr lang="en-US" sz="1800" dirty="0">
              <a:solidFill>
                <a:prstClr val="black"/>
              </a:solidFill>
              <a:latin typeface="Arial"/>
              <a:cs typeface="Arial"/>
            </a:endParaRPr>
          </a:p>
        </p:txBody>
      </p:sp>
    </p:spTree>
    <p:extLst>
      <p:ext uri="{BB962C8B-B14F-4D97-AF65-F5344CB8AC3E}">
        <p14:creationId xmlns:p14="http://schemas.microsoft.com/office/powerpoint/2010/main" val="2111796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Then and Now...</a:t>
            </a:r>
            <a:endParaRPr lang="en-US" dirty="0"/>
          </a:p>
        </p:txBody>
      </p:sp>
      <p:sp>
        <p:nvSpPr>
          <p:cNvPr id="3" name="TextBox 2"/>
          <p:cNvSpPr txBox="1"/>
          <p:nvPr/>
        </p:nvSpPr>
        <p:spPr>
          <a:xfrm>
            <a:off x="248772" y="798736"/>
            <a:ext cx="8680826" cy="5278369"/>
          </a:xfrm>
          <a:prstGeom prst="rect">
            <a:avLst/>
          </a:prstGeom>
          <a:noFill/>
        </p:spPr>
        <p:txBody>
          <a:bodyPr wrap="square" lIns="0" tIns="0" rIns="0" bIns="0" rtlCol="0">
            <a:spAutoFit/>
          </a:bodyPr>
          <a:lstStyle/>
          <a:p>
            <a:pPr marL="233363" indent="-233363" algn="l" defTabSz="457200" eaLnBrk="1" fontAlgn="auto" hangingPunct="1">
              <a:spcBef>
                <a:spcPts val="0"/>
              </a:spcBef>
              <a:spcAft>
                <a:spcPts val="600"/>
              </a:spcAft>
              <a:buFont typeface="Arial"/>
              <a:buChar char="•"/>
            </a:pPr>
            <a:r>
              <a:rPr lang="en-US" sz="1800" dirty="0" smtClean="0">
                <a:solidFill>
                  <a:prstClr val="black"/>
                </a:solidFill>
                <a:latin typeface="Arial"/>
                <a:cs typeface="Arial"/>
              </a:rPr>
              <a:t>A </a:t>
            </a:r>
            <a:r>
              <a:rPr lang="en-US" sz="1800" dirty="0">
                <a:solidFill>
                  <a:prstClr val="black"/>
                </a:solidFill>
                <a:latin typeface="Arial"/>
                <a:cs typeface="Arial"/>
              </a:rPr>
              <a:t>Prospectus, prepared by Northrop Services, Inc. in </a:t>
            </a:r>
            <a:r>
              <a:rPr lang="en-US" sz="1800" dirty="0" smtClean="0">
                <a:solidFill>
                  <a:prstClr val="black"/>
                </a:solidFill>
                <a:latin typeface="Arial"/>
                <a:cs typeface="Arial"/>
              </a:rPr>
              <a:t>1980:</a:t>
            </a:r>
            <a:r>
              <a:rPr lang="en-US" sz="1800" i="1" dirty="0" smtClean="0">
                <a:solidFill>
                  <a:prstClr val="black"/>
                </a:solidFill>
                <a:latin typeface="Arial"/>
                <a:cs typeface="Arial"/>
              </a:rPr>
              <a:t> </a:t>
            </a:r>
          </a:p>
          <a:p>
            <a:pPr marL="233363" lvl="1" algn="l" defTabSz="457200" eaLnBrk="1" fontAlgn="auto" hangingPunct="1">
              <a:spcBef>
                <a:spcPts val="0"/>
              </a:spcBef>
              <a:spcAft>
                <a:spcPts val="1200"/>
              </a:spcAft>
            </a:pPr>
            <a:r>
              <a:rPr lang="en-US" sz="1800" i="1" dirty="0" smtClean="0">
                <a:solidFill>
                  <a:prstClr val="black"/>
                </a:solidFill>
                <a:latin typeface="Arial"/>
                <a:cs typeface="Arial"/>
              </a:rPr>
              <a:t>“</a:t>
            </a:r>
            <a:r>
              <a:rPr lang="en-US" sz="1800" i="1" dirty="0">
                <a:solidFill>
                  <a:prstClr val="black"/>
                </a:solidFill>
                <a:latin typeface="Arial"/>
                <a:cs typeface="Arial"/>
              </a:rPr>
              <a:t>A New Approach to the Nation’s Transportation Problems:  The physical infrastructure of the United States is in a state of dismal </a:t>
            </a:r>
            <a:r>
              <a:rPr lang="en-US" sz="1800" i="1" dirty="0" smtClean="0">
                <a:solidFill>
                  <a:prstClr val="black"/>
                </a:solidFill>
                <a:latin typeface="Arial"/>
                <a:cs typeface="Arial"/>
              </a:rPr>
              <a:t>disrepair… Transit </a:t>
            </a:r>
            <a:r>
              <a:rPr lang="en-US" sz="1800" i="1" dirty="0">
                <a:solidFill>
                  <a:prstClr val="black"/>
                </a:solidFill>
                <a:latin typeface="Arial"/>
                <a:cs typeface="Arial"/>
              </a:rPr>
              <a:t>systems in particular are facing the challenges of delivering service in the 21</a:t>
            </a:r>
            <a:r>
              <a:rPr lang="en-US" sz="1800" i="1" baseline="30000" dirty="0">
                <a:solidFill>
                  <a:prstClr val="black"/>
                </a:solidFill>
                <a:latin typeface="Arial"/>
                <a:cs typeface="Arial"/>
              </a:rPr>
              <a:t>st</a:t>
            </a:r>
            <a:r>
              <a:rPr lang="en-US" sz="1800" i="1" dirty="0">
                <a:solidFill>
                  <a:prstClr val="black"/>
                </a:solidFill>
                <a:latin typeface="Arial"/>
                <a:cs typeface="Arial"/>
              </a:rPr>
              <a:t> Century.  Issues of </a:t>
            </a:r>
            <a:r>
              <a:rPr lang="en-US" sz="1800" i="1" dirty="0">
                <a:solidFill>
                  <a:srgbClr val="333399"/>
                </a:solidFill>
                <a:latin typeface="Arial"/>
                <a:cs typeface="Arial"/>
              </a:rPr>
              <a:t>recruitment and retention of employees </a:t>
            </a:r>
            <a:r>
              <a:rPr lang="en-US" sz="1800" i="1" dirty="0">
                <a:solidFill>
                  <a:prstClr val="black"/>
                </a:solidFill>
                <a:latin typeface="Arial"/>
                <a:cs typeface="Arial"/>
              </a:rPr>
              <a:t>coupled with the impacts of labor-market conditions and labor-management relations are of critical significance to the viability of public transit</a:t>
            </a:r>
            <a:r>
              <a:rPr lang="en-US" sz="1800" i="1" dirty="0" smtClean="0">
                <a:solidFill>
                  <a:prstClr val="black"/>
                </a:solidFill>
                <a:latin typeface="Arial"/>
                <a:cs typeface="Arial"/>
              </a:rPr>
              <a:t>.”</a:t>
            </a:r>
            <a:endParaRPr lang="en-US" sz="1800" dirty="0">
              <a:solidFill>
                <a:prstClr val="black"/>
              </a:solidFill>
              <a:latin typeface="Arial"/>
              <a:cs typeface="Arial"/>
            </a:endParaRPr>
          </a:p>
          <a:p>
            <a:pPr marL="233363" indent="-233363" algn="l" defTabSz="457200" eaLnBrk="1" fontAlgn="auto" hangingPunct="1">
              <a:spcBef>
                <a:spcPts val="0"/>
              </a:spcBef>
              <a:spcAft>
                <a:spcPts val="600"/>
              </a:spcAft>
              <a:buFont typeface="Arial"/>
              <a:buChar char="•"/>
            </a:pPr>
            <a:r>
              <a:rPr lang="en-US" sz="1800" dirty="0">
                <a:solidFill>
                  <a:prstClr val="black"/>
                </a:solidFill>
                <a:latin typeface="Arial"/>
                <a:cs typeface="Arial"/>
              </a:rPr>
              <a:t>Recently, the American Society of Civil Engineers (www.asce.org) issued a Report Card on the quality of our transit </a:t>
            </a:r>
            <a:r>
              <a:rPr lang="en-US" sz="1800" dirty="0" smtClean="0">
                <a:solidFill>
                  <a:prstClr val="black"/>
                </a:solidFill>
                <a:latin typeface="Arial"/>
                <a:cs typeface="Arial"/>
              </a:rPr>
              <a:t>systems:</a:t>
            </a:r>
          </a:p>
          <a:p>
            <a:pPr marL="233363" lvl="1" algn="l" defTabSz="457200" eaLnBrk="1" fontAlgn="auto" hangingPunct="1">
              <a:spcBef>
                <a:spcPts val="0"/>
              </a:spcBef>
              <a:spcAft>
                <a:spcPts val="600"/>
              </a:spcAft>
            </a:pPr>
            <a:r>
              <a:rPr lang="en-US" sz="1800" i="1" dirty="0">
                <a:solidFill>
                  <a:prstClr val="black"/>
                </a:solidFill>
                <a:latin typeface="Arial"/>
                <a:cs typeface="Arial"/>
              </a:rPr>
              <a:t>“The Grade was a </a:t>
            </a:r>
            <a:r>
              <a:rPr lang="en-US" sz="1800" i="1" dirty="0" smtClean="0">
                <a:solidFill>
                  <a:prstClr val="black"/>
                </a:solidFill>
                <a:latin typeface="Arial"/>
                <a:cs typeface="Arial"/>
              </a:rPr>
              <a:t>‘D’. Transportation </a:t>
            </a:r>
            <a:r>
              <a:rPr lang="en-US" sz="1800" i="1" dirty="0">
                <a:solidFill>
                  <a:prstClr val="black"/>
                </a:solidFill>
                <a:latin typeface="Arial"/>
                <a:cs typeface="Arial"/>
              </a:rPr>
              <a:t>agencies face an </a:t>
            </a:r>
            <a:r>
              <a:rPr lang="en-US" sz="1800" i="1" dirty="0">
                <a:solidFill>
                  <a:srgbClr val="333399"/>
                </a:solidFill>
                <a:latin typeface="Arial"/>
                <a:cs typeface="Arial"/>
              </a:rPr>
              <a:t>unprecedented level of retirements</a:t>
            </a:r>
            <a:r>
              <a:rPr lang="en-US" sz="1800" i="1" dirty="0">
                <a:solidFill>
                  <a:prstClr val="black"/>
                </a:solidFill>
                <a:latin typeface="Arial"/>
                <a:cs typeface="Arial"/>
              </a:rPr>
              <a:t> of not only senior-level managers – but also maintenance-level technicians – over the next decade – nearly double the rate for the nation’s entire workforce.  It is approaching sixty-percent.”</a:t>
            </a:r>
            <a:r>
              <a:rPr lang="en-US" sz="1800" dirty="0">
                <a:solidFill>
                  <a:prstClr val="black"/>
                </a:solidFill>
                <a:latin typeface="Arial"/>
                <a:cs typeface="Arial"/>
              </a:rPr>
              <a:t> (TRB Report, 275, p. 136)</a:t>
            </a:r>
            <a:r>
              <a:rPr lang="en-US" sz="1800" dirty="0" smtClean="0">
                <a:solidFill>
                  <a:prstClr val="black"/>
                </a:solidFill>
                <a:latin typeface="Arial"/>
                <a:cs typeface="Arial"/>
              </a:rPr>
              <a:t>.</a:t>
            </a:r>
            <a:endParaRPr lang="en-US" sz="1800" dirty="0">
              <a:solidFill>
                <a:prstClr val="black"/>
              </a:solidFill>
              <a:latin typeface="Arial"/>
              <a:cs typeface="Arial"/>
            </a:endParaRPr>
          </a:p>
          <a:p>
            <a:pPr marL="233363" indent="-233363" algn="l" defTabSz="457200" eaLnBrk="1" fontAlgn="auto" hangingPunct="1">
              <a:spcBef>
                <a:spcPts val="0"/>
              </a:spcBef>
              <a:spcAft>
                <a:spcPts val="600"/>
              </a:spcAft>
              <a:buFont typeface="Arial"/>
              <a:buChar char="•"/>
            </a:pPr>
            <a:r>
              <a:rPr lang="en-US" sz="1800" dirty="0" smtClean="0">
                <a:solidFill>
                  <a:prstClr val="black"/>
                </a:solidFill>
                <a:latin typeface="Arial"/>
                <a:cs typeface="Arial"/>
              </a:rPr>
              <a:t>Recommended </a:t>
            </a:r>
            <a:r>
              <a:rPr lang="en-US" sz="1800" dirty="0">
                <a:solidFill>
                  <a:prstClr val="black"/>
                </a:solidFill>
                <a:latin typeface="Arial"/>
                <a:cs typeface="Arial"/>
              </a:rPr>
              <a:t>that </a:t>
            </a:r>
            <a:r>
              <a:rPr lang="en-US" sz="1800" i="1" dirty="0">
                <a:solidFill>
                  <a:prstClr val="black"/>
                </a:solidFill>
                <a:latin typeface="Arial"/>
                <a:cs typeface="Arial"/>
              </a:rPr>
              <a:t>“Transportation agencies should </a:t>
            </a:r>
            <a:r>
              <a:rPr lang="en-US" sz="1800" i="1" dirty="0">
                <a:solidFill>
                  <a:srgbClr val="333399"/>
                </a:solidFill>
                <a:latin typeface="Arial"/>
                <a:cs typeface="Arial"/>
              </a:rPr>
              <a:t>partner with </a:t>
            </a:r>
            <a:r>
              <a:rPr lang="en-US" sz="1800" i="1" dirty="0" smtClean="0">
                <a:solidFill>
                  <a:srgbClr val="333399"/>
                </a:solidFill>
                <a:latin typeface="Arial"/>
                <a:cs typeface="Arial"/>
              </a:rPr>
              <a:t>universities</a:t>
            </a:r>
            <a:r>
              <a:rPr lang="en-US" sz="1800" dirty="0" smtClean="0">
                <a:solidFill>
                  <a:srgbClr val="000090"/>
                </a:solidFill>
                <a:latin typeface="Arial"/>
                <a:cs typeface="Arial"/>
              </a:rPr>
              <a:t> </a:t>
            </a:r>
            <a:r>
              <a:rPr lang="en-US" sz="1800" dirty="0" smtClean="0">
                <a:solidFill>
                  <a:prstClr val="black"/>
                </a:solidFill>
                <a:latin typeface="Arial"/>
                <a:cs typeface="Arial"/>
              </a:rPr>
              <a:t>…</a:t>
            </a:r>
            <a:r>
              <a:rPr lang="en-US" sz="1800" i="1" dirty="0" smtClean="0">
                <a:solidFill>
                  <a:prstClr val="black"/>
                </a:solidFill>
                <a:latin typeface="Arial"/>
                <a:cs typeface="Arial"/>
              </a:rPr>
              <a:t>. training </a:t>
            </a:r>
            <a:r>
              <a:rPr lang="en-US" sz="1800" i="1" dirty="0">
                <a:solidFill>
                  <a:prstClr val="black"/>
                </a:solidFill>
                <a:latin typeface="Arial"/>
                <a:cs typeface="Arial"/>
              </a:rPr>
              <a:t>institutes and the LTAP (Local Technical Assistance Programs) centers to meet agency training and workforce development needs.”</a:t>
            </a:r>
            <a:r>
              <a:rPr lang="en-US" sz="1800" dirty="0">
                <a:solidFill>
                  <a:prstClr val="black"/>
                </a:solidFill>
                <a:latin typeface="Arial"/>
                <a:cs typeface="Arial"/>
              </a:rPr>
              <a:t> (TRB Report, 275, p. 8).  </a:t>
            </a:r>
          </a:p>
        </p:txBody>
      </p:sp>
    </p:spTree>
    <p:extLst>
      <p:ext uri="{BB962C8B-B14F-4D97-AF65-F5344CB8AC3E}">
        <p14:creationId xmlns:p14="http://schemas.microsoft.com/office/powerpoint/2010/main" val="393338521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SIP 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ISIP 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ISIP 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ISIP 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F4F6E9609FFA48A49AF397541005F7" ma:contentTypeVersion="0" ma:contentTypeDescription="Create a new document." ma:contentTypeScope="" ma:versionID="71e1f5a5d6e167bf45b4a3cc2448dd25">
  <xsd:schema xmlns:xsd="http://www.w3.org/2001/XMLSchema" xmlns:xs="http://www.w3.org/2001/XMLSchema" xmlns:p="http://schemas.microsoft.com/office/2006/metadata/properties" xmlns:ns2="db53dd2b-c220-43db-af5d-d622701bb54a" targetNamespace="http://schemas.microsoft.com/office/2006/metadata/properties" ma:root="true" ma:fieldsID="633f7f0f02d115620620fbe9eca188d5" ns2:_="">
    <xsd:import namespace="db53dd2b-c220-43db-af5d-d622701bb54a"/>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53dd2b-c220-43db-af5d-d622701bb54a"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_dlc_DocId xmlns="db53dd2b-c220-43db-af5d-d622701bb54a">362JJHU2A77U-217-11</_dlc_DocId>
    <_dlc_DocIdUrl xmlns="db53dd2b-c220-43db-af5d-d622701bb54a">
      <Url>https://sharepoint.extranet.darpa.mil/sites/mto/RE-NET/_layouts/DocIdRedir.aspx?ID=362JJHU2A77U-217-11</Url>
      <Description>362JJHU2A77U-217-11</Description>
    </_dlc_DocIdUrl>
  </documentManagement>
</p:properties>
</file>

<file path=customXml/itemProps1.xml><?xml version="1.0" encoding="utf-8"?>
<ds:datastoreItem xmlns:ds="http://schemas.openxmlformats.org/officeDocument/2006/customXml" ds:itemID="{3D40FACB-A1F1-4F65-945C-A942486CCC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53dd2b-c220-43db-af5d-d622701bb5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A1922F5-A7A0-47A9-93DF-ED33B1EAEAF5}">
  <ds:schemaRefs>
    <ds:schemaRef ds:uri="http://schemas.microsoft.com/sharepoint/v3/contenttype/forms"/>
  </ds:schemaRefs>
</ds:datastoreItem>
</file>

<file path=customXml/itemProps3.xml><?xml version="1.0" encoding="utf-8"?>
<ds:datastoreItem xmlns:ds="http://schemas.openxmlformats.org/officeDocument/2006/customXml" ds:itemID="{AC87C763-257E-4657-91A5-990E7EAC2243}">
  <ds:schemaRefs>
    <ds:schemaRef ds:uri="http://schemas.microsoft.com/sharepoint/events"/>
  </ds:schemaRefs>
</ds:datastoreItem>
</file>

<file path=customXml/itemProps4.xml><?xml version="1.0" encoding="utf-8"?>
<ds:datastoreItem xmlns:ds="http://schemas.openxmlformats.org/officeDocument/2006/customXml" ds:itemID="{3E55ADFE-E94E-44E2-BD29-2EE2DC70F612}">
  <ds:schemaRefs>
    <ds:schemaRef ds:uri="http://schemas.microsoft.com/office/2006/metadata/properties"/>
    <ds:schemaRef ds:uri="http://schemas.microsoft.com/office/infopath/2007/PartnerControls"/>
    <ds:schemaRef ds:uri="db53dd2b-c220-43db-af5d-d622701bb54a"/>
  </ds:schemaRefs>
</ds:datastoreItem>
</file>

<file path=docProps/app.xml><?xml version="1.0" encoding="utf-8"?>
<Properties xmlns="http://schemas.openxmlformats.org/officeDocument/2006/extended-properties" xmlns:vt="http://schemas.openxmlformats.org/officeDocument/2006/docPropsVTypes">
  <Template/>
  <TotalTime>45447</TotalTime>
  <Words>3111</Words>
  <Application>Microsoft Macintosh PowerPoint</Application>
  <PresentationFormat>On-screen Show (4:3)</PresentationFormat>
  <Paragraphs>281</Paragraphs>
  <Slides>32</Slides>
  <Notes>2</Notes>
  <HiddenSlides>0</HiddenSlides>
  <MMClips>0</MMClips>
  <ScaleCrop>false</ScaleCrop>
  <HeadingPairs>
    <vt:vector size="4" baseType="variant">
      <vt:variant>
        <vt:lpstr>Theme</vt:lpstr>
      </vt:variant>
      <vt:variant>
        <vt:i4>5</vt:i4>
      </vt:variant>
      <vt:variant>
        <vt:lpstr>Slide Titles</vt:lpstr>
      </vt:variant>
      <vt:variant>
        <vt:i4>32</vt:i4>
      </vt:variant>
    </vt:vector>
  </HeadingPairs>
  <TitlesOfParts>
    <vt:vector size="37" baseType="lpstr">
      <vt:lpstr>Custom Design</vt:lpstr>
      <vt:lpstr>ISIP Title Slide</vt:lpstr>
      <vt:lpstr>ISIP Content Slide</vt:lpstr>
      <vt:lpstr>1_ISIP Title Slide</vt:lpstr>
      <vt:lpstr>1_ISIP Content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Transportation is an Important National Challenge</vt:lpstr>
      <vt:lpstr>Then and Now...</vt:lpstr>
      <vt:lpstr>Meeting the Needs of a Diverse, Nontraditional Workforce</vt:lpstr>
      <vt:lpstr>Adaptation to Learner Style and Motivation is Critical</vt:lpstr>
      <vt:lpstr>PowerPoint Presentation</vt:lpstr>
      <vt:lpstr>Are Individualized Tutors Effective?</vt:lpstr>
      <vt:lpstr>Innovation in Learning Environments is Critical</vt:lpstr>
      <vt:lpstr>Flexible Content Delivery from a Single Knowledge Base</vt:lpstr>
      <vt:lpstr>PowerPoint Presentation</vt:lpstr>
      <vt:lpstr>Proposal</vt:lpstr>
      <vt:lpstr>TTTC is a Bridge Between Academia and Industry</vt:lpstr>
      <vt:lpstr>Why Establish the TTTC at Temple University?</vt:lpstr>
      <vt:lpstr>TTTC Leverages Temple’s Breadth</vt:lpstr>
      <vt:lpstr>The Start Up Phase</vt:lpstr>
      <vt:lpstr>PowerPoint Presentation</vt:lpstr>
      <vt:lpstr>PowerPoint Presentation</vt:lpstr>
      <vt:lpstr>PowerPoint Presentation</vt:lpstr>
      <vt:lpstr>TTTC Provides Value to Local Constituents</vt:lpstr>
      <vt:lpstr>Competitive Analysis</vt:lpstr>
      <vt:lpstr>Funding Profile</vt:lpstr>
      <vt:lpstr>PowerPoint Presentation</vt:lpstr>
      <vt:lpstr>PowerPoint Presentation</vt:lpstr>
      <vt:lpstr>PowerPoint Presentation</vt:lpstr>
      <vt:lpstr>PowerPoint Presentation</vt:lpstr>
      <vt:lpstr>PowerPoint Presentation</vt:lpstr>
    </vt:vector>
  </TitlesOfParts>
  <Company>DARPA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Microsystems Technology Office DIRO Review</dc:title>
  <dc:subject>141213 Future Warfighting</dc:subject>
  <dc:creator>Zach Lemnios / John Zolper</dc:creator>
  <dc:description>2004 Winter DIRO Review</dc:description>
  <cp:lastModifiedBy>Joseph Picone</cp:lastModifiedBy>
  <cp:revision>1336</cp:revision>
  <cp:lastPrinted>2013-11-22T15:20:59Z</cp:lastPrinted>
  <dcterms:created xsi:type="dcterms:W3CDTF">2011-05-04T16:12:59Z</dcterms:created>
  <dcterms:modified xsi:type="dcterms:W3CDTF">2015-06-12T10:54:54Z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elect?">
    <vt:lpwstr>No</vt:lpwstr>
  </property>
  <property fmtid="{D5CDD505-2E9C-101B-9397-08002B2CF9AE}" pid="3" name="_dlc_DocIdItemGuid">
    <vt:lpwstr>fc3bbbf8-1f9e-4ebf-9db4-d3f2bb791bc0</vt:lpwstr>
  </property>
  <property fmtid="{D5CDD505-2E9C-101B-9397-08002B2CF9AE}" pid="4" name="ContentTypeId">
    <vt:lpwstr>0x01010057F4F6E9609FFA48A49AF397541005F7</vt:lpwstr>
  </property>
</Properties>
</file>