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25" r:id="rId5"/>
    <p:sldMasterId id="2147486737" r:id="rId6"/>
    <p:sldMasterId id="2147486739" r:id="rId7"/>
  </p:sldMasterIdLst>
  <p:notesMasterIdLst>
    <p:notesMasterId r:id="rId9"/>
  </p:notesMasterIdLst>
  <p:handoutMasterIdLst>
    <p:handoutMasterId r:id="rId10"/>
  </p:handoutMasterIdLst>
  <p:sldIdLst>
    <p:sldId id="1481" r:id="rId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le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ACAF"/>
    <a:srgbClr val="B39D9E"/>
    <a:srgbClr val="FF6C76"/>
    <a:srgbClr val="9BACAF"/>
    <a:srgbClr val="FFD5D3"/>
    <a:srgbClr val="D9FAFC"/>
    <a:srgbClr val="F1434A"/>
    <a:srgbClr val="F10000"/>
    <a:srgbClr val="E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2" autoAdjust="0"/>
    <p:restoredTop sz="88997" autoAdjust="0"/>
  </p:normalViewPr>
  <p:slideViewPr>
    <p:cSldViewPr snapToGrid="0">
      <p:cViewPr varScale="1">
        <p:scale>
          <a:sx n="68" d="100"/>
          <a:sy n="68" d="100"/>
        </p:scale>
        <p:origin x="-664" y="-112"/>
      </p:cViewPr>
      <p:guideLst>
        <p:guide orient="horz" pos="129"/>
        <p:guide pos="2868"/>
      </p:guideLst>
    </p:cSldViewPr>
  </p:slideViewPr>
  <p:outlineViewPr>
    <p:cViewPr>
      <p:scale>
        <a:sx n="33" d="100"/>
        <a:sy n="33" d="100"/>
      </p:scale>
      <p:origin x="48" y="5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80" d="100"/>
          <a:sy n="80" d="100"/>
        </p:scale>
        <p:origin x="-2808" y="-102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5" y="4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5" y="8829676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C5E842D-7D15-429C-8470-08294ABF4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7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5" y="4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3738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5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5" y="8829676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54AC154-0E2B-4F61-B0C1-BE3CEA749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98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399D9360-4773-444E-B9E0-EF7DCFBF0044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76DC6A0C-0D40-114E-883B-8154B8FB755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E844F14-7E7C-E448-BC29-0766BE54777F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20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1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91C3C1D7-C644-4242-AEA9-AEB58743D7DC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7374E6AE-95CA-4746-8240-C2B492A51F44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1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07B0C41-0016-7747-9673-0149E547F4EA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264EB936-38C4-114A-9699-E529124D075D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4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BD337FB4-2DFB-D14D-A96F-FBAA0F6BFA0B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209672B3-9736-4C43-B4F3-B9F21DE16C3E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00262F03-9801-694E-9E3D-850D23F0190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4D6AAA5-58E0-764E-B473-F60A4B57469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87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6" r:id="rId1"/>
    <p:sldLayoutId id="2147486727" r:id="rId2"/>
    <p:sldLayoutId id="2147486728" r:id="rId3"/>
    <p:sldLayoutId id="2147486729" r:id="rId4"/>
    <p:sldLayoutId id="2147486730" r:id="rId5"/>
    <p:sldLayoutId id="2147486731" r:id="rId6"/>
    <p:sldLayoutId id="2147486732" r:id="rId7"/>
    <p:sldLayoutId id="2147486733" r:id="rId8"/>
    <p:sldLayoutId id="2147486734" r:id="rId9"/>
    <p:sldLayoutId id="2147486735" r:id="rId10"/>
    <p:sldLayoutId id="21474867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51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aseline="0" dirty="0" smtClean="0">
                <a:solidFill>
                  <a:schemeClr val="tx1"/>
                </a:solidFill>
                <a:latin typeface="Calibri"/>
              </a:rPr>
              <a:t>Gabriel Investments / SRI Capital</a:t>
            </a:r>
            <a:r>
              <a:rPr lang="en-US" sz="10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June</a:t>
            </a:r>
            <a:r>
              <a:rPr lang="en-US" sz="1000" baseline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10, 2</a:t>
            </a:r>
            <a:r>
              <a:rPr lang="en-US" sz="10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015</a:t>
            </a:r>
            <a:endParaRPr lang="en-US" sz="1000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004E5E3-C477-F742-9645-5285663234E5}" type="slidenum">
              <a:rPr lang="en-US" sz="1000" smtClean="0">
                <a:solidFill>
                  <a:srgbClr val="000000"/>
                </a:solidFill>
                <a:latin typeface="Arial"/>
                <a:cs typeface="Arial"/>
              </a:rPr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6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0" r:id="rId1"/>
    <p:sldLayoutId id="2147486742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Automated Interpretation of EEGs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Goals: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(1) To assist healthcare professionals in interpreting electroencephalography (EEG) tests,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thereby improving the quality and efficiency of a physician’s diagnostic capabilities; (2) Provide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a real-time alerting capability that addresses a critical gap in long-term monitoring technology.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Patients and technicians will receive immediate feedback rather than waiting days or weeks for results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Physicians receive decision-making support that reduces their time spent interpreting EEGs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Medical students can be trained with the system and use search tools make it easy to view patient histories and comparable conditions in other patients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Uniform diagnostic techniques can be developed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Milestones: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Baseline hidden Markov model-based system operating at 98% accuracy on research data (1Q’2014)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Events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labeled at 95% detection accuracy with a 5% false alarm rate on the TUH EEG Corpus 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(3Q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Portable Python-based demonstration system with live input, montages and event search (4Q’2014)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Enthusiastic 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feedback from TUH neurologists, fellows, interns and medical students 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(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4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Q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’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NIH award for cohort retrieval (2Q’2015)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Enhanced </a:t>
            </a:r>
            <a:r>
              <a:rPr lang="en-US" sz="1200" smtClean="0">
                <a:ea typeface="ＭＳ Ｐゴシック" charset="0"/>
                <a:cs typeface="ＭＳ Ｐゴシック" charset="0"/>
              </a:rPr>
              <a:t>system architecture (3Q’2015)</a:t>
            </a:r>
            <a:endParaRPr lang="en-US" sz="12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2" name="Picture 21" descr="Screen Shot 2013-07-09 at 12.2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2062163"/>
            <a:ext cx="1912937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2965450"/>
            <a:ext cx="1912937" cy="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25" y="2073275"/>
            <a:ext cx="984250" cy="120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375" y="2884488"/>
            <a:ext cx="866775" cy="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47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438" y="4192588"/>
            <a:ext cx="3946525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nedcFinal_hires_2400x1600_t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7620870" y="189163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8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4F6E9609FFA48A49AF397541005F7" ma:contentTypeVersion="0" ma:contentTypeDescription="Create a new document." ma:contentTypeScope="" ma:versionID="71e1f5a5d6e167bf45b4a3cc2448dd25">
  <xsd:schema xmlns:xsd="http://www.w3.org/2001/XMLSchema" xmlns:xs="http://www.w3.org/2001/XMLSchema" xmlns:p="http://schemas.microsoft.com/office/2006/metadata/properties" xmlns:ns2="db53dd2b-c220-43db-af5d-d622701bb54a" targetNamespace="http://schemas.microsoft.com/office/2006/metadata/properties" ma:root="true" ma:fieldsID="633f7f0f02d115620620fbe9eca188d5" ns2:_="">
    <xsd:import namespace="db53dd2b-c220-43db-af5d-d622701bb5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3dd2b-c220-43db-af5d-d622701bb5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53dd2b-c220-43db-af5d-d622701bb54a">362JJHU2A77U-217-11</_dlc_DocId>
    <_dlc_DocIdUrl xmlns="db53dd2b-c220-43db-af5d-d622701bb54a">
      <Url>https://sharepoint.extranet.darpa.mil/sites/mto/RE-NET/_layouts/DocIdRedir.aspx?ID=362JJHU2A77U-217-11</Url>
      <Description>362JJHU2A77U-217-11</Description>
    </_dlc_DocIdUrl>
  </documentManagement>
</p:properties>
</file>

<file path=customXml/itemProps1.xml><?xml version="1.0" encoding="utf-8"?>
<ds:datastoreItem xmlns:ds="http://schemas.openxmlformats.org/officeDocument/2006/customXml" ds:itemID="{3D40FACB-A1F1-4F65-945C-A942486CC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3dd2b-c220-43db-af5d-d622701bb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922F5-A7A0-47A9-93DF-ED33B1EAE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87C763-257E-4657-91A5-990E7EAC224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E55ADFE-E94E-44E2-BD29-2EE2DC70F612}">
  <ds:schemaRefs>
    <ds:schemaRef ds:uri="http://schemas.microsoft.com/office/2006/metadata/properties"/>
    <ds:schemaRef ds:uri="http://schemas.microsoft.com/office/infopath/2007/PartnerControls"/>
    <ds:schemaRef ds:uri="db53dd2b-c220-43db-af5d-d622701bb5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45020</TotalTime>
  <Words>166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Custom Design</vt:lpstr>
      <vt:lpstr>ISIP Title Slide</vt:lpstr>
      <vt:lpstr>ISIP Content Slide</vt:lpstr>
      <vt:lpstr>PowerPoint Presentation</vt:lpstr>
    </vt:vector>
  </TitlesOfParts>
  <Company>DARPA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Microsystems Technology Office DIRO Review</dc:title>
  <dc:subject>141213 Future Warfighting</dc:subject>
  <dc:creator>Zach Lemnios / John Zolper</dc:creator>
  <dc:description>2004 Winter DIRO Review</dc:description>
  <cp:lastModifiedBy>Joseph Picone</cp:lastModifiedBy>
  <cp:revision>1328</cp:revision>
  <cp:lastPrinted>2013-11-22T15:20:59Z</cp:lastPrinted>
  <dcterms:created xsi:type="dcterms:W3CDTF">2011-05-04T16:12:59Z</dcterms:created>
  <dcterms:modified xsi:type="dcterms:W3CDTF">2015-06-20T15:32:24Z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lect?">
    <vt:lpwstr>No</vt:lpwstr>
  </property>
  <property fmtid="{D5CDD505-2E9C-101B-9397-08002B2CF9AE}" pid="3" name="_dlc_DocIdItemGuid">
    <vt:lpwstr>fc3bbbf8-1f9e-4ebf-9db4-d3f2bb791bc0</vt:lpwstr>
  </property>
  <property fmtid="{D5CDD505-2E9C-101B-9397-08002B2CF9AE}" pid="4" name="ContentTypeId">
    <vt:lpwstr>0x01010057F4F6E9609FFA48A49AF397541005F7</vt:lpwstr>
  </property>
</Properties>
</file>