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24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24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24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24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24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0F34"/>
    <a:srgbClr val="F0F0FA"/>
    <a:srgbClr val="C9C9ED"/>
    <a:srgbClr val="333399"/>
    <a:srgbClr val="0000FF"/>
    <a:srgbClr val="FFFFE1"/>
    <a:srgbClr val="FFF3F3"/>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595" autoAdjust="0"/>
    <p:restoredTop sz="94876" autoAdjust="0"/>
  </p:normalViewPr>
  <p:slideViewPr>
    <p:cSldViewPr snapToGrid="0" showGuides="1">
      <p:cViewPr>
        <p:scale>
          <a:sx n="68" d="100"/>
          <a:sy n="68" d="100"/>
        </p:scale>
        <p:origin x="8622" y="4440"/>
      </p:cViewPr>
      <p:guideLst>
        <p:guide orient="horz" pos="166"/>
        <p:guide orient="horz" pos="16708"/>
        <p:guide orient="horz" pos="3454"/>
        <p:guide orient="horz" pos="1234"/>
        <p:guide pos="5852"/>
        <p:guide pos="2932"/>
        <p:guide pos="8527"/>
        <p:guide pos="14501"/>
        <p:guide pos="821"/>
        <p:guide pos="14490"/>
        <p:guide pos="14495"/>
        <p:guide pos="22498"/>
        <p:guide pos="1451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2/24/2011</a:t>
            </a:fld>
            <a:endParaRPr lang="en-US"/>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2/24/2011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a:t>
            </a:r>
            <a:r>
              <a:rPr lang="en-US" dirty="0" err="1" smtClean="0"/>
              <a:t>Purrington</a:t>
            </a:r>
            <a:r>
              <a:rPr lang="en-US" dirty="0" smtClean="0"/>
              <a:t>, Department of Biology, Swarthmore College, Swarthmore, PA 19081, USA.  Email: cpurrin1@swarthmore.edu</a:t>
            </a:r>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lIns="407557" tIns="203779" rIns="407557" bIns="20377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10069" tIns="155035" rIns="310069" bIns="15503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defRPr sz="4700" smtClean="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ctr">
              <a:defRPr sz="4700" smtClean="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10069" tIns="155035" rIns="310069" bIns="155035" numCol="1" anchor="t" anchorCtr="0" compatLnSpc="1">
            <a:prstTxWarp prst="textNoShape">
              <a:avLst/>
            </a:prstTxWarp>
          </a:bodyPr>
          <a:lstStyle>
            <a:lvl1pPr algn="r">
              <a:defRPr sz="4700" smtClean="0">
                <a:latin typeface="Times New Roman" pitchFamily="18" charset="0"/>
              </a:defRPr>
            </a:lvl1pPr>
          </a:lstStyle>
          <a:p>
            <a:pPr>
              <a:defRPr/>
            </a:pPr>
            <a:fld id="{D7C10EFD-250F-4354-805C-9A21ADF925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ＭＳ Ｐゴシック" pitchFamily="-65" charset="-128"/>
          <a:cs typeface="ＭＳ Ｐゴシック" pitchFamily="-65" charset="-128"/>
        </a:defRPr>
      </a:lvl1pPr>
      <a:lvl2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2pPr>
      <a:lvl3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3pPr>
      <a:lvl4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4pPr>
      <a:lvl5pPr algn="ctr" defTabSz="3100388" rtl="0" eaLnBrk="0" fontAlgn="base" hangingPunct="0">
        <a:spcBef>
          <a:spcPct val="0"/>
        </a:spcBef>
        <a:spcAft>
          <a:spcPct val="0"/>
        </a:spcAft>
        <a:defRPr sz="149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ＭＳ Ｐゴシック" pitchFamily="-65" charset="-128"/>
          <a:cs typeface="ＭＳ Ｐゴシック" pitchFamily="-65" charset="-128"/>
        </a:defRPr>
      </a:lvl1pPr>
      <a:lvl2pPr marL="2519363" indent="-968375" algn="l" defTabSz="3100388" rtl="0" eaLnBrk="0" fontAlgn="base" hangingPunct="0">
        <a:spcBef>
          <a:spcPct val="20000"/>
        </a:spcBef>
        <a:spcAft>
          <a:spcPct val="0"/>
        </a:spcAft>
        <a:buChar char="–"/>
        <a:defRPr sz="9500">
          <a:solidFill>
            <a:schemeClr val="tx1"/>
          </a:solidFill>
          <a:latin typeface="+mn-lt"/>
          <a:ea typeface="ＭＳ Ｐゴシック" pitchFamily="-65" charset="-128"/>
        </a:defRPr>
      </a:lvl2pPr>
      <a:lvl3pPr marL="3875088" indent="-774700" algn="l" defTabSz="3100388" rtl="0" eaLnBrk="0" fontAlgn="base" hangingPunct="0">
        <a:spcBef>
          <a:spcPct val="20000"/>
        </a:spcBef>
        <a:spcAft>
          <a:spcPct val="0"/>
        </a:spcAft>
        <a:buChar char="•"/>
        <a:defRPr sz="8100">
          <a:solidFill>
            <a:schemeClr val="tx1"/>
          </a:solidFill>
          <a:latin typeface="+mn-lt"/>
          <a:ea typeface="ＭＳ Ｐゴシック" pitchFamily="-65" charset="-128"/>
        </a:defRPr>
      </a:lvl3pPr>
      <a:lvl4pPr marL="5426075" indent="-774700"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4pPr>
      <a:lvl5pPr marL="6975475" indent="-773113" algn="l" defTabSz="3100388" rtl="0" eaLnBrk="0" fontAlgn="base" hangingPunct="0">
        <a:spcBef>
          <a:spcPct val="20000"/>
        </a:spcBef>
        <a:spcAft>
          <a:spcPct val="0"/>
        </a:spcAft>
        <a:buChar char="»"/>
        <a:defRPr sz="68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png"/><Relationship Id="rId10" Type="http://schemas.openxmlformats.org/officeDocument/2006/relationships/image" Target="../media/image7.jp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Text Box 7"/>
          <p:cNvSpPr txBox="1">
            <a:spLocks noChangeArrowheads="1"/>
          </p:cNvSpPr>
          <p:nvPr/>
        </p:nvSpPr>
        <p:spPr bwMode="auto">
          <a:xfrm>
            <a:off x="209549" y="14741525"/>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Particle Swarm Optimization </a:t>
            </a:r>
            <a:endParaRPr lang="en-US" sz="3200" b="1" dirty="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PSO was first introduced by </a:t>
            </a:r>
            <a:r>
              <a:rPr lang="en-US" b="1" dirty="0" err="1">
                <a:latin typeface="Arial" pitchFamily="34" charset="0"/>
                <a:cs typeface="Arial" pitchFamily="34" charset="0"/>
              </a:rPr>
              <a:t>Jammes</a:t>
            </a:r>
            <a:r>
              <a:rPr lang="en-US" b="1" dirty="0">
                <a:latin typeface="Arial" pitchFamily="34" charset="0"/>
                <a:cs typeface="Arial" pitchFamily="34" charset="0"/>
              </a:rPr>
              <a:t> Kennedy and Russell C. </a:t>
            </a:r>
            <a:r>
              <a:rPr lang="en-US" b="1" dirty="0" err="1">
                <a:latin typeface="Arial" pitchFamily="34" charset="0"/>
                <a:cs typeface="Arial" pitchFamily="34" charset="0"/>
              </a:rPr>
              <a:t>Eberhart</a:t>
            </a:r>
            <a:r>
              <a:rPr lang="en-US" b="1" dirty="0">
                <a:latin typeface="Arial" pitchFamily="34" charset="0"/>
                <a:cs typeface="Arial" pitchFamily="34" charset="0"/>
              </a:rPr>
              <a:t> in 1995.</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Fundamental hypothesis:  social sharing of information among species offers an evolutionary </a:t>
            </a:r>
            <a:r>
              <a:rPr lang="en-US" b="1" dirty="0" smtClean="0">
                <a:latin typeface="Arial" pitchFamily="34" charset="0"/>
                <a:cs typeface="Arial" pitchFamily="34" charset="0"/>
              </a:rPr>
              <a:t>advantage.</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Inspired from </a:t>
            </a:r>
            <a:r>
              <a:rPr lang="en-US" b="1" dirty="0" smtClean="0">
                <a:latin typeface="Arial" pitchFamily="34" charset="0"/>
                <a:cs typeface="Arial" pitchFamily="34" charset="0"/>
              </a:rPr>
              <a:t>the way birds </a:t>
            </a:r>
            <a:r>
              <a:rPr lang="en-US" b="1" dirty="0">
                <a:latin typeface="Arial" pitchFamily="34" charset="0"/>
                <a:cs typeface="Arial" pitchFamily="34" charset="0"/>
              </a:rPr>
              <a:t>flock : Each bird is a particle. The objective  is to find food supplies. Each bird adjust its position by considering its own historical best position and the best position of the whole flock. After many iterations, we expect that all birds converge toward the best position in the space. </a:t>
            </a:r>
          </a:p>
          <a:p>
            <a:pPr marL="228600" indent="-228600" defTabSz="695325">
              <a:spcAft>
                <a:spcPts val="1200"/>
              </a:spcAft>
              <a:buFont typeface="Arial" pitchFamily="34" charset="0"/>
              <a:buChar char="•"/>
              <a:tabLst>
                <a:tab pos="381000" algn="l"/>
              </a:tabLst>
              <a:defRPr/>
            </a:pPr>
            <a:r>
              <a:rPr lang="en-US" b="1" dirty="0">
                <a:latin typeface="Arial" pitchFamily="34" charset="0"/>
                <a:cs typeface="Arial" pitchFamily="34" charset="0"/>
              </a:rPr>
              <a:t>PSO is a global </a:t>
            </a:r>
            <a:r>
              <a:rPr lang="en-US" b="1" dirty="0" smtClean="0">
                <a:latin typeface="Arial" pitchFamily="34" charset="0"/>
                <a:cs typeface="Arial" pitchFamily="34" charset="0"/>
              </a:rPr>
              <a:t>optimization </a:t>
            </a:r>
            <a:r>
              <a:rPr lang="en-US" b="1" dirty="0">
                <a:latin typeface="Arial" pitchFamily="34" charset="0"/>
                <a:cs typeface="Arial" pitchFamily="34" charset="0"/>
              </a:rPr>
              <a:t>, population-based evolutionary algorithm for dealing with problems in which a best solution can be represented as a point or surface in an n-D space. </a:t>
            </a: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14339" name="Text Box 7"/>
          <p:cNvSpPr txBox="1">
            <a:spLocks noChangeArrowheads="1"/>
          </p:cNvSpPr>
          <p:nvPr/>
        </p:nvSpPr>
        <p:spPr bwMode="auto">
          <a:xfrm>
            <a:off x="252413" y="5483225"/>
            <a:ext cx="8577072" cy="876617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Abstract</a:t>
            </a:r>
          </a:p>
          <a:p>
            <a:pPr defTabSz="695325">
              <a:spcBef>
                <a:spcPts val="0"/>
              </a:spcBef>
              <a:spcAft>
                <a:spcPts val="1200"/>
              </a:spcAft>
              <a:tabLst>
                <a:tab pos="381000" algn="l"/>
              </a:tabLst>
              <a:defRPr/>
            </a:pPr>
            <a:r>
              <a:rPr lang="en-US" b="1" dirty="0" smtClean="0">
                <a:latin typeface="Arial" pitchFamily="34" charset="0"/>
                <a:cs typeface="Arial" pitchFamily="34" charset="0"/>
              </a:rPr>
              <a:t>Optimization surfaces in large-scale machine learning problems are not  simple, convex surfaces, and in many situations are not even differentiable. Classical optimization methods such as Expectation-Maximization (EM) and Gradient Descent can result in unacceptable solutions. </a:t>
            </a:r>
          </a:p>
          <a:p>
            <a:pPr marL="342900" indent="-342900" defTabSz="695325">
              <a:spcBef>
                <a:spcPts val="0"/>
              </a:spcBef>
              <a:spcAft>
                <a:spcPts val="1200"/>
              </a:spcAft>
              <a:buFont typeface="Wingdings" pitchFamily="2" charset="2"/>
              <a:buChar char="§"/>
              <a:tabLst>
                <a:tab pos="381000" algn="l"/>
              </a:tabLst>
              <a:defRPr/>
            </a:pPr>
            <a:r>
              <a:rPr lang="en-US" b="1" dirty="0" smtClean="0">
                <a:latin typeface="Arial" pitchFamily="34" charset="0"/>
                <a:cs typeface="Arial" pitchFamily="34" charset="0"/>
              </a:rPr>
              <a:t>Our goal is to estimate parameters of typical graphical models such as hidden Markov models in a way that is robust to complex decision surfaces exhibiting significant local minima.</a:t>
            </a:r>
          </a:p>
          <a:p>
            <a:pPr marL="342900" indent="-342900" defTabSz="695325">
              <a:spcBef>
                <a:spcPts val="0"/>
              </a:spcBef>
              <a:spcAft>
                <a:spcPts val="1200"/>
              </a:spcAft>
              <a:buFont typeface="Wingdings" pitchFamily="2" charset="2"/>
              <a:buChar char="§"/>
              <a:tabLst>
                <a:tab pos="381000" algn="l"/>
              </a:tabLst>
              <a:defRPr/>
            </a:pPr>
            <a:r>
              <a:rPr lang="en-US" b="1" dirty="0" smtClean="0">
                <a:latin typeface="Arial" pitchFamily="34" charset="0"/>
                <a:cs typeface="Arial" pitchFamily="34" charset="0"/>
              </a:rPr>
              <a:t>One approach is to use heuristic methods inspired by nature, such as Particle Swarm Optimization (PSO).</a:t>
            </a:r>
          </a:p>
          <a:p>
            <a:pPr marL="342900" indent="-342900" defTabSz="695325">
              <a:spcBef>
                <a:spcPts val="0"/>
              </a:spcBef>
              <a:spcAft>
                <a:spcPts val="1200"/>
              </a:spcAft>
              <a:buFont typeface="Wingdings" pitchFamily="2" charset="2"/>
              <a:buChar char="§"/>
              <a:tabLst>
                <a:tab pos="381000" algn="l"/>
              </a:tabLst>
              <a:defRPr/>
            </a:pPr>
            <a:r>
              <a:rPr lang="en-US" b="1" dirty="0" smtClean="0">
                <a:latin typeface="Arial" pitchFamily="34" charset="0"/>
                <a:cs typeface="Arial" pitchFamily="34" charset="0"/>
              </a:rPr>
              <a:t>PSO has been shown to be effective in training Neural Networks, GMMs and HMMs.</a:t>
            </a:r>
          </a:p>
          <a:p>
            <a:pPr marL="342900" indent="-342900" defTabSz="695325">
              <a:spcBef>
                <a:spcPts val="0"/>
              </a:spcBef>
              <a:spcAft>
                <a:spcPts val="1200"/>
              </a:spcAft>
              <a:buFont typeface="Wingdings" pitchFamily="2" charset="2"/>
              <a:buChar char="§"/>
              <a:tabLst>
                <a:tab pos="381000" algn="l"/>
              </a:tabLst>
              <a:defRPr/>
            </a:pPr>
            <a:r>
              <a:rPr lang="en-US" b="1" dirty="0" smtClean="0">
                <a:latin typeface="Arial" pitchFamily="34" charset="0"/>
                <a:cs typeface="Arial" pitchFamily="34" charset="0"/>
              </a:rPr>
              <a:t>In this work  we apply PSO to several simple problems, but our  final  goal is to apply it in speech recognition.  We also proposed several extensions to improve the algorithm.</a:t>
            </a:r>
          </a:p>
        </p:txBody>
      </p:sp>
      <p:sp>
        <p:nvSpPr>
          <p:cNvPr id="1031" name="Text Box 14"/>
          <p:cNvSpPr txBox="1">
            <a:spLocks noChangeArrowheads="1"/>
          </p:cNvSpPr>
          <p:nvPr/>
        </p:nvSpPr>
        <p:spPr bwMode="auto">
          <a:xfrm>
            <a:off x="1246188" y="3744913"/>
            <a:ext cx="34072512" cy="1108075"/>
          </a:xfrm>
          <a:prstGeom prst="rect">
            <a:avLst/>
          </a:prstGeom>
          <a:noFill/>
          <a:ln w="12700">
            <a:noFill/>
            <a:miter lim="800000"/>
            <a:headEnd/>
            <a:tailEnd/>
          </a:ln>
        </p:spPr>
        <p:txBody>
          <a:bodyPr lIns="0" tIns="0" rIns="0" bIns="0">
            <a:spAutoFit/>
          </a:bodyPr>
          <a:lstStyle/>
          <a:p>
            <a:pPr algn="ctr" defTabSz="695325">
              <a:spcAft>
                <a:spcPts val="1200"/>
              </a:spcAft>
            </a:pPr>
            <a:r>
              <a:rPr lang="en-US" sz="4800" b="1" dirty="0">
                <a:solidFill>
                  <a:srgbClr val="BE0F34"/>
                </a:solidFill>
                <a:latin typeface="Arial" charset="0"/>
                <a:cs typeface="Arial" charset="0"/>
              </a:rPr>
              <a:t>Amir H </a:t>
            </a:r>
            <a:r>
              <a:rPr lang="en-US" sz="4800" b="1" dirty="0" err="1">
                <a:solidFill>
                  <a:srgbClr val="BE0F34"/>
                </a:solidFill>
                <a:latin typeface="Arial" charset="0"/>
                <a:cs typeface="Arial" charset="0"/>
              </a:rPr>
              <a:t>Harati</a:t>
            </a:r>
            <a:r>
              <a:rPr lang="en-US" sz="4800" b="1" dirty="0">
                <a:solidFill>
                  <a:srgbClr val="BE0F34"/>
                </a:solidFill>
                <a:latin typeface="Arial" charset="0"/>
                <a:cs typeface="Arial" charset="0"/>
              </a:rPr>
              <a:t> </a:t>
            </a:r>
            <a:r>
              <a:rPr lang="en-US" sz="4800" b="1" dirty="0" err="1">
                <a:solidFill>
                  <a:srgbClr val="BE0F34"/>
                </a:solidFill>
                <a:latin typeface="Arial" charset="0"/>
                <a:cs typeface="Arial" charset="0"/>
              </a:rPr>
              <a:t>Nejad</a:t>
            </a:r>
            <a:r>
              <a:rPr lang="en-US" sz="4800" b="1" dirty="0">
                <a:solidFill>
                  <a:srgbClr val="BE0F34"/>
                </a:solidFill>
                <a:latin typeface="Arial" charset="0"/>
                <a:cs typeface="Arial" charset="0"/>
              </a:rPr>
              <a:t> </a:t>
            </a:r>
            <a:r>
              <a:rPr lang="en-US" sz="4800" b="1" dirty="0" err="1" smtClean="0">
                <a:solidFill>
                  <a:srgbClr val="BE0F34"/>
                </a:solidFill>
                <a:latin typeface="Arial" charset="0"/>
                <a:cs typeface="Arial" charset="0"/>
              </a:rPr>
              <a:t>Torbati</a:t>
            </a:r>
            <a:r>
              <a:rPr lang="en-US" sz="4800" b="1" dirty="0" smtClean="0">
                <a:solidFill>
                  <a:srgbClr val="BE0F34"/>
                </a:solidFill>
                <a:latin typeface="Arial" charset="0"/>
                <a:cs typeface="Arial" charset="0"/>
              </a:rPr>
              <a:t>, Joseph </a:t>
            </a:r>
            <a:r>
              <a:rPr lang="en-US" sz="4800" b="1" dirty="0" err="1" smtClean="0">
                <a:solidFill>
                  <a:srgbClr val="BE0F34"/>
                </a:solidFill>
                <a:latin typeface="Arial" charset="0"/>
                <a:cs typeface="Arial" charset="0"/>
              </a:rPr>
              <a:t>Picone</a:t>
            </a:r>
            <a:r>
              <a:rPr lang="en-US" sz="4600" b="1" dirty="0">
                <a:latin typeface="Arial" charset="0"/>
                <a:cs typeface="Arial" charset="0"/>
              </a:rPr>
              <a:t/>
            </a:r>
            <a:br>
              <a:rPr lang="en-US" sz="4600" b="1" dirty="0">
                <a:latin typeface="Arial" charset="0"/>
                <a:cs typeface="Arial" charset="0"/>
              </a:rPr>
            </a:br>
            <a:r>
              <a:rPr lang="en-US" b="1" dirty="0">
                <a:latin typeface="Arial" charset="0"/>
                <a:cs typeface="Arial" charset="0"/>
              </a:rPr>
              <a:t>Department of Electrical and Computer Engineering, Temple University, Philadelphia, Pennsylvania</a:t>
            </a:r>
          </a:p>
        </p:txBody>
      </p:sp>
      <p:sp>
        <p:nvSpPr>
          <p:cNvPr id="1032" name="Rectangle 180"/>
          <p:cNvSpPr>
            <a:spLocks noChangeArrowheads="1"/>
          </p:cNvSpPr>
          <p:nvPr/>
        </p:nvSpPr>
        <p:spPr bwMode="auto">
          <a:xfrm>
            <a:off x="7504938" y="1704785"/>
            <a:ext cx="24263350" cy="1916907"/>
          </a:xfrm>
          <a:prstGeom prst="rect">
            <a:avLst/>
          </a:prstGeom>
          <a:noFill/>
          <a:ln w="9525">
            <a:noFill/>
            <a:miter lim="800000"/>
            <a:headEnd/>
            <a:tailEnd/>
          </a:ln>
        </p:spPr>
        <p:txBody>
          <a:bodyPr wrap="square" lIns="69568" tIns="34784" rIns="69568" bIns="34784">
            <a:spAutoFit/>
          </a:bodyPr>
          <a:lstStyle/>
          <a:p>
            <a:pPr algn="ctr" defTabSz="695325"/>
            <a:r>
              <a:rPr lang="en-US" sz="6000" b="1" dirty="0" smtClean="0">
                <a:solidFill>
                  <a:srgbClr val="333399"/>
                </a:solidFill>
                <a:latin typeface="Arial" charset="0"/>
                <a:cs typeface="Arial" charset="0"/>
              </a:rPr>
              <a:t>Application of Particle </a:t>
            </a:r>
            <a:r>
              <a:rPr lang="en-US" sz="6000" b="1" dirty="0">
                <a:solidFill>
                  <a:srgbClr val="333399"/>
                </a:solidFill>
                <a:latin typeface="Arial" charset="0"/>
                <a:cs typeface="Arial" charset="0"/>
              </a:rPr>
              <a:t>Swarm </a:t>
            </a:r>
            <a:r>
              <a:rPr lang="en-US" sz="6000" b="1" dirty="0" smtClean="0">
                <a:solidFill>
                  <a:srgbClr val="333399"/>
                </a:solidFill>
                <a:latin typeface="Arial" charset="0"/>
                <a:cs typeface="Arial" charset="0"/>
              </a:rPr>
              <a:t>Optimization </a:t>
            </a:r>
            <a:br>
              <a:rPr lang="en-US" sz="6000" b="1" dirty="0" smtClean="0">
                <a:solidFill>
                  <a:srgbClr val="333399"/>
                </a:solidFill>
                <a:latin typeface="Arial" charset="0"/>
                <a:cs typeface="Arial" charset="0"/>
              </a:rPr>
            </a:br>
            <a:r>
              <a:rPr lang="en-US" sz="6000" b="1" dirty="0" smtClean="0">
                <a:solidFill>
                  <a:srgbClr val="333399"/>
                </a:solidFill>
                <a:latin typeface="Arial" charset="0"/>
                <a:cs typeface="Arial" charset="0"/>
              </a:rPr>
              <a:t>to Parameter Estimation for Hidden Markov Models</a:t>
            </a:r>
            <a:endParaRPr lang="en-US" sz="6000" b="1" dirty="0">
              <a:solidFill>
                <a:srgbClr val="333399"/>
              </a:solidFill>
              <a:latin typeface="Arial" charset="0"/>
              <a:cs typeface="Arial" charset="0"/>
            </a:endParaRPr>
          </a:p>
        </p:txBody>
      </p:sp>
      <p:sp>
        <p:nvSpPr>
          <p:cNvPr id="1033" name="Rectangle 67"/>
          <p:cNvSpPr>
            <a:spLocks noChangeArrowheads="1"/>
          </p:cNvSpPr>
          <p:nvPr/>
        </p:nvSpPr>
        <p:spPr bwMode="auto">
          <a:xfrm>
            <a:off x="768350" y="17432338"/>
            <a:ext cx="7467600" cy="8553450"/>
          </a:xfrm>
          <a:prstGeom prst="rect">
            <a:avLst/>
          </a:prstGeom>
          <a:noFill/>
          <a:ln w="9525">
            <a:noFill/>
            <a:miter lim="800000"/>
            <a:headEnd/>
            <a:tailEnd/>
          </a:ln>
        </p:spPr>
        <p:txBody>
          <a:bodyPr lIns="69568" tIns="69568" rIns="69568" bIns="69568"/>
          <a:lstStyle/>
          <a:p>
            <a:pPr defTabSz="695325" eaLnBrk="0" hangingPunct="0"/>
            <a:endParaRPr lang="en-US" sz="1600">
              <a:latin typeface="Arial" charset="0"/>
              <a:cs typeface="Arial" charset="0"/>
            </a:endParaRPr>
          </a:p>
          <a:p>
            <a:pPr defTabSz="695325" eaLnBrk="0" hangingPunct="0"/>
            <a:r>
              <a:rPr lang="en-US" sz="1600">
                <a:latin typeface="Arial" charset="0"/>
                <a:cs typeface="Arial" charset="0"/>
              </a:rPr>
              <a:t> </a:t>
            </a:r>
          </a:p>
        </p:txBody>
      </p:sp>
      <p:sp>
        <p:nvSpPr>
          <p:cNvPr id="14411" name="Rectangle 75"/>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4413" name="Rectangle 77"/>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4415" name="Rectangle 79"/>
          <p:cNvSpPr>
            <a:spLocks noChangeArrowheads="1"/>
          </p:cNvSpPr>
          <p:nvPr/>
        </p:nvSpPr>
        <p:spPr bwMode="auto">
          <a:xfrm>
            <a:off x="609600" y="-230188"/>
            <a:ext cx="184150" cy="46037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a:latin typeface="Arial" pitchFamily="34" charset="0"/>
              <a:cs typeface="Arial" pitchFamily="34" charset="0"/>
            </a:endParaRPr>
          </a:p>
        </p:txBody>
      </p:sp>
      <p:sp>
        <p:nvSpPr>
          <p:cNvPr id="1037" name="Rectangle 67"/>
          <p:cNvSpPr>
            <a:spLocks noChangeArrowheads="1"/>
          </p:cNvSpPr>
          <p:nvPr/>
        </p:nvSpPr>
        <p:spPr bwMode="auto">
          <a:xfrm>
            <a:off x="1300163" y="21655088"/>
            <a:ext cx="6443662" cy="1550987"/>
          </a:xfrm>
          <a:prstGeom prst="rect">
            <a:avLst/>
          </a:prstGeom>
          <a:noFill/>
          <a:ln w="9525">
            <a:noFill/>
            <a:miter lim="800000"/>
            <a:headEnd/>
            <a:tailEnd/>
          </a:ln>
        </p:spPr>
        <p:txBody>
          <a:bodyPr lIns="69568" tIns="69568" rIns="69568" bIns="69568"/>
          <a:lstStyle/>
          <a:p>
            <a:pPr defTabSz="695325" eaLnBrk="0" hangingPunct="0"/>
            <a:endParaRPr lang="en-US" sz="1500">
              <a:latin typeface="Arial" charset="0"/>
              <a:cs typeface="Arial" charset="0"/>
            </a:endParaRPr>
          </a:p>
        </p:txBody>
      </p:sp>
      <p:sp>
        <p:nvSpPr>
          <p:cNvPr id="1038" name="Rectangle 67"/>
          <p:cNvSpPr>
            <a:spLocks noChangeArrowheads="1"/>
          </p:cNvSpPr>
          <p:nvPr/>
        </p:nvSpPr>
        <p:spPr bwMode="auto">
          <a:xfrm>
            <a:off x="10848975" y="15054263"/>
            <a:ext cx="6443663" cy="4294187"/>
          </a:xfrm>
          <a:prstGeom prst="rect">
            <a:avLst/>
          </a:prstGeom>
          <a:noFill/>
          <a:ln w="9525">
            <a:noFill/>
            <a:miter lim="800000"/>
            <a:headEnd/>
            <a:tailEnd/>
          </a:ln>
        </p:spPr>
        <p:txBody>
          <a:bodyPr lIns="69568" tIns="69568" rIns="69568" bIns="69568"/>
          <a:lstStyle/>
          <a:p>
            <a:pPr defTabSz="695325" eaLnBrk="0" hangingPunct="0"/>
            <a:endParaRPr lang="en-US" sz="1600">
              <a:latin typeface="Arial" charset="0"/>
              <a:cs typeface="Arial" charset="0"/>
            </a:endParaRPr>
          </a:p>
          <a:p>
            <a:pPr defTabSz="695325" eaLnBrk="0" hangingPunct="0"/>
            <a:endParaRPr lang="en-US" sz="1600">
              <a:latin typeface="Arial" charset="0"/>
              <a:cs typeface="Arial" charset="0"/>
            </a:endParaRPr>
          </a:p>
        </p:txBody>
      </p:sp>
      <p:grpSp>
        <p:nvGrpSpPr>
          <p:cNvPr id="1044" name="Group 179"/>
          <p:cNvGrpSpPr>
            <a:grpSpLocks/>
          </p:cNvGrpSpPr>
          <p:nvPr/>
        </p:nvGrpSpPr>
        <p:grpSpPr bwMode="auto">
          <a:xfrm>
            <a:off x="838201" y="66676"/>
            <a:ext cx="9340850" cy="1638110"/>
            <a:chOff x="168" y="30"/>
            <a:chExt cx="6210" cy="1270"/>
          </a:xfrm>
        </p:grpSpPr>
        <p:sp>
          <p:nvSpPr>
            <p:cNvPr id="14512" name="Text Box 176"/>
            <p:cNvSpPr txBox="1">
              <a:spLocks noChangeArrowheads="1"/>
            </p:cNvSpPr>
            <p:nvPr/>
          </p:nvSpPr>
          <p:spPr bwMode="auto">
            <a:xfrm>
              <a:off x="1338" y="30"/>
              <a:ext cx="5040" cy="1270"/>
            </a:xfrm>
            <a:prstGeom prst="rect">
              <a:avLst/>
            </a:prstGeom>
            <a:noFill/>
            <a:ln w="9525">
              <a:noFill/>
              <a:miter lim="800000"/>
              <a:headEnd/>
              <a:tailEnd/>
            </a:ln>
            <a:effectLst>
              <a:prstShdw prst="shdw17" dist="17961" dir="2700000">
                <a:schemeClr val="accent1">
                  <a:gamma/>
                  <a:shade val="60000"/>
                  <a:invGamma/>
                </a:schemeClr>
              </a:prstShdw>
            </a:effectLst>
          </p:spPr>
          <p:txBody>
            <a:bodyPr lIns="0" tIns="182880" rIns="0">
              <a:spAutoFit/>
            </a:bodyPr>
            <a:lstStyle/>
            <a:p>
              <a:pPr defTabSz="695325">
                <a:spcAft>
                  <a:spcPts val="1800"/>
                </a:spcAft>
                <a:tabLst>
                  <a:tab pos="3657600" algn="ctr"/>
                </a:tabLst>
                <a:defRPr/>
              </a:pPr>
              <a:r>
                <a:rPr lang="en-US" dirty="0">
                  <a:latin typeface="Arial" pitchFamily="34" charset="0"/>
                  <a:cs typeface="Arial" pitchFamily="34" charset="0"/>
                </a:rPr>
                <a:t> 	</a:t>
              </a:r>
              <a:r>
                <a:rPr lang="en-US" sz="4800" b="1" dirty="0">
                  <a:solidFill>
                    <a:srgbClr val="BE0F34"/>
                  </a:solidFill>
                  <a:latin typeface="Arial" pitchFamily="34" charset="0"/>
                  <a:cs typeface="Arial" pitchFamily="34" charset="0"/>
                </a:rPr>
                <a:t>College of Engineering</a:t>
              </a:r>
            </a:p>
            <a:p>
              <a:pPr defTabSz="695325">
                <a:spcAft>
                  <a:spcPts val="1200"/>
                </a:spcAft>
                <a:tabLst>
                  <a:tab pos="3657600" algn="ctr"/>
                </a:tabLst>
                <a:defRPr/>
              </a:pPr>
              <a:r>
                <a:rPr lang="en-US" sz="4800" b="1" dirty="0">
                  <a:solidFill>
                    <a:srgbClr val="BE0F34"/>
                  </a:solidFill>
                  <a:latin typeface="Arial" pitchFamily="34" charset="0"/>
                  <a:cs typeface="Arial" pitchFamily="34" charset="0"/>
                </a:rPr>
                <a:t>	Temple University</a:t>
              </a:r>
            </a:p>
          </p:txBody>
        </p:sp>
        <p:pic>
          <p:nvPicPr>
            <p:cNvPr id="1071" name="Picture 175" descr="temple"/>
            <p:cNvPicPr>
              <a:picLocks noChangeAspect="1" noChangeArrowheads="1"/>
            </p:cNvPicPr>
            <p:nvPr/>
          </p:nvPicPr>
          <p:blipFill>
            <a:blip r:embed="rId4"/>
            <a:srcRect/>
            <a:stretch>
              <a:fillRect/>
            </a:stretch>
          </p:blipFill>
          <p:spPr bwMode="auto">
            <a:xfrm>
              <a:off x="168" y="138"/>
              <a:ext cx="1073" cy="1077"/>
            </a:xfrm>
            <a:prstGeom prst="rect">
              <a:avLst/>
            </a:prstGeom>
            <a:noFill/>
            <a:ln w="9525">
              <a:noFill/>
              <a:miter lim="800000"/>
              <a:headEnd/>
              <a:tailEnd/>
            </a:ln>
          </p:spPr>
        </p:pic>
      </p:grpSp>
      <p:sp>
        <p:nvSpPr>
          <p:cNvPr id="14527" name="Text Box 114"/>
          <p:cNvSpPr txBox="1">
            <a:spLocks noChangeArrowheads="1"/>
          </p:cNvSpPr>
          <p:nvPr/>
        </p:nvSpPr>
        <p:spPr bwMode="auto">
          <a:xfrm>
            <a:off x="9412882" y="5487989"/>
            <a:ext cx="8578850" cy="876141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Bef>
                <a:spcPct val="50000"/>
              </a:spcBef>
              <a:spcAft>
                <a:spcPts val="1200"/>
              </a:spcAft>
              <a:tabLst>
                <a:tab pos="381000" algn="l"/>
              </a:tabLst>
              <a:defRPr/>
            </a:pPr>
            <a:r>
              <a:rPr lang="en-US" sz="3200" b="1" dirty="0" smtClean="0">
                <a:solidFill>
                  <a:srgbClr val="333399"/>
                </a:solidFill>
                <a:latin typeface="Arial" pitchFamily="34" charset="0"/>
                <a:cs typeface="Arial" pitchFamily="34" charset="0"/>
              </a:rPr>
              <a:t>PSO Algorithm</a:t>
            </a:r>
            <a:endParaRPr lang="en-US" sz="3200" b="1" dirty="0">
              <a:solidFill>
                <a:srgbClr val="333399"/>
              </a:solidFill>
              <a:latin typeface="Arial" pitchFamily="34" charset="0"/>
              <a:cs typeface="Arial" pitchFamily="34" charset="0"/>
            </a:endParaRPr>
          </a:p>
          <a:p>
            <a:pPr algn="just" defTabSz="695325">
              <a:spcBef>
                <a:spcPct val="10000"/>
              </a:spcBef>
              <a:spcAft>
                <a:spcPts val="1200"/>
              </a:spcAft>
              <a:tabLst>
                <a:tab pos="228600" algn="l"/>
              </a:tabLst>
              <a:defRPr/>
            </a:pPr>
            <a:r>
              <a:rPr lang="en-US" sz="1800" dirty="0" smtClean="0">
                <a:latin typeface="Arial" pitchFamily="34" charset="0"/>
                <a:cs typeface="Arial" pitchFamily="34" charset="0"/>
              </a:rPr>
              <a:t> </a:t>
            </a:r>
            <a:endParaRPr lang="en-US" sz="2000" b="1" dirty="0">
              <a:latin typeface="Arial" pitchFamily="34" charset="0"/>
              <a:cs typeface="Arial" pitchFamily="34" charset="0"/>
            </a:endParaRPr>
          </a:p>
          <a:p>
            <a:pPr algn="just" defTabSz="695325">
              <a:spcBef>
                <a:spcPct val="10000"/>
              </a:spcBef>
              <a:tabLst>
                <a:tab pos="381000" algn="l"/>
              </a:tabLst>
              <a:defRPr/>
            </a:pPr>
            <a:endParaRPr lang="en-US" sz="1800" dirty="0">
              <a:latin typeface="Arial" pitchFamily="34" charset="0"/>
              <a:cs typeface="Arial" pitchFamily="34" charset="0"/>
            </a:endParaRPr>
          </a:p>
          <a:p>
            <a:pPr algn="just" defTabSz="695325">
              <a:spcBef>
                <a:spcPct val="10000"/>
              </a:spcBef>
              <a:tabLst>
                <a:tab pos="381000" algn="l"/>
              </a:tabLst>
              <a:defRPr/>
            </a:pPr>
            <a:r>
              <a:rPr lang="en-US" sz="2000" dirty="0">
                <a:latin typeface="Arial" pitchFamily="34" charset="0"/>
                <a:cs typeface="Arial" pitchFamily="34" charset="0"/>
              </a:rPr>
              <a:t>	</a:t>
            </a:r>
          </a:p>
        </p:txBody>
      </p:sp>
      <p:pic>
        <p:nvPicPr>
          <p:cNvPr id="1062" name="Picture 210"/>
          <p:cNvPicPr>
            <a:picLocks noChangeAspect="1" noChangeArrowheads="1"/>
          </p:cNvPicPr>
          <p:nvPr/>
        </p:nvPicPr>
        <p:blipFill>
          <a:blip r:embed="rId5"/>
          <a:srcRect/>
          <a:stretch>
            <a:fillRect/>
          </a:stretch>
        </p:blipFill>
        <p:spPr bwMode="auto">
          <a:xfrm>
            <a:off x="33886775" y="263525"/>
            <a:ext cx="1828800" cy="1828800"/>
          </a:xfrm>
          <a:prstGeom prst="rect">
            <a:avLst/>
          </a:prstGeom>
          <a:noFill/>
          <a:ln w="9525">
            <a:noFill/>
            <a:miter lim="800000"/>
            <a:headEnd/>
            <a:tailEnd/>
          </a:ln>
        </p:spPr>
      </p:pic>
      <p:pic>
        <p:nvPicPr>
          <p:cNvPr id="47" name="Picture 46" descr="2.JPG"/>
          <p:cNvPicPr>
            <a:picLocks noChangeAspect="1"/>
          </p:cNvPicPr>
          <p:nvPr/>
        </p:nvPicPr>
        <p:blipFill>
          <a:blip r:embed="rId6"/>
          <a:stretch>
            <a:fillRect/>
          </a:stretch>
        </p:blipFill>
        <p:spPr>
          <a:xfrm>
            <a:off x="4256881" y="22821900"/>
            <a:ext cx="2133600" cy="2667000"/>
          </a:xfrm>
          <a:prstGeom prst="rect">
            <a:avLst/>
          </a:prstGeom>
        </p:spPr>
      </p:pic>
      <p:sp>
        <p:nvSpPr>
          <p:cNvPr id="48" name="Text Box 161"/>
          <p:cNvSpPr txBox="1">
            <a:spLocks noChangeArrowheads="1"/>
          </p:cNvSpPr>
          <p:nvPr/>
        </p:nvSpPr>
        <p:spPr bwMode="auto">
          <a:xfrm>
            <a:off x="2628737" y="25628600"/>
            <a:ext cx="3404224" cy="646331"/>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800" b="1" dirty="0">
                <a:latin typeface="Arial" pitchFamily="34" charset="0"/>
                <a:cs typeface="Arial" pitchFamily="34" charset="0"/>
              </a:rPr>
              <a:t>Figure </a:t>
            </a:r>
            <a:r>
              <a:rPr lang="en-US" sz="1800" b="1" dirty="0" smtClean="0">
                <a:latin typeface="Arial" pitchFamily="34" charset="0"/>
                <a:cs typeface="Arial" pitchFamily="34" charset="0"/>
              </a:rPr>
              <a:t>1-Swarm of  birds [1] [2]</a:t>
            </a:r>
            <a:endParaRPr lang="en-US" sz="1800" b="1" dirty="0">
              <a:latin typeface="Arial" pitchFamily="34" charset="0"/>
              <a:cs typeface="Arial" pitchFamily="34" charset="0"/>
            </a:endParaRPr>
          </a:p>
        </p:txBody>
      </p:sp>
      <p:pic>
        <p:nvPicPr>
          <p:cNvPr id="6"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081" y="22818725"/>
            <a:ext cx="1828800"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Content Placeholder 3" descr="5.png"/>
          <p:cNvPicPr>
            <a:picLocks noChangeAspect="1"/>
          </p:cNvPicPr>
          <p:nvPr/>
        </p:nvPicPr>
        <p:blipFill>
          <a:blip r:embed="rId8"/>
          <a:stretch>
            <a:fillRect/>
          </a:stretch>
        </p:blipFill>
        <p:spPr>
          <a:xfrm>
            <a:off x="11825201" y="6497027"/>
            <a:ext cx="4000092" cy="4394342"/>
          </a:xfrm>
          <a:prstGeom prst="rect">
            <a:avLst/>
          </a:prstGeom>
        </p:spPr>
      </p:pic>
      <p:pic>
        <p:nvPicPr>
          <p:cNvPr id="7"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338215" y="12456181"/>
            <a:ext cx="4356734" cy="135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0396321" y="11636485"/>
            <a:ext cx="2763079" cy="461665"/>
          </a:xfrm>
          <a:prstGeom prst="rect">
            <a:avLst/>
          </a:prstGeom>
          <a:noFill/>
        </p:spPr>
        <p:txBody>
          <a:bodyPr wrap="square" rtlCol="0">
            <a:spAutoFit/>
          </a:bodyPr>
          <a:lstStyle/>
          <a:p>
            <a:r>
              <a:rPr lang="en-US" b="1" dirty="0" smtClean="0">
                <a:latin typeface="Arial" pitchFamily="34" charset="0"/>
                <a:cs typeface="Arial" pitchFamily="34" charset="0"/>
              </a:rPr>
              <a:t>Update Equation</a:t>
            </a:r>
            <a:endParaRPr lang="en-US" b="1" dirty="0">
              <a:latin typeface="Arial" pitchFamily="34" charset="0"/>
              <a:cs typeface="Arial" pitchFamily="34" charset="0"/>
            </a:endParaRPr>
          </a:p>
        </p:txBody>
      </p:sp>
      <p:sp>
        <p:nvSpPr>
          <p:cNvPr id="56" name="Text Box 161"/>
          <p:cNvSpPr txBox="1">
            <a:spLocks noChangeArrowheads="1"/>
          </p:cNvSpPr>
          <p:nvPr/>
        </p:nvSpPr>
        <p:spPr bwMode="auto">
          <a:xfrm>
            <a:off x="12067915" y="11039959"/>
            <a:ext cx="3404224" cy="369888"/>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800" b="1" dirty="0">
                <a:latin typeface="Arial" pitchFamily="34" charset="0"/>
                <a:cs typeface="Arial" pitchFamily="34" charset="0"/>
              </a:rPr>
              <a:t>Figure </a:t>
            </a:r>
            <a:r>
              <a:rPr lang="en-US" sz="1800" b="1" dirty="0" smtClean="0">
                <a:latin typeface="Arial" pitchFamily="34" charset="0"/>
                <a:cs typeface="Arial" pitchFamily="34" charset="0"/>
              </a:rPr>
              <a:t>2-PSO flowchart</a:t>
            </a:r>
            <a:endParaRPr lang="en-US" sz="1800" b="1" dirty="0">
              <a:latin typeface="Arial" pitchFamily="34" charset="0"/>
              <a:cs typeface="Arial" pitchFamily="34" charset="0"/>
            </a:endParaRPr>
          </a:p>
        </p:txBody>
      </p:sp>
      <p:sp>
        <p:nvSpPr>
          <p:cNvPr id="58" name="Text Box 7"/>
          <p:cNvSpPr txBox="1">
            <a:spLocks noChangeArrowheads="1"/>
          </p:cNvSpPr>
          <p:nvPr/>
        </p:nvSpPr>
        <p:spPr bwMode="auto">
          <a:xfrm>
            <a:off x="9395244" y="14741111"/>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PSO Extensions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Hybrid PSO (HPSO) [3]: After each several iterations, the EM algorithm is run for each particle, combining the benefits of swarm optimization and EM.</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Redistributing PSO (RPSO): All particles around the “best” particle are redistributed randomly.</a:t>
            </a:r>
          </a:p>
          <a:p>
            <a:pPr marL="228600" lvl="0" indent="-228600" defTabSz="695325">
              <a:spcAft>
                <a:spcPts val="1200"/>
              </a:spcAft>
              <a:buFont typeface="Arial" pitchFamily="34" charset="0"/>
              <a:buChar char="•"/>
              <a:tabLst>
                <a:tab pos="381000" algn="l"/>
              </a:tabLst>
              <a:defRPr/>
            </a:pPr>
            <a:r>
              <a:rPr lang="en-US" b="1" dirty="0"/>
              <a:t>Fast evaluation PSO (FEPSO</a:t>
            </a:r>
            <a:r>
              <a:rPr lang="en-US" b="1" dirty="0" smtClean="0"/>
              <a:t>): Since the evaluation time for each particle is a function of the data set size , the computational complexity is high for large data sets.                                            Alternatively, we can randomly partition the data set into two separate sets and if the score for the first set was good enough calculate the score for the other set and hence the whole data set.</a:t>
            </a:r>
          </a:p>
          <a:p>
            <a:pPr marL="228600" lvl="0" indent="-228600" defTabSz="695325">
              <a:spcAft>
                <a:spcPts val="1200"/>
              </a:spcAft>
              <a:buFont typeface="Arial" pitchFamily="34" charset="0"/>
              <a:buChar char="•"/>
              <a:tabLst>
                <a:tab pos="381000" algn="l"/>
              </a:tabLst>
              <a:defRPr/>
            </a:pPr>
            <a:r>
              <a:rPr lang="en-US" b="1" dirty="0" smtClean="0"/>
              <a:t>Multi-personality </a:t>
            </a:r>
            <a:r>
              <a:rPr lang="en-US" b="1" dirty="0"/>
              <a:t>PSO (MPPSO</a:t>
            </a:r>
            <a:r>
              <a:rPr lang="en-US" b="1" dirty="0" smtClean="0"/>
              <a:t>): In the classical PSO, all particles have the same parameters (personalities). In MPPSO, we let some particles have  randomly selected parameters.  </a:t>
            </a:r>
          </a:p>
          <a:p>
            <a:pPr marL="228600" lvl="0" indent="-228600" defTabSz="695325">
              <a:spcAft>
                <a:spcPts val="1200"/>
              </a:spcAft>
              <a:buFont typeface="Arial" pitchFamily="34" charset="0"/>
              <a:buChar char="•"/>
              <a:tabLst>
                <a:tab pos="381000" algn="l"/>
              </a:tabLst>
              <a:defRPr/>
            </a:pPr>
            <a:r>
              <a:rPr lang="en-US" b="1" dirty="0"/>
              <a:t>PSO with validation (VPSO</a:t>
            </a:r>
            <a:r>
              <a:rPr lang="en-US" b="1" dirty="0" smtClean="0"/>
              <a:t>): In this version, we determine stopping time by using a separate validation set.</a:t>
            </a:r>
            <a:endParaRPr lang="en-US" b="1" dirty="0" smtClean="0">
              <a:solidFill>
                <a:srgbClr val="000000"/>
              </a:solidFill>
              <a:latin typeface="Arial" pitchFamily="34" charset="0"/>
              <a:cs typeface="Arial" pitchFamily="34" charset="0"/>
            </a:endParaRPr>
          </a:p>
          <a:p>
            <a:pPr marL="228600" lvl="0" indent="-228600" defTabSz="695325">
              <a:spcAft>
                <a:spcPts val="1200"/>
              </a:spcAft>
              <a:buFont typeface="Arial" pitchFamily="34" charset="0"/>
              <a:buChar char="•"/>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42" name="Text Box 7"/>
          <p:cNvSpPr txBox="1">
            <a:spLocks noChangeArrowheads="1"/>
          </p:cNvSpPr>
          <p:nvPr/>
        </p:nvSpPr>
        <p:spPr bwMode="auto">
          <a:xfrm>
            <a:off x="18575129" y="5507052"/>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Results for Neural Networks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XOR function: </a:t>
            </a:r>
            <a:r>
              <a:rPr lang="en-US" b="1" dirty="0" err="1" smtClean="0">
                <a:solidFill>
                  <a:srgbClr val="000000"/>
                </a:solidFill>
                <a:latin typeface="Arial" pitchFamily="34" charset="0"/>
                <a:cs typeface="Arial" pitchFamily="34" charset="0"/>
              </a:rPr>
              <a:t>Feedforward</a:t>
            </a:r>
            <a:r>
              <a:rPr lang="en-US" b="1" dirty="0" smtClean="0">
                <a:solidFill>
                  <a:srgbClr val="000000"/>
                </a:solidFill>
                <a:latin typeface="Arial" pitchFamily="34" charset="0"/>
                <a:cs typeface="Arial" pitchFamily="34" charset="0"/>
              </a:rPr>
              <a:t> network ; hidden layer with 3 sigmoid nodes.</a:t>
            </a:r>
          </a:p>
        </p:txBody>
      </p:sp>
      <p:pic>
        <p:nvPicPr>
          <p:cNvPr id="43" name="Picture 42"/>
          <p:cNvPicPr/>
          <p:nvPr/>
        </p:nvPicPr>
        <p:blipFill>
          <a:blip r:embed="rId10">
            <a:extLst>
              <a:ext uri="{28A0092B-C50C-407E-A947-70E740481C1C}">
                <a14:useLocalDpi xmlns:a14="http://schemas.microsoft.com/office/drawing/2010/main" val="0"/>
              </a:ext>
            </a:extLst>
          </a:blip>
          <a:stretch>
            <a:fillRect/>
          </a:stretch>
        </p:blipFill>
        <p:spPr>
          <a:xfrm>
            <a:off x="20381496" y="7115997"/>
            <a:ext cx="4601810" cy="2660978"/>
          </a:xfrm>
          <a:prstGeom prst="rect">
            <a:avLst/>
          </a:prstGeom>
        </p:spPr>
      </p:pic>
      <p:sp>
        <p:nvSpPr>
          <p:cNvPr id="44" name="Text Box 161"/>
          <p:cNvSpPr txBox="1">
            <a:spLocks noChangeArrowheads="1"/>
          </p:cNvSpPr>
          <p:nvPr/>
        </p:nvSpPr>
        <p:spPr bwMode="auto">
          <a:xfrm>
            <a:off x="20789474" y="9629458"/>
            <a:ext cx="3904535" cy="36933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800" b="1" dirty="0">
                <a:latin typeface="Arial" pitchFamily="34" charset="0"/>
                <a:cs typeface="Arial" pitchFamily="34" charset="0"/>
              </a:rPr>
              <a:t>Figure </a:t>
            </a:r>
            <a:r>
              <a:rPr lang="en-US" sz="1800" b="1" dirty="0" smtClean="0">
                <a:latin typeface="Arial" pitchFamily="34" charset="0"/>
                <a:cs typeface="Arial" pitchFamily="34" charset="0"/>
              </a:rPr>
              <a:t>3- MSE versus Iteration</a:t>
            </a:r>
            <a:endParaRPr lang="en-US" sz="1800" b="1" dirty="0">
              <a:latin typeface="Arial" pitchFamily="34" charset="0"/>
              <a:cs typeface="Arial" pitchFamily="34" charset="0"/>
            </a:endParaRPr>
          </a:p>
        </p:txBody>
      </p:sp>
      <p:sp>
        <p:nvSpPr>
          <p:cNvPr id="3" name="TextBox 2"/>
          <p:cNvSpPr txBox="1"/>
          <p:nvPr/>
        </p:nvSpPr>
        <p:spPr>
          <a:xfrm>
            <a:off x="19660918" y="9990681"/>
            <a:ext cx="6781204" cy="1569660"/>
          </a:xfrm>
          <a:prstGeom prst="rect">
            <a:avLst/>
          </a:prstGeom>
          <a:noFill/>
        </p:spPr>
        <p:txBody>
          <a:bodyPr wrap="square" rtlCol="0">
            <a:spAutoFit/>
          </a:bodyPr>
          <a:lstStyle/>
          <a:p>
            <a:pPr marL="342900" indent="-342900">
              <a:buFont typeface="Wingdings" pitchFamily="2" charset="2"/>
              <a:buChar char="§"/>
            </a:pPr>
            <a:r>
              <a:rPr lang="en-US" b="1" dirty="0"/>
              <a:t>Pima Indian </a:t>
            </a:r>
            <a:r>
              <a:rPr lang="en-US" b="1" dirty="0" smtClean="0"/>
              <a:t>Diabetes [4]</a:t>
            </a:r>
          </a:p>
          <a:p>
            <a:pPr marL="342900" indent="-342900">
              <a:buFont typeface="Wingdings" pitchFamily="2" charset="2"/>
              <a:buChar char="§"/>
            </a:pPr>
            <a:r>
              <a:rPr lang="en-US" b="1" dirty="0" err="1" smtClean="0"/>
              <a:t>Feedforward</a:t>
            </a:r>
            <a:r>
              <a:rPr lang="en-US" b="1" dirty="0" smtClean="0"/>
              <a:t> Network with one </a:t>
            </a:r>
            <a:r>
              <a:rPr lang="en-US" b="1" dirty="0" smtClean="0"/>
              <a:t>hidden layer </a:t>
            </a:r>
            <a:r>
              <a:rPr lang="en-US" b="1" dirty="0" smtClean="0"/>
              <a:t>of 5 sigmoid neuron.</a:t>
            </a:r>
          </a:p>
          <a:p>
            <a:pPr marL="342900" indent="-342900">
              <a:buFont typeface="Wingdings" pitchFamily="2" charset="2"/>
              <a:buChar char="§"/>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89885487"/>
              </p:ext>
            </p:extLst>
          </p:nvPr>
        </p:nvGraphicFramePr>
        <p:xfrm>
          <a:off x="20703378" y="11538166"/>
          <a:ext cx="4059906" cy="2523744"/>
        </p:xfrm>
        <a:graphic>
          <a:graphicData uri="http://schemas.openxmlformats.org/drawingml/2006/table">
            <a:tbl>
              <a:tblPr firstRow="1" firstCol="1" bandRow="1">
                <a:tableStyleId>{5C22544A-7EE6-4342-B048-85BDC9FD1C3A}</a:tableStyleId>
              </a:tblPr>
              <a:tblGrid>
                <a:gridCol w="797232"/>
                <a:gridCol w="1631004"/>
                <a:gridCol w="815835"/>
                <a:gridCol w="815835"/>
              </a:tblGrid>
              <a:tr h="765240">
                <a:tc>
                  <a:txBody>
                    <a:bodyPr/>
                    <a:lstStyle/>
                    <a:p>
                      <a:pPr marL="0" marR="0" algn="ctr">
                        <a:lnSpc>
                          <a:spcPct val="115000"/>
                        </a:lnSpc>
                        <a:spcBef>
                          <a:spcPts val="0"/>
                        </a:spcBef>
                        <a:spcAft>
                          <a:spcPts val="0"/>
                        </a:spcAft>
                      </a:pPr>
                      <a:r>
                        <a:rPr lang="en-US" sz="1200" dirty="0" err="1">
                          <a:effectLst/>
                        </a:rPr>
                        <a:t>Exp</a:t>
                      </a:r>
                      <a:r>
                        <a:rPr lang="en-US" sz="1200" dirty="0">
                          <a:effectLst/>
                        </a:rPr>
                        <a:t> No</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200" dirty="0">
                          <a:effectLst/>
                        </a:rPr>
                        <a:t>Parameters</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200" dirty="0">
                          <a:effectLst/>
                        </a:rPr>
                        <a:t>Accuracy on Training data</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200" dirty="0">
                          <a:effectLst/>
                        </a:rPr>
                        <a:t>Accuracy on test data</a:t>
                      </a:r>
                      <a:endParaRPr lang="en-US" sz="1100" dirty="0">
                        <a:effectLst/>
                        <a:latin typeface="Calibri"/>
                        <a:ea typeface="Calibri"/>
                        <a:cs typeface="Arial"/>
                      </a:endParaRPr>
                    </a:p>
                  </a:txBody>
                  <a:tcPr marL="68580" marR="68580" marT="0" marB="0" anchor="ctr"/>
                </a:tc>
              </a:tr>
              <a:tr h="191310">
                <a:tc>
                  <a:txBody>
                    <a:bodyPr/>
                    <a:lstStyle/>
                    <a:p>
                      <a:pPr marL="0" marR="0" algn="ctr">
                        <a:lnSpc>
                          <a:spcPct val="115000"/>
                        </a:lnSpc>
                        <a:spcBef>
                          <a:spcPts val="0"/>
                        </a:spcBef>
                        <a:spcAft>
                          <a:spcPts val="0"/>
                        </a:spcAft>
                      </a:pPr>
                      <a:r>
                        <a:rPr lang="en-US" sz="1200">
                          <a:effectLst/>
                        </a:rPr>
                        <a:t>0</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Back-propagation</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0.7956</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0.7539</a:t>
                      </a:r>
                      <a:endParaRPr lang="en-US" sz="1100" dirty="0">
                        <a:effectLst/>
                        <a:latin typeface="Calibri"/>
                        <a:ea typeface="Calibri"/>
                        <a:cs typeface="Arial"/>
                      </a:endParaRPr>
                    </a:p>
                  </a:txBody>
                  <a:tcPr marL="68580" marR="68580" marT="0" marB="0" anchor="ctr"/>
                </a:tc>
              </a:tr>
              <a:tr h="191310">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18,1000,2,2,1,1,10</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0.8037</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0.7474</a:t>
                      </a:r>
                      <a:endParaRPr lang="en-US" sz="1100">
                        <a:effectLst/>
                        <a:latin typeface="Calibri"/>
                        <a:ea typeface="Calibri"/>
                        <a:cs typeface="Arial"/>
                      </a:endParaRPr>
                    </a:p>
                  </a:txBody>
                  <a:tcPr marL="68580" marR="68580" marT="0" marB="0" anchor="ctr"/>
                </a:tc>
              </a:tr>
              <a:tr h="191310">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18,1000,2,2,1,0,10</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0.8142</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0.7606</a:t>
                      </a:r>
                      <a:endParaRPr lang="en-US" sz="1100" dirty="0">
                        <a:effectLst/>
                        <a:latin typeface="Calibri"/>
                        <a:ea typeface="Calibri"/>
                        <a:cs typeface="Arial"/>
                      </a:endParaRPr>
                    </a:p>
                  </a:txBody>
                  <a:tcPr marL="68580" marR="68580" marT="0" marB="0" anchor="ctr"/>
                </a:tc>
              </a:tr>
              <a:tr h="191310">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18,3000,2,2,1,0,10</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0.8102</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0.7552</a:t>
                      </a:r>
                      <a:endParaRPr lang="en-US" sz="1100" dirty="0">
                        <a:effectLst/>
                        <a:latin typeface="Calibri"/>
                        <a:ea typeface="Calibri"/>
                        <a:cs typeface="Arial"/>
                      </a:endParaRPr>
                    </a:p>
                  </a:txBody>
                  <a:tcPr marL="68580" marR="68580" marT="0" marB="0" anchor="ctr"/>
                </a:tc>
              </a:tr>
              <a:tr h="191310">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18,1000,2,2,0,0,10</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0.805</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0.7387</a:t>
                      </a:r>
                      <a:endParaRPr lang="en-US" sz="1100" dirty="0">
                        <a:effectLst/>
                        <a:latin typeface="Calibri"/>
                        <a:ea typeface="Calibri"/>
                        <a:cs typeface="Arial"/>
                      </a:endParaRPr>
                    </a:p>
                  </a:txBody>
                  <a:tcPr marL="68580" marR="68580" marT="0" marB="0" anchor="ctr"/>
                </a:tc>
              </a:tr>
              <a:tr h="191310">
                <a:tc>
                  <a:txBody>
                    <a:bodyPr/>
                    <a:lstStyle/>
                    <a:p>
                      <a:pPr marL="0" marR="0" algn="ctr">
                        <a:lnSpc>
                          <a:spcPct val="115000"/>
                        </a:lnSpc>
                        <a:spcBef>
                          <a:spcPts val="0"/>
                        </a:spcBef>
                        <a:spcAft>
                          <a:spcPts val="0"/>
                        </a:spcAft>
                      </a:pPr>
                      <a:r>
                        <a:rPr lang="en-US" sz="1200">
                          <a:effectLst/>
                        </a:rPr>
                        <a:t>5</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18,1000,2,2,.9,0,4</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0.8141</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0.7552</a:t>
                      </a:r>
                      <a:endParaRPr lang="en-US" sz="1100">
                        <a:effectLst/>
                        <a:latin typeface="Calibri"/>
                        <a:ea typeface="Calibri"/>
                        <a:cs typeface="Arial"/>
                      </a:endParaRPr>
                    </a:p>
                  </a:txBody>
                  <a:tcPr marL="68580" marR="68580" marT="0" marB="0" anchor="ctr"/>
                </a:tc>
              </a:tr>
              <a:tr h="191310">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18,1000,2,2,.9,0,30</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0.8226</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0.7422</a:t>
                      </a:r>
                      <a:endParaRPr lang="en-US" sz="1100">
                        <a:effectLst/>
                        <a:latin typeface="Calibri"/>
                        <a:ea typeface="Calibri"/>
                        <a:cs typeface="Arial"/>
                      </a:endParaRPr>
                    </a:p>
                  </a:txBody>
                  <a:tcPr marL="68580" marR="68580" marT="0" marB="0" anchor="ctr"/>
                </a:tc>
              </a:tr>
              <a:tr h="191310">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18,1000,2,2,.9,0,4+VPSO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0.7999</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0.7488</a:t>
                      </a:r>
                      <a:endParaRPr lang="en-US" sz="1100" dirty="0">
                        <a:effectLst/>
                        <a:latin typeface="Calibri"/>
                        <a:ea typeface="Calibri"/>
                        <a:cs typeface="Arial"/>
                      </a:endParaRPr>
                    </a:p>
                  </a:txBody>
                  <a:tcPr marL="68580" marR="68580" marT="0" marB="0" anchor="ctr"/>
                </a:tc>
              </a:tr>
            </a:tbl>
          </a:graphicData>
        </a:graphic>
      </p:graphicFrame>
      <p:sp>
        <p:nvSpPr>
          <p:cNvPr id="49" name="Text Box 161"/>
          <p:cNvSpPr txBox="1">
            <a:spLocks noChangeArrowheads="1"/>
          </p:cNvSpPr>
          <p:nvPr/>
        </p:nvSpPr>
        <p:spPr bwMode="auto">
          <a:xfrm>
            <a:off x="20279896" y="11074230"/>
            <a:ext cx="4896607" cy="36933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800" b="1" dirty="0" smtClean="0">
                <a:latin typeface="Arial" pitchFamily="34" charset="0"/>
                <a:cs typeface="Arial" pitchFamily="34" charset="0"/>
              </a:rPr>
              <a:t>Table 1- </a:t>
            </a:r>
            <a:r>
              <a:rPr lang="en-US" sz="1800" b="1" dirty="0" smtClean="0">
                <a:latin typeface="Arial" pitchFamily="34" charset="0"/>
                <a:cs typeface="Arial" pitchFamily="34" charset="0"/>
              </a:rPr>
              <a:t>Results </a:t>
            </a:r>
            <a:r>
              <a:rPr lang="en-US" sz="1800" b="1" dirty="0" smtClean="0">
                <a:latin typeface="Arial" pitchFamily="34" charset="0"/>
                <a:cs typeface="Arial" pitchFamily="34" charset="0"/>
              </a:rPr>
              <a:t>on Pima Indian Diabetes</a:t>
            </a:r>
            <a:endParaRPr lang="en-US" sz="1800" b="1" dirty="0">
              <a:latin typeface="Arial" pitchFamily="34" charset="0"/>
              <a:cs typeface="Arial" pitchFamily="34" charset="0"/>
            </a:endParaRPr>
          </a:p>
        </p:txBody>
      </p:sp>
      <p:sp>
        <p:nvSpPr>
          <p:cNvPr id="39" name="Text Box 7"/>
          <p:cNvSpPr txBox="1">
            <a:spLocks noChangeArrowheads="1"/>
          </p:cNvSpPr>
          <p:nvPr/>
        </p:nvSpPr>
        <p:spPr bwMode="auto">
          <a:xfrm>
            <a:off x="18580939" y="14722396"/>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Results for </a:t>
            </a:r>
            <a:r>
              <a:rPr lang="en-US" sz="3200" b="1" dirty="0" smtClean="0">
                <a:solidFill>
                  <a:srgbClr val="333399"/>
                </a:solidFill>
                <a:latin typeface="Arial" pitchFamily="34" charset="0"/>
                <a:cs typeface="Arial" pitchFamily="34" charset="0"/>
              </a:rPr>
              <a:t>Hidden Markov Models and Gaussian Mixture Models </a:t>
            </a:r>
            <a:endParaRPr lang="en-US" sz="3200" b="1" dirty="0" smtClean="0">
              <a:solidFill>
                <a:srgbClr val="333399"/>
              </a:solidFill>
              <a:latin typeface="Arial" pitchFamily="34" charset="0"/>
              <a:cs typeface="Arial" pitchFamily="34" charset="0"/>
            </a:endParaRP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Experiments with Gaussian mixtures and HMMs are based on artificially generated data.</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For Gaussian mixtures, we have used models with one Gaussian per mixture. For HMMs, we have used 4 states models, each state has a one dimensional Gaussian mixture.  </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PSO and its derivatives show performance comparable to EM and, in some cases, somewhat better than HMM.  </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FEPSO works as good as PSO and at the same time is eight times faster.</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MPPSO shows up to a 10% improvement. (It is important to know  that the result for MPPSO in this report is as a proof of the concept. The condition and properties of MPPSO need additional </a:t>
            </a:r>
            <a:r>
              <a:rPr lang="en-US" b="1" smtClean="0">
                <a:solidFill>
                  <a:srgbClr val="000000"/>
                </a:solidFill>
                <a:latin typeface="Arial" pitchFamily="34" charset="0"/>
                <a:cs typeface="Arial" pitchFamily="34" charset="0"/>
              </a:rPr>
              <a:t>investigation</a:t>
            </a:r>
            <a:r>
              <a:rPr lang="en-US" b="1" smtClean="0">
                <a:solidFill>
                  <a:srgbClr val="000000"/>
                </a:solidFill>
                <a:latin typeface="Arial" pitchFamily="34" charset="0"/>
                <a:cs typeface="Arial" pitchFamily="34" charset="0"/>
              </a:rPr>
              <a:t>.)  </a:t>
            </a:r>
            <a:endParaRPr lang="en-US" b="1" dirty="0" smtClean="0">
              <a:solidFill>
                <a:srgbClr val="000000"/>
              </a:solidFill>
              <a:latin typeface="Arial" pitchFamily="34" charset="0"/>
              <a:cs typeface="Arial" pitchFamily="34" charset="0"/>
            </a:endParaRP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Our experiments do not show  any improvement for HPSO, despite claims in [3] of its effectiveness.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Uniform initialization seems to give the best results because it reduce the possibility of falling in a local optimum in early iterations.</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RPSO is also an effective and low cost approach.</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It is evident that we can use a combination of these methods to further improve the results. </a:t>
            </a:r>
            <a:endParaRPr lang="en-US" b="1" dirty="0" smtClean="0"/>
          </a:p>
          <a:p>
            <a:pPr lvl="0" defTabSz="695325">
              <a:spcAft>
                <a:spcPts val="1200"/>
              </a:spcAft>
              <a:tabLst>
                <a:tab pos="381000" algn="l"/>
              </a:tabLst>
              <a:defRPr/>
            </a:pP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endParaRPr lang="en-US" sz="3200" b="1" dirty="0" smtClean="0">
              <a:solidFill>
                <a:srgbClr val="333399"/>
              </a:solidFill>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smtClean="0">
              <a:latin typeface="Arial" pitchFamily="34" charset="0"/>
              <a:cs typeface="Arial" pitchFamily="34" charset="0"/>
            </a:endParaRP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
        <p:nvSpPr>
          <p:cNvPr id="40" name="Text Box 7"/>
          <p:cNvSpPr txBox="1">
            <a:spLocks noChangeArrowheads="1"/>
          </p:cNvSpPr>
          <p:nvPr/>
        </p:nvSpPr>
        <p:spPr bwMode="auto">
          <a:xfrm>
            <a:off x="27735597" y="5520306"/>
            <a:ext cx="8577072" cy="874234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Results for Gaussian Mixtures</a:t>
            </a:r>
          </a:p>
          <a:p>
            <a:pPr lvl="0" defTabSz="695325">
              <a:spcAft>
                <a:spcPts val="1200"/>
              </a:spcAft>
              <a:tabLst>
                <a:tab pos="381000" algn="l"/>
              </a:tabLst>
              <a:defRPr/>
            </a:pPr>
            <a:endParaRPr lang="en-US" b="1" dirty="0" smtClean="0">
              <a:solidFill>
                <a:srgbClr val="000000"/>
              </a:solidFill>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99252765"/>
              </p:ext>
            </p:extLst>
          </p:nvPr>
        </p:nvGraphicFramePr>
        <p:xfrm>
          <a:off x="30172290" y="7085411"/>
          <a:ext cx="3919896" cy="2341035"/>
        </p:xfrm>
        <a:graphic>
          <a:graphicData uri="http://schemas.openxmlformats.org/drawingml/2006/table">
            <a:tbl>
              <a:tblPr firstRow="1" firstCol="1" bandRow="1">
                <a:tableStyleId>{5C22544A-7EE6-4342-B048-85BDC9FD1C3A}</a:tableStyleId>
              </a:tblPr>
              <a:tblGrid>
                <a:gridCol w="1271029"/>
                <a:gridCol w="1377838"/>
                <a:gridCol w="1271029"/>
              </a:tblGrid>
              <a:tr h="326321">
                <a:tc>
                  <a:txBody>
                    <a:bodyPr/>
                    <a:lstStyle/>
                    <a:p>
                      <a:pPr marL="0" marR="0" algn="ctr">
                        <a:lnSpc>
                          <a:spcPct val="115000"/>
                        </a:lnSpc>
                        <a:spcBef>
                          <a:spcPts val="0"/>
                        </a:spcBef>
                        <a:spcAft>
                          <a:spcPts val="0"/>
                        </a:spcAft>
                      </a:pPr>
                      <a:r>
                        <a:rPr lang="en-US" sz="1200" dirty="0" err="1">
                          <a:effectLst/>
                        </a:rPr>
                        <a:t>Exp</a:t>
                      </a:r>
                      <a:r>
                        <a:rPr lang="en-US" sz="1200" dirty="0">
                          <a:effectLst/>
                        </a:rPr>
                        <a:t> No</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200" dirty="0">
                          <a:effectLst/>
                        </a:rPr>
                        <a:t>Parameters</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Mean of error</a:t>
                      </a:r>
                      <a:endParaRPr lang="en-US" sz="1100">
                        <a:effectLst/>
                        <a:latin typeface="Calibri"/>
                        <a:ea typeface="Calibri"/>
                        <a:cs typeface="Arial"/>
                      </a:endParaRPr>
                    </a:p>
                  </a:txBody>
                  <a:tcPr marL="68580" marR="68580" marT="0" marB="0" anchor="ctr"/>
                </a:tc>
              </a:tr>
              <a:tr h="186281">
                <a:tc>
                  <a:txBody>
                    <a:bodyPr/>
                    <a:lstStyle/>
                    <a:p>
                      <a:pPr marL="0" marR="0" algn="ctr">
                        <a:lnSpc>
                          <a:spcPct val="115000"/>
                        </a:lnSpc>
                        <a:spcBef>
                          <a:spcPts val="0"/>
                        </a:spcBef>
                        <a:spcAft>
                          <a:spcPts val="0"/>
                        </a:spcAft>
                      </a:pPr>
                      <a:r>
                        <a:rPr lang="en-US" sz="1200">
                          <a:effectLst/>
                        </a:rPr>
                        <a:t>0</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EM</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24.22%</a:t>
                      </a:r>
                      <a:endParaRPr lang="en-US" sz="1100">
                        <a:effectLst/>
                        <a:latin typeface="Calibri"/>
                        <a:ea typeface="Calibri"/>
                        <a:cs typeface="Arial"/>
                      </a:endParaRPr>
                    </a:p>
                  </a:txBody>
                  <a:tcPr marL="68580" marR="68580" marT="0" marB="0" anchor="ctr"/>
                </a:tc>
              </a:tr>
              <a:tr h="299106">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18,3000,2,2,1,1,5</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24.24%</a:t>
                      </a:r>
                      <a:endParaRPr lang="en-US" sz="1100">
                        <a:effectLst/>
                        <a:latin typeface="Calibri"/>
                        <a:ea typeface="Calibri"/>
                        <a:cs typeface="Arial"/>
                      </a:endParaRPr>
                    </a:p>
                  </a:txBody>
                  <a:tcPr marL="68580" marR="68580" marT="0" marB="0" anchor="ctr"/>
                </a:tc>
              </a:tr>
              <a:tr h="453542">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18,3000,2,2,1,1,5+FEPSO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23.78%</a:t>
                      </a:r>
                      <a:endParaRPr lang="en-US" sz="1100">
                        <a:effectLst/>
                        <a:latin typeface="Calibri"/>
                        <a:ea typeface="Calibri"/>
                        <a:cs typeface="Arial"/>
                      </a:endParaRPr>
                    </a:p>
                  </a:txBody>
                  <a:tcPr marL="68580" marR="68580" marT="0" marB="0" anchor="ctr"/>
                </a:tc>
              </a:tr>
              <a:tr h="299106">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18,3000,2,2,.9,0,5</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23.87%</a:t>
                      </a:r>
                      <a:endParaRPr lang="en-US" sz="1100" dirty="0">
                        <a:effectLst/>
                        <a:latin typeface="Calibri"/>
                        <a:ea typeface="Calibri"/>
                        <a:cs typeface="Arial"/>
                      </a:endParaRPr>
                    </a:p>
                  </a:txBody>
                  <a:tcPr marL="68580" marR="68580" marT="0" marB="0" anchor="ctr"/>
                </a:tc>
              </a:tr>
              <a:tr h="453542">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18,3000,2,2,.9,0,5+FEPSO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23.94%</a:t>
                      </a:r>
                      <a:endParaRPr lang="en-US" sz="1100" dirty="0">
                        <a:effectLst/>
                        <a:latin typeface="Calibri"/>
                        <a:ea typeface="Calibri"/>
                        <a:cs typeface="Arial"/>
                      </a:endParaRPr>
                    </a:p>
                  </a:txBody>
                  <a:tcPr marL="68580" marR="68580" marT="0" marB="0" anchor="ctr"/>
                </a:tc>
              </a:tr>
              <a:tr h="299106">
                <a:tc>
                  <a:txBody>
                    <a:bodyPr/>
                    <a:lstStyle/>
                    <a:p>
                      <a:pPr marL="0" marR="0" algn="ctr">
                        <a:lnSpc>
                          <a:spcPct val="115000"/>
                        </a:lnSpc>
                        <a:spcBef>
                          <a:spcPts val="0"/>
                        </a:spcBef>
                        <a:spcAft>
                          <a:spcPts val="0"/>
                        </a:spcAft>
                      </a:pPr>
                      <a:r>
                        <a:rPr lang="en-US" sz="1200">
                          <a:effectLst/>
                        </a:rPr>
                        <a:t>5</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18,300,2,2,.9,0,5</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23.84%</a:t>
                      </a:r>
                      <a:endParaRPr lang="en-US" sz="1100" dirty="0">
                        <a:effectLst/>
                        <a:latin typeface="Calibri"/>
                        <a:ea typeface="Calibri"/>
                        <a:cs typeface="Arial"/>
                      </a:endParaRPr>
                    </a:p>
                  </a:txBody>
                  <a:tcPr marL="68580" marR="68580" marT="0"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78179464"/>
              </p:ext>
            </p:extLst>
          </p:nvPr>
        </p:nvGraphicFramePr>
        <p:xfrm>
          <a:off x="29436403" y="9933393"/>
          <a:ext cx="5267591" cy="4168725"/>
        </p:xfrm>
        <a:graphic>
          <a:graphicData uri="http://schemas.openxmlformats.org/drawingml/2006/table">
            <a:tbl>
              <a:tblPr firstRow="1" firstCol="1" bandRow="1">
                <a:tableStyleId>{5C22544A-7EE6-4342-B048-85BDC9FD1C3A}</a:tableStyleId>
              </a:tblPr>
              <a:tblGrid>
                <a:gridCol w="1002050"/>
                <a:gridCol w="2216757"/>
                <a:gridCol w="1017773"/>
                <a:gridCol w="1031011"/>
              </a:tblGrid>
              <a:tr h="591304">
                <a:tc>
                  <a:txBody>
                    <a:bodyPr/>
                    <a:lstStyle/>
                    <a:p>
                      <a:pPr marL="0" marR="0" algn="ctr">
                        <a:lnSpc>
                          <a:spcPct val="115000"/>
                        </a:lnSpc>
                        <a:spcBef>
                          <a:spcPts val="0"/>
                        </a:spcBef>
                        <a:spcAft>
                          <a:spcPts val="0"/>
                        </a:spcAft>
                      </a:pPr>
                      <a:r>
                        <a:rPr lang="en-US" sz="1200" dirty="0" err="1">
                          <a:effectLst/>
                        </a:rPr>
                        <a:t>Exp</a:t>
                      </a:r>
                      <a:r>
                        <a:rPr lang="en-US" sz="1200" dirty="0">
                          <a:effectLst/>
                        </a:rPr>
                        <a:t> No</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Parameters</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Mean of Error on test</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200">
                          <a:effectLst/>
                        </a:rPr>
                        <a:t>Time(sec)</a:t>
                      </a:r>
                      <a:endParaRPr lang="en-US" sz="1100">
                        <a:effectLst/>
                        <a:latin typeface="Calibri"/>
                        <a:ea typeface="Calibri"/>
                        <a:cs typeface="Arial"/>
                      </a:endParaRPr>
                    </a:p>
                  </a:txBody>
                  <a:tcPr marL="68580" marR="68580" marT="0" marB="0" anchor="ctr"/>
                </a:tc>
              </a:tr>
              <a:tr h="197101">
                <a:tc>
                  <a:txBody>
                    <a:bodyPr/>
                    <a:lstStyle/>
                    <a:p>
                      <a:pPr marL="0" marR="0" algn="ctr">
                        <a:lnSpc>
                          <a:spcPct val="115000"/>
                        </a:lnSpc>
                        <a:spcBef>
                          <a:spcPts val="0"/>
                        </a:spcBef>
                        <a:spcAft>
                          <a:spcPts val="0"/>
                        </a:spcAft>
                      </a:pPr>
                      <a:r>
                        <a:rPr lang="en-US" sz="1200">
                          <a:effectLst/>
                        </a:rPr>
                        <a:t>0</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BW</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9.52%</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a:t>
                      </a:r>
                      <a:endParaRPr lang="en-US" sz="1100">
                        <a:effectLst/>
                        <a:latin typeface="Calibri"/>
                        <a:ea typeface="Calibri"/>
                        <a:cs typeface="Arial"/>
                      </a:endParaRPr>
                    </a:p>
                  </a:txBody>
                  <a:tcPr marL="68580" marR="68580" marT="0" marB="0" anchor="ctr"/>
                </a:tc>
              </a:tr>
              <a:tr h="197101">
                <a:tc>
                  <a:txBody>
                    <a:bodyPr/>
                    <a:lstStyle/>
                    <a:p>
                      <a:pPr marL="0" marR="0" algn="ctr">
                        <a:lnSpc>
                          <a:spcPct val="115000"/>
                        </a:lnSpc>
                        <a:spcBef>
                          <a:spcPts val="0"/>
                        </a:spcBef>
                        <a:spcAft>
                          <a:spcPts val="0"/>
                        </a:spcAft>
                      </a:pPr>
                      <a:r>
                        <a:rPr lang="en-US" sz="1200">
                          <a:effectLst/>
                        </a:rPr>
                        <a:t>1</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18,300,2,2,1,1,5+FEPSO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10.56%</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216.6</a:t>
                      </a:r>
                      <a:endParaRPr lang="en-US" sz="1100">
                        <a:effectLst/>
                        <a:latin typeface="Calibri"/>
                        <a:ea typeface="Calibri"/>
                        <a:cs typeface="Arial"/>
                      </a:endParaRPr>
                    </a:p>
                  </a:txBody>
                  <a:tcPr marL="68580" marR="68580" marT="0" marB="0" anchor="ctr"/>
                </a:tc>
              </a:tr>
              <a:tr h="197101">
                <a:tc>
                  <a:txBody>
                    <a:bodyPr/>
                    <a:lstStyle/>
                    <a:p>
                      <a:pPr marL="0" marR="0" algn="ctr">
                        <a:lnSpc>
                          <a:spcPct val="115000"/>
                        </a:lnSpc>
                        <a:spcBef>
                          <a:spcPts val="0"/>
                        </a:spcBef>
                        <a:spcAft>
                          <a:spcPts val="0"/>
                        </a:spcAft>
                      </a:pPr>
                      <a:r>
                        <a:rPr lang="en-US" sz="1200">
                          <a:effectLst/>
                        </a:rPr>
                        <a:t>2</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18,1000,2,2,1,1,5+FEPSO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9.91%</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432.9853</a:t>
                      </a:r>
                      <a:endParaRPr lang="en-US" sz="1100" dirty="0">
                        <a:effectLst/>
                        <a:latin typeface="Calibri"/>
                        <a:ea typeface="Calibri"/>
                        <a:cs typeface="Arial"/>
                      </a:endParaRPr>
                    </a:p>
                  </a:txBody>
                  <a:tcPr marL="68580" marR="68580" marT="0" marB="0" anchor="ctr"/>
                </a:tc>
              </a:tr>
              <a:tr h="197101">
                <a:tc>
                  <a:txBody>
                    <a:bodyPr/>
                    <a:lstStyle/>
                    <a:p>
                      <a:pPr marL="0" marR="0" algn="ctr">
                        <a:lnSpc>
                          <a:spcPct val="115000"/>
                        </a:lnSpc>
                        <a:spcBef>
                          <a:spcPts val="0"/>
                        </a:spcBef>
                        <a:spcAft>
                          <a:spcPts val="0"/>
                        </a:spcAft>
                      </a:pPr>
                      <a:r>
                        <a:rPr lang="en-US" sz="1200">
                          <a:effectLst/>
                        </a:rPr>
                        <a:t>3</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18,300,2,2,.9-0,5+FEPSO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10.03%</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357</a:t>
                      </a:r>
                      <a:endParaRPr lang="en-US" sz="1100" dirty="0">
                        <a:effectLst/>
                        <a:latin typeface="Calibri"/>
                        <a:ea typeface="Calibri"/>
                        <a:cs typeface="Arial"/>
                      </a:endParaRPr>
                    </a:p>
                  </a:txBody>
                  <a:tcPr marL="68580" marR="68580" marT="0" marB="0" anchor="ctr"/>
                </a:tc>
              </a:tr>
              <a:tr h="361353">
                <a:tc>
                  <a:txBody>
                    <a:bodyPr/>
                    <a:lstStyle/>
                    <a:p>
                      <a:pPr marL="0" marR="0" algn="ctr">
                        <a:lnSpc>
                          <a:spcPct val="115000"/>
                        </a:lnSpc>
                        <a:spcBef>
                          <a:spcPts val="0"/>
                        </a:spcBef>
                        <a:spcAft>
                          <a:spcPts val="0"/>
                        </a:spcAft>
                      </a:pPr>
                      <a:r>
                        <a:rPr lang="en-US" sz="1200">
                          <a:effectLst/>
                        </a:rPr>
                        <a:t>4</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18,300,2,2,.9-0,5+initilization method+FEPSO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9.61%</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351.3</a:t>
                      </a:r>
                      <a:endParaRPr lang="en-US" sz="1100">
                        <a:effectLst/>
                        <a:latin typeface="Calibri"/>
                        <a:ea typeface="Calibri"/>
                        <a:cs typeface="Arial"/>
                      </a:endParaRPr>
                    </a:p>
                  </a:txBody>
                  <a:tcPr marL="68580" marR="68580" marT="0" marB="0" anchor="ctr"/>
                </a:tc>
              </a:tr>
              <a:tr h="197101">
                <a:tc>
                  <a:txBody>
                    <a:bodyPr/>
                    <a:lstStyle/>
                    <a:p>
                      <a:pPr marL="0" marR="0" algn="ctr">
                        <a:lnSpc>
                          <a:spcPct val="115000"/>
                        </a:lnSpc>
                        <a:spcBef>
                          <a:spcPts val="0"/>
                        </a:spcBef>
                        <a:spcAft>
                          <a:spcPts val="0"/>
                        </a:spcAft>
                      </a:pPr>
                      <a:r>
                        <a:rPr lang="en-US" sz="1200">
                          <a:effectLst/>
                        </a:rPr>
                        <a:t>5</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18,3000,2,2,.9-0,5+init+FEPSO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9.16%</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1879</a:t>
                      </a:r>
                      <a:endParaRPr lang="en-US" sz="1100">
                        <a:effectLst/>
                        <a:latin typeface="Calibri"/>
                        <a:ea typeface="Calibri"/>
                        <a:cs typeface="Arial"/>
                      </a:endParaRPr>
                    </a:p>
                  </a:txBody>
                  <a:tcPr marL="68580" marR="68580" marT="0" marB="0" anchor="ctr"/>
                </a:tc>
              </a:tr>
              <a:tr h="197101">
                <a:tc>
                  <a:txBody>
                    <a:bodyPr/>
                    <a:lstStyle/>
                    <a:p>
                      <a:pPr marL="0" marR="0" algn="ctr">
                        <a:lnSpc>
                          <a:spcPct val="115000"/>
                        </a:lnSpc>
                        <a:spcBef>
                          <a:spcPts val="0"/>
                        </a:spcBef>
                        <a:spcAft>
                          <a:spcPts val="0"/>
                        </a:spcAft>
                      </a:pPr>
                      <a:r>
                        <a:rPr lang="en-US" sz="1200">
                          <a:effectLst/>
                        </a:rPr>
                        <a:t>6</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30,300,2,2,.7-.2,5+init+FEPSO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9.90%</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640</a:t>
                      </a:r>
                      <a:endParaRPr lang="en-US" sz="1100">
                        <a:effectLst/>
                        <a:latin typeface="Calibri"/>
                        <a:ea typeface="Calibri"/>
                        <a:cs typeface="Arial"/>
                      </a:endParaRPr>
                    </a:p>
                  </a:txBody>
                  <a:tcPr marL="68580" marR="68580" marT="0" marB="0" anchor="ctr"/>
                </a:tc>
              </a:tr>
              <a:tr h="328680">
                <a:tc>
                  <a:txBody>
                    <a:bodyPr/>
                    <a:lstStyle/>
                    <a:p>
                      <a:pPr marL="0" marR="0" algn="ctr">
                        <a:lnSpc>
                          <a:spcPct val="115000"/>
                        </a:lnSpc>
                        <a:spcBef>
                          <a:spcPts val="0"/>
                        </a:spcBef>
                        <a:spcAft>
                          <a:spcPts val="0"/>
                        </a:spcAft>
                      </a:pPr>
                      <a:r>
                        <a:rPr lang="en-US" sz="1200">
                          <a:effectLst/>
                        </a:rPr>
                        <a:t>7</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18,300,3.39,-.34,-.27+init+FEPSO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10.57%</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1106</a:t>
                      </a:r>
                      <a:endParaRPr lang="en-US" sz="1100">
                        <a:effectLst/>
                        <a:latin typeface="Calibri"/>
                        <a:ea typeface="Calibri"/>
                        <a:cs typeface="Arial"/>
                      </a:endParaRPr>
                    </a:p>
                  </a:txBody>
                  <a:tcPr marL="68580" marR="68580" marT="0" marB="0" anchor="ctr"/>
                </a:tc>
              </a:tr>
              <a:tr h="361353">
                <a:tc>
                  <a:txBody>
                    <a:bodyPr/>
                    <a:lstStyle/>
                    <a:p>
                      <a:pPr marL="0" marR="0" algn="ctr">
                        <a:lnSpc>
                          <a:spcPct val="115000"/>
                        </a:lnSpc>
                        <a:spcBef>
                          <a:spcPts val="0"/>
                        </a:spcBef>
                        <a:spcAft>
                          <a:spcPts val="0"/>
                        </a:spcAft>
                      </a:pPr>
                      <a:r>
                        <a:rPr lang="en-US" sz="1200">
                          <a:effectLst/>
                        </a:rPr>
                        <a:t>8</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18,300,2,2,.9-0,5+init+HPSO+FEPSO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9.87%</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351.3</a:t>
                      </a:r>
                      <a:endParaRPr lang="en-US" sz="1100" dirty="0">
                        <a:effectLst/>
                        <a:latin typeface="Calibri"/>
                        <a:ea typeface="Calibri"/>
                        <a:cs typeface="Arial"/>
                      </a:endParaRPr>
                    </a:p>
                  </a:txBody>
                  <a:tcPr marL="68580" marR="68580" marT="0" marB="0" anchor="ctr"/>
                </a:tc>
              </a:tr>
              <a:tr h="361353">
                <a:tc>
                  <a:txBody>
                    <a:bodyPr/>
                    <a:lstStyle/>
                    <a:p>
                      <a:pPr marL="0" marR="0" algn="ctr">
                        <a:lnSpc>
                          <a:spcPct val="115000"/>
                        </a:lnSpc>
                        <a:spcBef>
                          <a:spcPts val="0"/>
                        </a:spcBef>
                        <a:spcAft>
                          <a:spcPts val="0"/>
                        </a:spcAft>
                      </a:pPr>
                      <a:r>
                        <a:rPr lang="en-US" sz="1200">
                          <a:effectLst/>
                        </a:rPr>
                        <a:t>9</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18,300,2,2,.9-0+init+RPSO+FEPSO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9.31%</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254</a:t>
                      </a:r>
                      <a:endParaRPr lang="en-US" sz="1100">
                        <a:effectLst/>
                        <a:latin typeface="Calibri"/>
                        <a:ea typeface="Calibri"/>
                        <a:cs typeface="Arial"/>
                      </a:endParaRPr>
                    </a:p>
                  </a:txBody>
                  <a:tcPr marL="68580" marR="68580" marT="0" marB="0" anchor="ctr"/>
                </a:tc>
              </a:tr>
              <a:tr h="493019">
                <a:tc>
                  <a:txBody>
                    <a:bodyPr/>
                    <a:lstStyle/>
                    <a:p>
                      <a:pPr marL="0" marR="0" algn="ctr">
                        <a:lnSpc>
                          <a:spcPct val="115000"/>
                        </a:lnSpc>
                        <a:spcBef>
                          <a:spcPts val="0"/>
                        </a:spcBef>
                        <a:spcAft>
                          <a:spcPts val="0"/>
                        </a:spcAft>
                      </a:pPr>
                      <a:r>
                        <a:rPr lang="en-US" sz="1200">
                          <a:effectLst/>
                        </a:rPr>
                        <a:t>10</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36,300,2,2,.9-0+init+RPSO+FEPSO+MPPSO*</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8.86%</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489</a:t>
                      </a:r>
                      <a:endParaRPr lang="en-US" sz="1100">
                        <a:effectLst/>
                        <a:latin typeface="Calibri"/>
                        <a:ea typeface="Calibri"/>
                        <a:cs typeface="Arial"/>
                      </a:endParaRPr>
                    </a:p>
                  </a:txBody>
                  <a:tcPr marL="68580" marR="68580" marT="0" marB="0" anchor="ctr"/>
                </a:tc>
              </a:tr>
              <a:tr h="361353">
                <a:tc>
                  <a:txBody>
                    <a:bodyPr/>
                    <a:lstStyle/>
                    <a:p>
                      <a:pPr marL="0" marR="0" algn="ctr">
                        <a:lnSpc>
                          <a:spcPct val="115000"/>
                        </a:lnSpc>
                        <a:spcBef>
                          <a:spcPts val="0"/>
                        </a:spcBef>
                        <a:spcAft>
                          <a:spcPts val="0"/>
                        </a:spcAft>
                      </a:pPr>
                      <a:r>
                        <a:rPr lang="en-US" sz="1200">
                          <a:effectLst/>
                        </a:rPr>
                        <a:t>11</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36,300,2,2,.9-0+init+RPSO+FEPSO</a:t>
                      </a:r>
                      <a:endParaRPr lang="en-US" sz="1100" dirty="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a:effectLst/>
                        </a:rPr>
                        <a:t>9.03%</a:t>
                      </a:r>
                      <a:endParaRPr lang="en-US" sz="1100">
                        <a:effectLst/>
                        <a:latin typeface="Calibri"/>
                        <a:ea typeface="Calibri"/>
                        <a:cs typeface="Arial"/>
                      </a:endParaRPr>
                    </a:p>
                  </a:txBody>
                  <a:tcPr marL="68580" marR="68580" marT="0" marB="0" anchor="ctr"/>
                </a:tc>
                <a:tc>
                  <a:txBody>
                    <a:bodyPr/>
                    <a:lstStyle/>
                    <a:p>
                      <a:pPr marL="0" marR="0" algn="ctr">
                        <a:lnSpc>
                          <a:spcPct val="115000"/>
                        </a:lnSpc>
                        <a:spcBef>
                          <a:spcPts val="0"/>
                        </a:spcBef>
                        <a:spcAft>
                          <a:spcPts val="0"/>
                        </a:spcAft>
                      </a:pPr>
                      <a:r>
                        <a:rPr lang="en-US" sz="1100" dirty="0">
                          <a:effectLst/>
                        </a:rPr>
                        <a:t>501.9675</a:t>
                      </a:r>
                      <a:endParaRPr lang="en-US" sz="1100" dirty="0">
                        <a:effectLst/>
                        <a:latin typeface="Calibri"/>
                        <a:ea typeface="Calibri"/>
                        <a:cs typeface="Arial"/>
                      </a:endParaRPr>
                    </a:p>
                  </a:txBody>
                  <a:tcPr marL="68580" marR="68580" marT="0" marB="0" anchor="ctr"/>
                </a:tc>
              </a:tr>
            </a:tbl>
          </a:graphicData>
        </a:graphic>
      </p:graphicFrame>
      <p:sp>
        <p:nvSpPr>
          <p:cNvPr id="45" name="Text Box 161"/>
          <p:cNvSpPr txBox="1">
            <a:spLocks noChangeArrowheads="1"/>
          </p:cNvSpPr>
          <p:nvPr/>
        </p:nvSpPr>
        <p:spPr bwMode="auto">
          <a:xfrm>
            <a:off x="29602697" y="6746665"/>
            <a:ext cx="4896607" cy="36933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800" b="1" dirty="0" smtClean="0">
                <a:latin typeface="Arial" pitchFamily="34" charset="0"/>
                <a:cs typeface="Arial" pitchFamily="34" charset="0"/>
              </a:rPr>
              <a:t>Table </a:t>
            </a:r>
            <a:r>
              <a:rPr lang="en-US" sz="1800" b="1" dirty="0" smtClean="0">
                <a:latin typeface="Arial" pitchFamily="34" charset="0"/>
                <a:cs typeface="Arial" pitchFamily="34" charset="0"/>
              </a:rPr>
              <a:t>2- Results on GMMs</a:t>
            </a:r>
            <a:endParaRPr lang="en-US" sz="1800" b="1" dirty="0">
              <a:latin typeface="Arial" pitchFamily="34" charset="0"/>
              <a:cs typeface="Arial" pitchFamily="34" charset="0"/>
            </a:endParaRPr>
          </a:p>
        </p:txBody>
      </p:sp>
      <p:sp>
        <p:nvSpPr>
          <p:cNvPr id="46" name="Text Box 161"/>
          <p:cNvSpPr txBox="1">
            <a:spLocks noChangeArrowheads="1"/>
          </p:cNvSpPr>
          <p:nvPr/>
        </p:nvSpPr>
        <p:spPr bwMode="auto">
          <a:xfrm>
            <a:off x="29739620" y="9636390"/>
            <a:ext cx="4896607" cy="36933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1800" b="1" dirty="0" smtClean="0">
                <a:latin typeface="Arial" pitchFamily="34" charset="0"/>
                <a:cs typeface="Arial" pitchFamily="34" charset="0"/>
              </a:rPr>
              <a:t>Table </a:t>
            </a:r>
            <a:r>
              <a:rPr lang="en-US" sz="1800" b="1" dirty="0" smtClean="0">
                <a:latin typeface="Arial" pitchFamily="34" charset="0"/>
                <a:cs typeface="Arial" pitchFamily="34" charset="0"/>
              </a:rPr>
              <a:t>3- Results </a:t>
            </a:r>
            <a:r>
              <a:rPr lang="en-US" sz="1800" b="1" dirty="0" smtClean="0">
                <a:latin typeface="Arial" pitchFamily="34" charset="0"/>
                <a:cs typeface="Arial" pitchFamily="34" charset="0"/>
              </a:rPr>
              <a:t>on </a:t>
            </a:r>
            <a:r>
              <a:rPr lang="en-US" sz="1800" b="1" dirty="0" smtClean="0">
                <a:latin typeface="Arial" pitchFamily="34" charset="0"/>
                <a:cs typeface="Arial" pitchFamily="34" charset="0"/>
              </a:rPr>
              <a:t>HMMs</a:t>
            </a:r>
            <a:endParaRPr lang="en-US" sz="1800" b="1" dirty="0">
              <a:latin typeface="Arial" pitchFamily="34" charset="0"/>
              <a:cs typeface="Arial" pitchFamily="34" charset="0"/>
            </a:endParaRPr>
          </a:p>
        </p:txBody>
      </p:sp>
      <p:sp>
        <p:nvSpPr>
          <p:cNvPr id="51" name="Text Box 7"/>
          <p:cNvSpPr txBox="1">
            <a:spLocks noChangeArrowheads="1"/>
          </p:cNvSpPr>
          <p:nvPr/>
        </p:nvSpPr>
        <p:spPr bwMode="auto">
          <a:xfrm>
            <a:off x="27766633" y="14722396"/>
            <a:ext cx="8577072" cy="1181735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228600" rIns="457200" bIns="228600"/>
          <a:lstStyle/>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Conclusion</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It has been shown that PSO and its extensions can exceed the performance of classical methods such as EM and back propagation.</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FEPSO is shown to work well and increase speed considerably. </a:t>
            </a:r>
          </a:p>
          <a:p>
            <a:pPr marL="228600" lvl="0" indent="-228600" defTabSz="695325">
              <a:spcAft>
                <a:spcPts val="1200"/>
              </a:spcAft>
              <a:buFont typeface="Arial" pitchFamily="34" charset="0"/>
              <a:buChar char="•"/>
              <a:tabLst>
                <a:tab pos="381000" algn="l"/>
              </a:tabLst>
              <a:defRPr/>
            </a:pPr>
            <a:r>
              <a:rPr lang="en-US" b="1" dirty="0" smtClean="0">
                <a:solidFill>
                  <a:srgbClr val="000000"/>
                </a:solidFill>
                <a:latin typeface="Arial" pitchFamily="34" charset="0"/>
                <a:cs typeface="Arial" pitchFamily="34" charset="0"/>
              </a:rPr>
              <a:t>RPSO and MPPSO appear to could lead to some improvement but their gain is marginal.</a:t>
            </a:r>
            <a:endParaRPr lang="en-US" b="1" dirty="0">
              <a:solidFill>
                <a:srgbClr val="000000"/>
              </a:solidFill>
              <a:latin typeface="Arial" pitchFamily="34" charset="0"/>
              <a:cs typeface="Arial" pitchFamily="34" charset="0"/>
            </a:endParaRPr>
          </a:p>
          <a:p>
            <a:pPr defTabSz="695325">
              <a:spcAft>
                <a:spcPts val="1200"/>
              </a:spcAft>
              <a:tabLst>
                <a:tab pos="381000" algn="l"/>
              </a:tabLst>
              <a:defRPr/>
            </a:pPr>
            <a:r>
              <a:rPr lang="en-US" sz="3200" b="1" dirty="0" smtClean="0">
                <a:solidFill>
                  <a:srgbClr val="333399"/>
                </a:solidFill>
                <a:latin typeface="Arial" pitchFamily="34" charset="0"/>
                <a:cs typeface="Arial" pitchFamily="34" charset="0"/>
              </a:rPr>
              <a:t>Reference </a:t>
            </a:r>
          </a:p>
          <a:p>
            <a:pPr defTabSz="695325">
              <a:spcAft>
                <a:spcPts val="1200"/>
              </a:spcAft>
              <a:tabLst>
                <a:tab pos="381000" algn="l"/>
              </a:tabLst>
              <a:defRPr/>
            </a:pPr>
            <a:r>
              <a:rPr lang="en-US" b="1" dirty="0" smtClean="0">
                <a:latin typeface="Arial" pitchFamily="34" charset="0"/>
                <a:cs typeface="Arial" pitchFamily="34" charset="0"/>
              </a:rPr>
              <a:t>[1] </a:t>
            </a:r>
            <a:r>
              <a:rPr lang="en-US" b="1" dirty="0">
                <a:latin typeface="Arial" pitchFamily="34" charset="0"/>
                <a:cs typeface="Arial" pitchFamily="34" charset="0"/>
              </a:rPr>
              <a:t>	Kennedy, J. and </a:t>
            </a:r>
            <a:r>
              <a:rPr lang="en-US" b="1" dirty="0" err="1">
                <a:latin typeface="Arial" pitchFamily="34" charset="0"/>
                <a:cs typeface="Arial" pitchFamily="34" charset="0"/>
              </a:rPr>
              <a:t>Eberhart</a:t>
            </a:r>
            <a:r>
              <a:rPr lang="en-US" b="1" dirty="0">
                <a:latin typeface="Arial" pitchFamily="34" charset="0"/>
                <a:cs typeface="Arial" pitchFamily="34" charset="0"/>
              </a:rPr>
              <a:t>, R. C, “Particle swarm optimization,” Proc. IEEE int'l conf. on neural networks, vol. IV, pp. 1942-1948</a:t>
            </a:r>
            <a:r>
              <a:rPr lang="en-US" b="1" dirty="0" smtClean="0">
                <a:latin typeface="Arial" pitchFamily="34" charset="0"/>
                <a:cs typeface="Arial" pitchFamily="34" charset="0"/>
              </a:rPr>
              <a:t>.</a:t>
            </a:r>
          </a:p>
          <a:p>
            <a:pPr defTabSz="695325">
              <a:spcAft>
                <a:spcPts val="1200"/>
              </a:spcAft>
              <a:tabLst>
                <a:tab pos="381000" algn="l"/>
              </a:tabLst>
              <a:defRPr/>
            </a:pPr>
            <a:r>
              <a:rPr lang="en-US" b="1" dirty="0" smtClean="0">
                <a:latin typeface="Arial" pitchFamily="34" charset="0"/>
                <a:cs typeface="Arial" pitchFamily="34" charset="0"/>
              </a:rPr>
              <a:t>[2] </a:t>
            </a:r>
            <a:r>
              <a:rPr lang="en-US" b="1" dirty="0">
                <a:latin typeface="Arial" pitchFamily="34" charset="0"/>
                <a:cs typeface="Arial" pitchFamily="34" charset="0"/>
              </a:rPr>
              <a:t>	</a:t>
            </a:r>
            <a:r>
              <a:rPr lang="en-US" b="1" dirty="0" err="1">
                <a:latin typeface="Arial" pitchFamily="34" charset="0"/>
                <a:cs typeface="Arial" pitchFamily="34" charset="0"/>
              </a:rPr>
              <a:t>Eberhart</a:t>
            </a:r>
            <a:r>
              <a:rPr lang="en-US" b="1" dirty="0">
                <a:latin typeface="Arial" pitchFamily="34" charset="0"/>
                <a:cs typeface="Arial" pitchFamily="34" charset="0"/>
              </a:rPr>
              <a:t>, R. C. and Kennedy. J, “A new optimizer using particle swarm theory,” Proc. </a:t>
            </a:r>
            <a:r>
              <a:rPr lang="en-US" b="1" dirty="0" smtClean="0">
                <a:latin typeface="Arial" pitchFamily="34" charset="0"/>
                <a:cs typeface="Arial" pitchFamily="34" charset="0"/>
              </a:rPr>
              <a:t>Sixth </a:t>
            </a:r>
            <a:r>
              <a:rPr lang="en-US" b="1" dirty="0">
                <a:latin typeface="Arial" pitchFamily="34" charset="0"/>
                <a:cs typeface="Arial" pitchFamily="34" charset="0"/>
              </a:rPr>
              <a:t>int'l international symposium on micro machine and human science, pp. 39-43, 1995</a:t>
            </a:r>
            <a:r>
              <a:rPr lang="en-US" b="1" dirty="0" smtClean="0">
                <a:latin typeface="Arial" pitchFamily="34" charset="0"/>
                <a:cs typeface="Arial" pitchFamily="34" charset="0"/>
              </a:rPr>
              <a:t>.</a:t>
            </a:r>
          </a:p>
          <a:p>
            <a:pPr defTabSz="695325">
              <a:spcAft>
                <a:spcPts val="1200"/>
              </a:spcAft>
              <a:tabLst>
                <a:tab pos="381000" algn="l"/>
              </a:tabLst>
              <a:defRPr/>
            </a:pPr>
            <a:r>
              <a:rPr lang="en-US" b="1" dirty="0" smtClean="0">
                <a:latin typeface="Arial" pitchFamily="34" charset="0"/>
                <a:cs typeface="Arial" pitchFamily="34" charset="0"/>
              </a:rPr>
              <a:t>[3] </a:t>
            </a:r>
            <a:r>
              <a:rPr lang="en-US" b="1" dirty="0">
                <a:latin typeface="Arial" pitchFamily="34" charset="0"/>
                <a:cs typeface="Arial" pitchFamily="34" charset="0"/>
              </a:rPr>
              <a:t>	</a:t>
            </a:r>
            <a:r>
              <a:rPr lang="en-US" b="1" dirty="0" err="1">
                <a:latin typeface="Arial" pitchFamily="34" charset="0"/>
                <a:cs typeface="Arial" pitchFamily="34" charset="0"/>
              </a:rPr>
              <a:t>Fengqin</a:t>
            </a:r>
            <a:r>
              <a:rPr lang="en-US" b="1" dirty="0">
                <a:latin typeface="Arial" pitchFamily="34" charset="0"/>
                <a:cs typeface="Arial" pitchFamily="34" charset="0"/>
              </a:rPr>
              <a:t> Yang</a:t>
            </a:r>
            <a:r>
              <a:rPr lang="en-US" b="1" dirty="0" smtClean="0">
                <a:latin typeface="Arial" pitchFamily="34" charset="0"/>
                <a:cs typeface="Arial" pitchFamily="34" charset="0"/>
              </a:rPr>
              <a:t>;   </a:t>
            </a:r>
            <a:r>
              <a:rPr lang="en-US" b="1" dirty="0" err="1" smtClean="0">
                <a:latin typeface="Arial" pitchFamily="34" charset="0"/>
                <a:cs typeface="Arial" pitchFamily="34" charset="0"/>
              </a:rPr>
              <a:t>Changhai</a:t>
            </a:r>
            <a:r>
              <a:rPr lang="en-US" b="1" dirty="0" smtClean="0">
                <a:latin typeface="Arial" pitchFamily="34" charset="0"/>
                <a:cs typeface="Arial" pitchFamily="34" charset="0"/>
              </a:rPr>
              <a:t> Zhang, </a:t>
            </a:r>
            <a:r>
              <a:rPr lang="en-US" b="1" dirty="0">
                <a:latin typeface="Arial" pitchFamily="34" charset="0"/>
                <a:cs typeface="Arial" pitchFamily="34" charset="0"/>
              </a:rPr>
              <a:t>An Effective </a:t>
            </a:r>
            <a:r>
              <a:rPr lang="en-US" b="1" dirty="0" smtClean="0">
                <a:latin typeface="Arial" pitchFamily="34" charset="0"/>
                <a:cs typeface="Arial" pitchFamily="34" charset="0"/>
              </a:rPr>
              <a:t>Hybrid Optimization </a:t>
            </a:r>
            <a:r>
              <a:rPr lang="en-US" b="1" dirty="0">
                <a:latin typeface="Arial" pitchFamily="34" charset="0"/>
                <a:cs typeface="Arial" pitchFamily="34" charset="0"/>
              </a:rPr>
              <a:t>Algorithm for HMM, ICNC '08. Fourth International </a:t>
            </a:r>
            <a:r>
              <a:rPr lang="en-US" b="1" dirty="0" err="1" smtClean="0">
                <a:latin typeface="Arial" pitchFamily="34" charset="0"/>
                <a:cs typeface="Arial" pitchFamily="34" charset="0"/>
              </a:rPr>
              <a:t>Conf</a:t>
            </a:r>
            <a:r>
              <a:rPr lang="en-US" b="1" dirty="0" smtClean="0">
                <a:latin typeface="Arial" pitchFamily="34" charset="0"/>
                <a:cs typeface="Arial" pitchFamily="34" charset="0"/>
              </a:rPr>
              <a:t> </a:t>
            </a:r>
            <a:r>
              <a:rPr lang="en-US" b="1" dirty="0">
                <a:latin typeface="Arial" pitchFamily="34" charset="0"/>
                <a:cs typeface="Arial" pitchFamily="34" charset="0"/>
              </a:rPr>
              <a:t>on Natural Computation, 18-20 Oct 2008</a:t>
            </a:r>
            <a:r>
              <a:rPr lang="en-US" b="1" dirty="0" smtClean="0">
                <a:latin typeface="Arial" pitchFamily="34" charset="0"/>
                <a:cs typeface="Arial" pitchFamily="34" charset="0"/>
              </a:rPr>
              <a:t>.</a:t>
            </a:r>
          </a:p>
          <a:p>
            <a:pPr defTabSz="695325">
              <a:spcAft>
                <a:spcPts val="1200"/>
              </a:spcAft>
              <a:tabLst>
                <a:tab pos="381000" algn="l"/>
              </a:tabLst>
              <a:defRPr/>
            </a:pPr>
            <a:r>
              <a:rPr lang="en-US" b="1" dirty="0">
                <a:latin typeface="Arial" pitchFamily="34" charset="0"/>
                <a:cs typeface="Arial" pitchFamily="34" charset="0"/>
              </a:rPr>
              <a:t>[4</a:t>
            </a:r>
            <a:r>
              <a:rPr lang="en-US" b="1" dirty="0" smtClean="0">
                <a:latin typeface="Arial" pitchFamily="34" charset="0"/>
                <a:cs typeface="Arial" pitchFamily="34" charset="0"/>
              </a:rPr>
              <a:t>] </a:t>
            </a:r>
            <a:r>
              <a:rPr lang="en-US" b="1" dirty="0">
                <a:latin typeface="Arial" pitchFamily="34" charset="0"/>
                <a:cs typeface="Arial" pitchFamily="34" charset="0"/>
              </a:rPr>
              <a:t>	</a:t>
            </a:r>
            <a:r>
              <a:rPr lang="en-US" b="1" dirty="0" err="1">
                <a:latin typeface="Arial" pitchFamily="34" charset="0"/>
                <a:cs typeface="Arial" pitchFamily="34" charset="0"/>
              </a:rPr>
              <a:t>Xue</a:t>
            </a:r>
            <a:r>
              <a:rPr lang="en-US" b="1" dirty="0">
                <a:latin typeface="Arial" pitchFamily="34" charset="0"/>
                <a:cs typeface="Arial" pitchFamily="34" charset="0"/>
              </a:rPr>
              <a:t>, L.;   Yin, J.;   </a:t>
            </a:r>
            <a:r>
              <a:rPr lang="en-US" b="1" dirty="0" err="1">
                <a:latin typeface="Arial" pitchFamily="34" charset="0"/>
                <a:cs typeface="Arial" pitchFamily="34" charset="0"/>
              </a:rPr>
              <a:t>Ji</a:t>
            </a:r>
            <a:r>
              <a:rPr lang="en-US" b="1" dirty="0">
                <a:latin typeface="Arial" pitchFamily="34" charset="0"/>
                <a:cs typeface="Arial" pitchFamily="34" charset="0"/>
              </a:rPr>
              <a:t>, Z.;   Jiang, L, A Particle Swarm Optimization for Hidden Markov Model Training, 8th International Conference on Signal Processing, Nov 16-20 2006</a:t>
            </a:r>
            <a:endParaRPr lang="en-US" b="1" dirty="0" smtClean="0">
              <a:latin typeface="Arial" pitchFamily="34" charset="0"/>
              <a:cs typeface="Arial" pitchFamily="34" charset="0"/>
            </a:endParaRPr>
          </a:p>
          <a:p>
            <a:pPr defTabSz="695325">
              <a:spcAft>
                <a:spcPts val="1200"/>
              </a:spcAft>
              <a:tabLst>
                <a:tab pos="381000" algn="l"/>
              </a:tabLst>
              <a:defRPr/>
            </a:pPr>
            <a:r>
              <a:rPr lang="en-US" b="1" dirty="0" smtClean="0">
                <a:latin typeface="Arial" pitchFamily="34" charset="0"/>
                <a:cs typeface="Arial" pitchFamily="34" charset="0"/>
              </a:rPr>
              <a:t>[4] </a:t>
            </a:r>
            <a:r>
              <a:rPr lang="en-US" b="1" dirty="0">
                <a:latin typeface="Arial" pitchFamily="34" charset="0"/>
                <a:cs typeface="Arial" pitchFamily="34" charset="0"/>
              </a:rPr>
              <a:t>	http://archive.ics.uci.edu/ml</a:t>
            </a:r>
          </a:p>
          <a:p>
            <a:pPr marL="228600" indent="-228600" defTabSz="695325">
              <a:spcAft>
                <a:spcPts val="1200"/>
              </a:spcAft>
              <a:buFont typeface="Arial" pitchFamily="34" charset="0"/>
              <a:buChar char="•"/>
              <a:tabLst>
                <a:tab pos="381000" algn="l"/>
              </a:tabLst>
              <a:defRPr/>
            </a:pPr>
            <a:endParaRPr lang="en-US" b="1" dirty="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6571</TotalTime>
  <Words>1050</Words>
  <Application>Microsoft Office PowerPoint</Application>
  <PresentationFormat>Custom</PresentationFormat>
  <Paragraphs>174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amir</cp:lastModifiedBy>
  <cp:revision>537</cp:revision>
  <cp:lastPrinted>2009-04-08T18:36:54Z</cp:lastPrinted>
  <dcterms:created xsi:type="dcterms:W3CDTF">2009-07-23T17:37:26Z</dcterms:created>
  <dcterms:modified xsi:type="dcterms:W3CDTF">2011-02-25T03:49:58Z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