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BE0F34"/>
    <a:srgbClr val="F0F0FA"/>
    <a:srgbClr val="C9C9ED"/>
    <a:srgbClr val="0000FF"/>
    <a:srgbClr val="FFFFE1"/>
    <a:srgbClr val="FFF3F3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595" autoAdjust="0"/>
    <p:restoredTop sz="99122" autoAdjust="0"/>
  </p:normalViewPr>
  <p:slideViewPr>
    <p:cSldViewPr snapToGrid="0" showGuides="1">
      <p:cViewPr>
        <p:scale>
          <a:sx n="55" d="100"/>
          <a:sy n="55" d="100"/>
        </p:scale>
        <p:origin x="4584" y="5592"/>
      </p:cViewPr>
      <p:guideLst>
        <p:guide orient="horz" pos="166"/>
        <p:guide orient="horz" pos="16708"/>
        <p:guide orient="horz" pos="3454"/>
        <p:guide orient="horz" pos="1234"/>
        <p:guide pos="5852"/>
        <p:guide pos="2932"/>
        <p:guide pos="7392"/>
        <p:guide pos="14501"/>
        <p:guide pos="821"/>
        <p:guide pos="14490"/>
        <p:guide pos="14495"/>
        <p:guide pos="22498"/>
        <p:guide pos="14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2/19/12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2/19/12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925763"/>
            <a:ext cx="10880725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5763"/>
            <a:ext cx="32492950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9510713"/>
            <a:ext cx="21686837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510713"/>
            <a:ext cx="2168683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 lIns="407557" tIns="203779" rIns="407557" bIns="203779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388"/>
            <a:ext cx="31089600" cy="164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 algn="ctr"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 algn="r"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9pPr>
    </p:titleStyle>
    <p:bodyStyle>
      <a:lvl1pPr marL="1163638" indent="-1163638" algn="l" defTabSz="3100388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519363" indent="-968375" algn="l" defTabSz="31003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ＭＳ Ｐゴシック" pitchFamily="-65" charset="-128"/>
        </a:defRPr>
      </a:lvl2pPr>
      <a:lvl3pPr marL="3875088" indent="-774700" algn="l" defTabSz="31003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  <a:ea typeface="ＭＳ Ｐゴシック" pitchFamily="-65" charset="-128"/>
        </a:defRPr>
      </a:lvl3pPr>
      <a:lvl4pPr marL="5426075" indent="-774700" algn="l" defTabSz="3100388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-65" charset="-128"/>
        </a:defRPr>
      </a:lvl4pPr>
      <a:lvl5pPr marL="6975475" indent="-773113" algn="l" defTabSz="3100388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ＭＳ Ｐゴシック" pitchFamily="-65" charset="-128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12.jpeg"/><Relationship Id="rId21" Type="http://schemas.openxmlformats.org/officeDocument/2006/relationships/image" Target="../media/image13.png"/><Relationship Id="rId10" Type="http://schemas.openxmlformats.org/officeDocument/2006/relationships/oleObject" Target="../embeddings/oleObject1.bin"/><Relationship Id="rId11" Type="http://schemas.openxmlformats.org/officeDocument/2006/relationships/image" Target="../media/image1.wmf"/><Relationship Id="rId12" Type="http://schemas.openxmlformats.org/officeDocument/2006/relationships/oleObject" Target="../embeddings/oleObject2.bin"/><Relationship Id="rId13" Type="http://schemas.openxmlformats.org/officeDocument/2006/relationships/image" Target="../media/image2.wmf"/><Relationship Id="rId14" Type="http://schemas.openxmlformats.org/officeDocument/2006/relationships/oleObject" Target="../embeddings/oleObject3.bin"/><Relationship Id="rId15" Type="http://schemas.openxmlformats.org/officeDocument/2006/relationships/image" Target="../media/image3.wmf"/><Relationship Id="rId16" Type="http://schemas.openxmlformats.org/officeDocument/2006/relationships/image" Target="../media/image10.png"/><Relationship Id="rId17" Type="http://schemas.openxmlformats.org/officeDocument/2006/relationships/oleObject" Target="../embeddings/oleObject4.bin"/><Relationship Id="rId18" Type="http://schemas.openxmlformats.org/officeDocument/2006/relationships/image" Target="../media/image4.wmf"/><Relationship Id="rId19" Type="http://schemas.openxmlformats.org/officeDocument/2006/relationships/image" Target="../media/image11.jpeg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209549" y="14741525"/>
            <a:ext cx="8577072" cy="1181735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Adaption</a:t>
            </a: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Def: To adjust model parameters for new speakers.</a:t>
            </a: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Adjusting all parameters requires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too much data and is computationally complex.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685800" lvl="1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Solution: Create clusters and adjust all models in a cluster together.</a:t>
            </a: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Clusters are organized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hierarchically.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classical solution is to use a binary regression tree. The tree is constructed using a centroid splitting algorithm.</a:t>
            </a: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transform-based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adaption a transformation is calculated for each cluster.</a:t>
            </a: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Maximum Likelihood Linear Regression (MLLR),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transforms are computed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 ML criterion.  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252413" y="5483225"/>
            <a:ext cx="8577072" cy="8766175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342900" indent="-342900" defTabSz="695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Performance of speaker independent  acoustic models in speech recognition is significantly lower than speaker dependent models. </a:t>
            </a:r>
          </a:p>
          <a:p>
            <a:pPr marL="342900" indent="-342900" defTabSz="695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Training speaker dependent models is impractical due to the limited amount of data.</a:t>
            </a:r>
          </a:p>
          <a:p>
            <a:pPr marL="342900" indent="-342900" defTabSz="695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One of the most popular solutions is speaker adaptation. This transforms the mean and covariance of all Gaussian components. </a:t>
            </a:r>
          </a:p>
          <a:p>
            <a:pPr marL="342900" indent="-342900" defTabSz="695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Because of the huge number of components; we often need to tie (cluster) components together.</a:t>
            </a:r>
          </a:p>
          <a:p>
            <a:pPr marL="342900" indent="-342900" defTabSz="695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complexity of the model should be adapted to available data.</a:t>
            </a:r>
          </a:p>
          <a:p>
            <a: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1246188" y="3135313"/>
            <a:ext cx="34072512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695325">
              <a:spcAft>
                <a:spcPts val="1200"/>
              </a:spcAft>
              <a:tabLst>
                <a:tab pos="11988800" algn="ctr"/>
                <a:tab pos="21996400" algn="ctr"/>
              </a:tabLst>
            </a:pPr>
            <a:r>
              <a:rPr lang="en-US" sz="4800" b="1" dirty="0" smtClean="0">
                <a:solidFill>
                  <a:srgbClr val="BE0F34"/>
                </a:solidFill>
                <a:latin typeface="Arial" charset="0"/>
                <a:cs typeface="Arial" charset="0"/>
              </a:rPr>
              <a:t>	Amir </a:t>
            </a:r>
            <a:r>
              <a:rPr lang="en-US" sz="4800" b="1" dirty="0">
                <a:solidFill>
                  <a:srgbClr val="BE0F34"/>
                </a:solidFill>
                <a:latin typeface="Arial" charset="0"/>
                <a:cs typeface="Arial" charset="0"/>
              </a:rPr>
              <a:t>H Harati Nejad </a:t>
            </a:r>
            <a:r>
              <a:rPr lang="en-US" sz="4800" b="1" dirty="0" smtClean="0">
                <a:solidFill>
                  <a:srgbClr val="BE0F34"/>
                </a:solidFill>
                <a:latin typeface="Arial" charset="0"/>
                <a:cs typeface="Arial" charset="0"/>
              </a:rPr>
              <a:t>Torbati, Joseph </a:t>
            </a:r>
            <a:r>
              <a:rPr lang="en-US" sz="4800" b="1" dirty="0" smtClean="0">
                <a:solidFill>
                  <a:srgbClr val="BE0F34"/>
                </a:solidFill>
                <a:latin typeface="Arial" charset="0"/>
                <a:cs typeface="Arial" charset="0"/>
              </a:rPr>
              <a:t>Picone	Marc </a:t>
            </a:r>
            <a:r>
              <a:rPr lang="en-US" sz="4800" b="1" dirty="0" err="1" smtClean="0">
                <a:solidFill>
                  <a:srgbClr val="BE0F34"/>
                </a:solidFill>
                <a:latin typeface="Arial" charset="0"/>
                <a:cs typeface="Arial" charset="0"/>
              </a:rPr>
              <a:t>Sobel</a:t>
            </a:r>
            <a:endParaRPr lang="en-US" sz="4800" b="1" dirty="0" smtClean="0">
              <a:solidFill>
                <a:srgbClr val="BE0F34"/>
              </a:solidFill>
              <a:latin typeface="Arial" charset="0"/>
              <a:cs typeface="Arial" charset="0"/>
            </a:endParaRPr>
          </a:p>
          <a:p>
            <a:pPr defTabSz="695325">
              <a:spcAft>
                <a:spcPts val="1200"/>
              </a:spcAft>
              <a:tabLst>
                <a:tab pos="11988800" algn="ctr"/>
                <a:tab pos="21996400" algn="ctr"/>
              </a:tabLst>
            </a:pPr>
            <a:r>
              <a:rPr lang="en-US" b="1" dirty="0" smtClean="0">
                <a:latin typeface="Arial" charset="0"/>
                <a:cs typeface="Arial" charset="0"/>
              </a:rPr>
              <a:t>	</a:t>
            </a:r>
            <a:r>
              <a:rPr lang="en-US" sz="3200" b="1" dirty="0" smtClean="0">
                <a:latin typeface="Arial" charset="0"/>
                <a:cs typeface="Arial" charset="0"/>
              </a:rPr>
              <a:t>Department </a:t>
            </a:r>
            <a:r>
              <a:rPr lang="en-US" sz="3200" b="1" dirty="0">
                <a:latin typeface="Arial" charset="0"/>
                <a:cs typeface="Arial" charset="0"/>
              </a:rPr>
              <a:t>of Electrical and Computer </a:t>
            </a:r>
            <a:r>
              <a:rPr lang="en-US" sz="3200" b="1" dirty="0" smtClean="0">
                <a:latin typeface="Arial" charset="0"/>
                <a:cs typeface="Arial" charset="0"/>
              </a:rPr>
              <a:t>Engineering	Department of Statistics</a:t>
            </a:r>
            <a:r>
              <a:rPr lang="en-US" b="1" dirty="0" smtClean="0">
                <a:latin typeface="Arial" charset="0"/>
                <a:cs typeface="Arial" charset="0"/>
              </a:rPr>
              <a:t>	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1303337" y="1704785"/>
            <a:ext cx="34412237" cy="99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568" tIns="34784" rIns="69568" bIns="34784">
            <a:spAutoFit/>
          </a:bodyPr>
          <a:lstStyle/>
          <a:p>
            <a:pPr algn="ctr"/>
            <a:r>
              <a:rPr lang="en-US" sz="6000" b="1" cap="all" dirty="0">
                <a:solidFill>
                  <a:srgbClr val="333399"/>
                </a:solidFill>
              </a:rPr>
              <a:t>Applications of Dirichlet Process </a:t>
            </a:r>
            <a:r>
              <a:rPr lang="en-US" sz="6000" b="1" cap="all" dirty="0" err="1" smtClean="0">
                <a:solidFill>
                  <a:srgbClr val="333399"/>
                </a:solidFill>
              </a:rPr>
              <a:t>MixtureSto</a:t>
            </a:r>
            <a:r>
              <a:rPr lang="en-US" sz="6000" b="1" cap="all" dirty="0" smtClean="0">
                <a:solidFill>
                  <a:srgbClr val="333399"/>
                </a:solidFill>
              </a:rPr>
              <a:t> </a:t>
            </a:r>
            <a:r>
              <a:rPr lang="en-US" sz="6000" b="1" cap="all" dirty="0">
                <a:solidFill>
                  <a:srgbClr val="333399"/>
                </a:solidFill>
              </a:rPr>
              <a:t>Speaker Adaptation</a:t>
            </a:r>
            <a:endParaRPr lang="en-US" sz="6000" dirty="0">
              <a:solidFill>
                <a:srgbClr val="333399"/>
              </a:solidFill>
            </a:endParaRPr>
          </a:p>
        </p:txBody>
      </p:sp>
      <p:sp>
        <p:nvSpPr>
          <p:cNvPr id="1033" name="Rectangle 67"/>
          <p:cNvSpPr>
            <a:spLocks noChangeArrowheads="1"/>
          </p:cNvSpPr>
          <p:nvPr/>
        </p:nvSpPr>
        <p:spPr bwMode="auto">
          <a:xfrm>
            <a:off x="768350" y="17432338"/>
            <a:ext cx="7467600" cy="855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68" tIns="69568" rIns="69568" bIns="69568"/>
          <a:lstStyle/>
          <a:p>
            <a:pPr defTabSz="695325" eaLnBrk="0" hangingPunct="0"/>
            <a:endParaRPr lang="en-US" sz="1600" dirty="0">
              <a:latin typeface="Arial" charset="0"/>
              <a:cs typeface="Arial" charset="0"/>
            </a:endParaRPr>
          </a:p>
          <a:p>
            <a:pPr defTabSz="695325" eaLnBrk="0" hangingPunct="0"/>
            <a:r>
              <a:rPr lang="en-US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67"/>
          <p:cNvSpPr>
            <a:spLocks noChangeArrowheads="1"/>
          </p:cNvSpPr>
          <p:nvPr/>
        </p:nvSpPr>
        <p:spPr bwMode="auto">
          <a:xfrm>
            <a:off x="1300163" y="21655088"/>
            <a:ext cx="6443662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68" tIns="69568" rIns="69568" bIns="69568"/>
          <a:lstStyle/>
          <a:p>
            <a:pPr defTabSz="695325" eaLnBrk="0" hangingPunct="0"/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1038" name="Rectangle 67"/>
          <p:cNvSpPr>
            <a:spLocks noChangeArrowheads="1"/>
          </p:cNvSpPr>
          <p:nvPr/>
        </p:nvSpPr>
        <p:spPr bwMode="auto">
          <a:xfrm>
            <a:off x="10848975" y="15054263"/>
            <a:ext cx="6443663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68" tIns="69568" rIns="69568" bIns="69568"/>
          <a:lstStyle/>
          <a:p>
            <a:pPr defTabSz="695325" eaLnBrk="0" hangingPunct="0"/>
            <a:endParaRPr lang="en-US" sz="1600" dirty="0">
              <a:latin typeface="Arial" charset="0"/>
              <a:cs typeface="Arial" charset="0"/>
            </a:endParaRPr>
          </a:p>
          <a:p>
            <a:pPr defTabSz="695325" eaLnBrk="0" hangingPunct="0"/>
            <a:endParaRPr lang="en-US" sz="1600" dirty="0">
              <a:latin typeface="Arial" charset="0"/>
              <a:cs typeface="Arial" charset="0"/>
            </a:endParaRPr>
          </a:p>
        </p:txBody>
      </p:sp>
      <p:pic>
        <p:nvPicPr>
          <p:cNvPr id="1071" name="Picture 175" descr="temp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1" y="358379"/>
            <a:ext cx="1613966" cy="154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9395244" y="5482990"/>
            <a:ext cx="8578850" cy="876141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Bef>
                <a:spcPct val="500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Dirichlet Process Mixture (DPM)</a:t>
            </a: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695325">
              <a:spcBef>
                <a:spcPct val="100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 the classical problems in clustering is the determination of the number of clusters and complexity of the model.</a:t>
            </a:r>
          </a:p>
          <a:p>
            <a:pPr marL="342900" indent="-342900" defTabSz="695325">
              <a:spcBef>
                <a:spcPct val="100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Dirichlet process (DP) mixture models use a non-parametric Bayesian framework to put a prior on the number of clusters. </a:t>
            </a:r>
          </a:p>
          <a:p>
            <a:pPr defTabSz="695325">
              <a:spcBef>
                <a:spcPct val="10000"/>
              </a:spcBef>
              <a:spcAft>
                <a:spcPts val="1200"/>
              </a:spcAft>
              <a:tabLst>
                <a:tab pos="2286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695325">
              <a:spcBef>
                <a:spcPct val="10000"/>
              </a:spcBef>
              <a:tabLst>
                <a:tab pos="381000" algn="l"/>
              </a:tabLst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defTabSz="695325">
              <a:spcBef>
                <a:spcPct val="10000"/>
              </a:spcBef>
              <a:tabLst>
                <a:tab pos="381000" algn="l"/>
              </a:tabLs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1062" name="Picture 2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86775" y="2635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9395244" y="14741525"/>
            <a:ext cx="8577072" cy="1181735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Algorithm</a:t>
            </a:r>
          </a:p>
          <a:p>
            <a:pPr marL="342900" lvl="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Premise: Replace the binary regression tree  in MLLR with 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DPM.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Procedure:</a:t>
            </a:r>
          </a:p>
          <a:p>
            <a:pPr marL="914400" lvl="1" indent="-4572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tabLst>
                <a:tab pos="0" algn="l"/>
                <a:tab pos="457200" algn="l"/>
              </a:tabLst>
            </a:pPr>
            <a:r>
              <a:rPr lang="en-US" b="1" dirty="0">
                <a:latin typeface="Arial" pitchFamily="34" charset="0"/>
                <a:ea typeface="Calibri"/>
                <a:cs typeface="Arial" pitchFamily="34" charset="0"/>
              </a:rPr>
              <a:t>Train speaker independent (SI)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model. Collect </a:t>
            </a:r>
            <a:r>
              <a:rPr lang="en-US" b="1" dirty="0">
                <a:latin typeface="Arial" pitchFamily="34" charset="0"/>
                <a:ea typeface="Calibri"/>
                <a:cs typeface="Arial" pitchFamily="34" charset="0"/>
              </a:rPr>
              <a:t>all mixture components and their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frequencies </a:t>
            </a:r>
            <a:r>
              <a:rPr lang="en-US" b="1" dirty="0">
                <a:latin typeface="Arial" pitchFamily="34" charset="0"/>
                <a:ea typeface="Calibri"/>
                <a:cs typeface="Arial" pitchFamily="34" charset="0"/>
              </a:rPr>
              <a:t>of occurrence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914400" lvl="1" indent="-4572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tabLst>
                <a:tab pos="0" algn="l"/>
                <a:tab pos="457200" algn="l"/>
              </a:tabLst>
            </a:pPr>
            <a:r>
              <a:rPr lang="en-US" b="1" dirty="0">
                <a:latin typeface="Arial" pitchFamily="34" charset="0"/>
                <a:ea typeface="Calibri"/>
                <a:cs typeface="Arial" pitchFamily="34" charset="0"/>
              </a:rPr>
              <a:t>Generate samples for each component and cluster them using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a DPM model.  </a:t>
            </a:r>
            <a:endParaRPr lang="en-US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914400" lvl="1" indent="-4572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tabLst>
                <a:tab pos="0" algn="l"/>
                <a:tab pos="457200" algn="l"/>
              </a:tabLst>
            </a:pPr>
            <a:r>
              <a:rPr lang="en-US" b="1" dirty="0">
                <a:latin typeface="Arial" pitchFamily="34" charset="0"/>
                <a:ea typeface="Calibri"/>
                <a:cs typeface="Arial" pitchFamily="34" charset="0"/>
              </a:rPr>
              <a:t>Construct a tree structure of the final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result using a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bottom-up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approach. We start from  terminal nodes and merge them based on Euclidean distance.</a:t>
            </a:r>
            <a:endParaRPr lang="en-US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914400" lvl="1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0" algn="l"/>
                <a:tab pos="457200" algn="l"/>
              </a:tabLst>
            </a:pPr>
            <a:r>
              <a:rPr lang="en-US" b="1" dirty="0">
                <a:latin typeface="Arial" pitchFamily="34" charset="0"/>
                <a:ea typeface="Calibri"/>
                <a:cs typeface="Arial" pitchFamily="34" charset="0"/>
              </a:rPr>
              <a:t>Assign clusters to each </a:t>
            </a: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component using a majority vote scheme. </a:t>
            </a:r>
          </a:p>
          <a:p>
            <a:pPr marL="914400" lvl="1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0" algn="l"/>
                <a:tab pos="457200" algn="l"/>
              </a:tabLst>
            </a:pPr>
            <a:r>
              <a:rPr lang="en-US" b="1" dirty="0" smtClean="0">
                <a:latin typeface="Arial" pitchFamily="34" charset="0"/>
                <a:ea typeface="Calibri"/>
                <a:cs typeface="Arial" pitchFamily="34" charset="0"/>
              </a:rPr>
              <a:t>With the resulting tree, compute the transformation matrix using maximum likelihood approach.</a:t>
            </a:r>
            <a:endParaRPr lang="en-US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Inference is accomplished using three different variational algorithms:</a:t>
            </a:r>
          </a:p>
          <a:p>
            <a:pPr marL="914400" lvl="1" indent="-457200" defTabSz="695325">
              <a:spcAft>
                <a:spcPts val="1200"/>
              </a:spcAft>
              <a:buFont typeface="+mj-lt"/>
              <a:buAutoNum type="arabicPeriod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Accelerated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variational Dirichlet process mixture (AVDP)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1" indent="-457200" defTabSz="695325">
              <a:spcAft>
                <a:spcPts val="1200"/>
              </a:spcAft>
              <a:buFont typeface="+mj-lt"/>
              <a:buAutoNum type="arabicPeriod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Collapsed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variational stick-breaking (CSB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914400" lvl="1" indent="-457200" defTabSz="695325">
              <a:spcAft>
                <a:spcPts val="1200"/>
              </a:spcAft>
              <a:buFont typeface="+mj-lt"/>
              <a:buAutoNum type="arabicPeriod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Collapsed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Dirichlet priors (CDP)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18459886" y="5483225"/>
            <a:ext cx="8577072" cy="874234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 for Monophone </a:t>
            </a: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Models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Experiments using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esource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anagement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(RM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Monophone models using a single Gaussian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mixture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model.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12 different speakers with 600 training utterances.</a:t>
            </a:r>
          </a:p>
          <a:p>
            <a:pPr marL="285750" indent="-28575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The result of clustering resembles broad phonetic classes.</a:t>
            </a:r>
          </a:p>
          <a:p>
            <a:pPr marL="285750" indent="-28575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DPM finds 6 clusters in the data while the regression tree finds only 2 clusters.</a:t>
            </a:r>
          </a:p>
          <a:p>
            <a:pPr marL="285750" indent="-28575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Word error rate (WER) can be reduced by more than 10%.</a:t>
            </a:r>
            <a:endParaRPr lang="en-US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18511666" y="14722396"/>
            <a:ext cx="8577072" cy="1181735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 for </a:t>
            </a: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Cross-word </a:t>
            </a: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models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Cross-word </a:t>
            </a: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triphone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models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single Gaussian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mixture model.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12 different speakers with 600 training utterances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clusters generated using DPM have acoustically and phonetically meaningful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interpretations.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ADVP works better for moderate amounts of data while CDP and CSB work better for larger amounts of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data.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lvl="0"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7629960" y="5492521"/>
            <a:ext cx="8577072" cy="874234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Conclusion 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It has been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shown, that with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enough data,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DPMs surpass regression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tree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results with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clusters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that have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meaningful acoustical interpretation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Lower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performance 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some cases may be related to our tree construction approach. 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this work we assigned each “distribution” to just one cluster. An obvious extension is to use some form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soft-tying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RM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dataset and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single Gaussian mixture models were used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 this research. In the future we can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expand the complexity of the model (e.g., multiple mixture components).</a:t>
            </a:r>
          </a:p>
          <a:p>
            <a:pPr marL="342900" indent="-342900" defTabSz="695325">
              <a:spcAft>
                <a:spcPts val="1200"/>
              </a:spcAft>
              <a:buFont typeface="Arial" pitchFamily="34" charset="0"/>
              <a:buChar char="•"/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also investigating the use of nonparametric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Bayesian HMMs (HDP-HMM)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 training so that training and testing operate under matched conditions with HDP-HMM inside the training loop.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defTabSz="695325">
              <a:spcAft>
                <a:spcPts val="1200"/>
              </a:spcAft>
              <a:tabLst>
                <a:tab pos="381000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27766633" y="14722396"/>
            <a:ext cx="8577072" cy="1181735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228600" rIns="457200" bIns="228600"/>
          <a:lstStyle/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Reference </a:t>
            </a: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[1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]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Sudderth,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Graphical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models for visual object recognition and tracking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Ph.D. dissertation, Massachusetts Institute of Technology, May 2006.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[2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]  J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Paisley,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Machine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learning with Dirichlet and beta process priors: Theory and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Applications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Ph.D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Dissertation, Duke University, May 2010.</a:t>
            </a: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[3]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M. Blei and M. I. Jordan, “Variational inference for Dirichlet process mixtures,”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Bayesian Analysis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vol. 1, pp. 121–144, 2005.	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[4]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J. Leggetter,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Improved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acoustic modeling for HMMs using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linear transformations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Ph.D. Dissertation, University of Cambridge, February 1995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[5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] 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Bishop,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Pattern Recognition and Machine Learning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Springer, New York, New York, USA, 2007.</a:t>
            </a: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[6]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K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Kurihara, M. Welling, and N. Vlassis, “Accelerated variational Dirichlet process    mixtures,”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Advances in Neural Information Processing Systems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MIT Press, Cambridge, Massachusetts, USA, 2007 (editors: B. Schölkopf and J.C. Hofmann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695325"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[7] K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Kurihara, M. Welling, and Y. W. Teh, “Collapsed variational Dirichlet process mixture models,”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Proceedings of the 20th International Joint Conference on Artificial Intelligence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Hyderabad, India, Jan. 2007.</a:t>
            </a:r>
          </a:p>
        </p:txBody>
      </p:sp>
      <p:pic>
        <p:nvPicPr>
          <p:cNvPr id="38" name="Picture 37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" r="5008"/>
          <a:stretch/>
        </p:blipFill>
        <p:spPr bwMode="auto">
          <a:xfrm>
            <a:off x="2196168" y="11276335"/>
            <a:ext cx="5089214" cy="21973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5" name="Text Box 161"/>
          <p:cNvSpPr txBox="1">
            <a:spLocks noChangeArrowheads="1"/>
          </p:cNvSpPr>
          <p:nvPr/>
        </p:nvSpPr>
        <p:spPr bwMode="auto">
          <a:xfrm>
            <a:off x="2196168" y="13391385"/>
            <a:ext cx="49501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1.  Model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Complexity as a Function of Available Data. (a) 20 (b) 200 (c) 2000 data points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23" y="21628831"/>
            <a:ext cx="798195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 Box 161"/>
          <p:cNvSpPr txBox="1">
            <a:spLocks noChangeArrowheads="1"/>
          </p:cNvSpPr>
          <p:nvPr/>
        </p:nvSpPr>
        <p:spPr bwMode="auto">
          <a:xfrm>
            <a:off x="2094569" y="24886381"/>
            <a:ext cx="49501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2.  Mapping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Speaker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ndependent Models to Speaker Dependent Models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38445"/>
              </p:ext>
            </p:extLst>
          </p:nvPr>
        </p:nvGraphicFramePr>
        <p:xfrm>
          <a:off x="15266616" y="8832919"/>
          <a:ext cx="2374666" cy="410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666"/>
              </a:tblGrid>
              <a:tr h="41016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9135" y="8843726"/>
            <a:ext cx="1802467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25304"/>
              </p:ext>
            </p:extLst>
          </p:nvPr>
        </p:nvGraphicFramePr>
        <p:xfrm>
          <a:off x="4114800" y="24638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10" imgW="914400" imgH="190080" progId="">
                  <p:embed/>
                </p:oleObj>
              </mc:Choice>
              <mc:Fallback>
                <p:oleObj name="Equation" r:id="rId10" imgW="914400" imgH="190080" progId="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638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48093"/>
              </p:ext>
            </p:extLst>
          </p:nvPr>
        </p:nvGraphicFramePr>
        <p:xfrm>
          <a:off x="4514850" y="2495550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2" imgW="114120" imgH="126720" progId="">
                  <p:embed/>
                </p:oleObj>
              </mc:Choice>
              <mc:Fallback>
                <p:oleObj name="Equation" r:id="rId12" imgW="114120" imgH="12672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95550"/>
                        <a:ext cx="1143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628488"/>
              </p:ext>
            </p:extLst>
          </p:nvPr>
        </p:nvGraphicFramePr>
        <p:xfrm>
          <a:off x="10293351" y="11270423"/>
          <a:ext cx="4713734" cy="58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14" imgW="3174840" imgH="393480" progId="">
                  <p:embed/>
                </p:oleObj>
              </mc:Choice>
              <mc:Fallback>
                <p:oleObj name="Equation" r:id="rId14" imgW="3174840" imgH="393480" progId="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3351" y="11270423"/>
                        <a:ext cx="4713734" cy="584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051" y="11800765"/>
            <a:ext cx="4157662" cy="105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851072"/>
              </p:ext>
            </p:extLst>
          </p:nvPr>
        </p:nvGraphicFramePr>
        <p:xfrm>
          <a:off x="15992024" y="11814615"/>
          <a:ext cx="1436688" cy="108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17" imgW="876240" imgH="660240" progId="">
                  <p:embed/>
                </p:oleObj>
              </mc:Choice>
              <mc:Fallback>
                <p:oleObj name="Equation" r:id="rId17" imgW="876240" imgH="660240" progId="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2024" y="11814615"/>
                        <a:ext cx="1436688" cy="1082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9948877" y="12957350"/>
            <a:ext cx="49501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4.  Chinese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Restaurant Process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61"/>
          <p:cNvSpPr txBox="1">
            <a:spLocks noChangeArrowheads="1"/>
          </p:cNvSpPr>
          <p:nvPr/>
        </p:nvSpPr>
        <p:spPr bwMode="auto">
          <a:xfrm>
            <a:off x="15508272" y="12915533"/>
            <a:ext cx="20996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3.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Dirichlet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Process Mixture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43"/>
          <p:cNvPicPr/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9" r="26759"/>
          <a:stretch/>
        </p:blipFill>
        <p:spPr bwMode="auto">
          <a:xfrm>
            <a:off x="20593878" y="11020926"/>
            <a:ext cx="4118985" cy="2227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Text Box 161"/>
          <p:cNvSpPr txBox="1">
            <a:spLocks noChangeArrowheads="1"/>
          </p:cNvSpPr>
          <p:nvPr/>
        </p:nvSpPr>
        <p:spPr bwMode="auto">
          <a:xfrm>
            <a:off x="20394390" y="13350607"/>
            <a:ext cx="49501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5.  A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comparison of regression tree and ADVP approaches for monophone models.</a:t>
            </a:r>
          </a:p>
        </p:txBody>
      </p:sp>
      <p:pic>
        <p:nvPicPr>
          <p:cNvPr id="46" name="Picture 45"/>
          <p:cNvPicPr/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t="4905" r="38991"/>
          <a:stretch/>
        </p:blipFill>
        <p:spPr bwMode="auto">
          <a:xfrm>
            <a:off x="20896206" y="22771657"/>
            <a:ext cx="4206965" cy="26529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48" name="Text Box 161"/>
          <p:cNvSpPr txBox="1">
            <a:spLocks noChangeArrowheads="1"/>
          </p:cNvSpPr>
          <p:nvPr/>
        </p:nvSpPr>
        <p:spPr bwMode="auto">
          <a:xfrm>
            <a:off x="20527280" y="22057190"/>
            <a:ext cx="49501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6.  The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number of discovered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clusters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61"/>
          <p:cNvSpPr txBox="1">
            <a:spLocks noChangeArrowheads="1"/>
          </p:cNvSpPr>
          <p:nvPr/>
        </p:nvSpPr>
        <p:spPr bwMode="auto">
          <a:xfrm>
            <a:off x="20524606" y="25424570"/>
            <a:ext cx="5287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7.  Comparison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WERs between regression tree-based MLLR and several DPM inference algorithms for cross-word acoustic models. </a:t>
            </a:r>
          </a:p>
        </p:txBody>
      </p:sp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036" y="19697086"/>
            <a:ext cx="3662658" cy="2368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9772650" y="88773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95325">
              <a:spcBef>
                <a:spcPct val="100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DPMs induce a prior such that clusters can grow logarithmically with the number of observations. When combining with likelihoods we obtain a complete model.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8119</TotalTime>
  <Words>716</Words>
  <Application>Microsoft Macintosh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594</cp:revision>
  <cp:lastPrinted>2009-04-08T18:36:54Z</cp:lastPrinted>
  <dcterms:created xsi:type="dcterms:W3CDTF">2009-07-23T17:37:26Z</dcterms:created>
  <dcterms:modified xsi:type="dcterms:W3CDTF">2012-02-20T01:19:01Z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