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6576000" cy="27432000"/>
  <p:notesSz cx="7010400" cy="9296400"/>
  <p:defaultTextStyle>
    <a:defPPr>
      <a:defRPr lang="en-US"/>
    </a:defPPr>
    <a:lvl1pPr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1pPr>
    <a:lvl2pPr marL="4572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2pPr>
    <a:lvl3pPr marL="9144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3pPr>
    <a:lvl4pPr marL="13716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4pPr>
    <a:lvl5pPr marL="18288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5pPr>
    <a:lvl6pPr marL="2286000" algn="l" defTabSz="914400" rtl="0" eaLnBrk="1" latinLnBrk="0" hangingPunct="1">
      <a:defRPr sz="2400" kern="1200">
        <a:solidFill>
          <a:schemeClr val="tx1"/>
        </a:solidFill>
        <a:latin typeface="Helvetica" pitchFamily="-111" charset="0"/>
        <a:ea typeface="ＭＳ Ｐゴシック" pitchFamily="-111" charset="-128"/>
        <a:cs typeface="+mn-cs"/>
      </a:defRPr>
    </a:lvl6pPr>
    <a:lvl7pPr marL="2743200" algn="l" defTabSz="914400" rtl="0" eaLnBrk="1" latinLnBrk="0" hangingPunct="1">
      <a:defRPr sz="2400" kern="1200">
        <a:solidFill>
          <a:schemeClr val="tx1"/>
        </a:solidFill>
        <a:latin typeface="Helvetica" pitchFamily="-111" charset="0"/>
        <a:ea typeface="ＭＳ Ｐゴシック" pitchFamily="-111" charset="-128"/>
        <a:cs typeface="+mn-cs"/>
      </a:defRPr>
    </a:lvl7pPr>
    <a:lvl8pPr marL="3200400" algn="l" defTabSz="914400" rtl="0" eaLnBrk="1" latinLnBrk="0" hangingPunct="1">
      <a:defRPr sz="2400" kern="1200">
        <a:solidFill>
          <a:schemeClr val="tx1"/>
        </a:solidFill>
        <a:latin typeface="Helvetica" pitchFamily="-111" charset="0"/>
        <a:ea typeface="ＭＳ Ｐゴシック" pitchFamily="-111" charset="-128"/>
        <a:cs typeface="+mn-cs"/>
      </a:defRPr>
    </a:lvl8pPr>
    <a:lvl9pPr marL="3657600" algn="l" defTabSz="914400" rtl="0" eaLnBrk="1" latinLnBrk="0" hangingPunct="1">
      <a:defRPr sz="2400" kern="1200">
        <a:solidFill>
          <a:schemeClr val="tx1"/>
        </a:solidFill>
        <a:latin typeface="Helvetica"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CCFF"/>
    <a:srgbClr val="F46C89"/>
    <a:srgbClr val="CCFFCC"/>
    <a:srgbClr val="FFB41D"/>
    <a:srgbClr val="FDFA8E"/>
    <a:srgbClr val="FFF3F3"/>
    <a:srgbClr val="FFFF99"/>
    <a:srgbClr val="F0F0FA"/>
    <a:srgbClr val="BE0F34"/>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595" autoAdjust="0"/>
    <p:restoredTop sz="94876" autoAdjust="0"/>
  </p:normalViewPr>
  <p:slideViewPr>
    <p:cSldViewPr snapToGrid="0" showGuides="1">
      <p:cViewPr>
        <p:scale>
          <a:sx n="33" d="100"/>
          <a:sy n="33" d="100"/>
        </p:scale>
        <p:origin x="1584" y="2856"/>
      </p:cViewPr>
      <p:guideLst>
        <p:guide orient="horz" pos="166"/>
        <p:guide orient="horz" pos="16708"/>
        <p:guide orient="horz" pos="3454"/>
        <p:guide orient="horz" pos="1234"/>
        <p:guide pos="5852"/>
        <p:guide pos="2932"/>
        <p:guide pos="8527"/>
        <p:guide pos="14501"/>
        <p:guide pos="821"/>
        <p:guide pos="14490"/>
        <p:guide pos="14495"/>
        <p:guide pos="22498"/>
        <p:guide pos="14513"/>
      </p:guideLst>
    </p:cSldViewPr>
  </p:slideViewPr>
  <p:outlineViewPr>
    <p:cViewPr>
      <p:scale>
        <a:sx n="33" d="100"/>
        <a:sy n="33" d="100"/>
      </p:scale>
      <p:origin x="0" y="0"/>
    </p:cViewPr>
  </p:outlineViewPr>
  <p:notesTextViewPr>
    <p:cViewPr>
      <p:scale>
        <a:sx n="100" d="100"/>
        <a:sy n="100" d="100"/>
      </p:scale>
      <p:origin x="0" y="27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332554721557185"/>
          <c:y val="7.4399897603528872E-2"/>
          <c:w val="0.81616492653019002"/>
          <c:h val="0.78536616584289864"/>
        </c:manualLayout>
      </c:layout>
      <c:barChart>
        <c:barDir val="col"/>
        <c:grouping val="clustered"/>
        <c:ser>
          <c:idx val="0"/>
          <c:order val="0"/>
          <c:tx>
            <c:strRef>
              <c:f>Sheet1!$C$1</c:f>
              <c:strCache>
                <c:ptCount val="1"/>
                <c:pt idx="0">
                  <c:v>20 test sequence</c:v>
                </c:pt>
              </c:strCache>
            </c:strRef>
          </c:tx>
          <c:spPr>
            <a:solidFill>
              <a:srgbClr val="66CCFF"/>
            </a:solidFill>
          </c:spPr>
          <c:cat>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32</c:v>
                </c:pt>
                <c:pt idx="1">
                  <c:v>28</c:v>
                </c:pt>
                <c:pt idx="2">
                  <c:v>36</c:v>
                </c:pt>
                <c:pt idx="3">
                  <c:v>30.5</c:v>
                </c:pt>
                <c:pt idx="4">
                  <c:v>34.5</c:v>
                </c:pt>
                <c:pt idx="5">
                  <c:v>31</c:v>
                </c:pt>
                <c:pt idx="6">
                  <c:v>37.5</c:v>
                </c:pt>
                <c:pt idx="7">
                  <c:v>43</c:v>
                </c:pt>
                <c:pt idx="8">
                  <c:v>38.5</c:v>
                </c:pt>
                <c:pt idx="9">
                  <c:v>39</c:v>
                </c:pt>
              </c:numCache>
            </c:numRef>
          </c:val>
        </c:ser>
        <c:axId val="64133760"/>
        <c:axId val="64143744"/>
      </c:barChart>
      <c:catAx>
        <c:axId val="64133760"/>
        <c:scaling>
          <c:orientation val="minMax"/>
        </c:scaling>
        <c:axPos val="b"/>
        <c:numFmt formatCode="General" sourceLinked="1"/>
        <c:tickLblPos val="nextTo"/>
        <c:txPr>
          <a:bodyPr/>
          <a:lstStyle/>
          <a:p>
            <a:pPr>
              <a:defRPr sz="1200" baseline="0">
                <a:latin typeface="Times New Roman" pitchFamily="18" charset="0"/>
              </a:defRPr>
            </a:pPr>
            <a:endParaRPr lang="en-US"/>
          </a:p>
        </c:txPr>
        <c:crossAx val="64143744"/>
        <c:crosses val="autoZero"/>
        <c:auto val="1"/>
        <c:lblAlgn val="ctr"/>
        <c:lblOffset val="100"/>
      </c:catAx>
      <c:valAx>
        <c:axId val="64143744"/>
        <c:scaling>
          <c:orientation val="minMax"/>
          <c:max val="100"/>
        </c:scaling>
        <c:axPos val="l"/>
        <c:majorGridlines/>
        <c:numFmt formatCode="General" sourceLinked="1"/>
        <c:tickLblPos val="nextTo"/>
        <c:txPr>
          <a:bodyPr/>
          <a:lstStyle/>
          <a:p>
            <a:pPr>
              <a:defRPr sz="1200" baseline="0">
                <a:latin typeface="Times New Roman" pitchFamily="18" charset="0"/>
              </a:defRPr>
            </a:pPr>
            <a:endParaRPr lang="en-US"/>
          </a:p>
        </c:txPr>
        <c:crossAx val="6413376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9750000000000112E-2"/>
          <c:y val="5.5092592592592665E-2"/>
          <c:w val="0.88062204724409465"/>
          <c:h val="0.84106517935258163"/>
        </c:manualLayout>
      </c:layout>
      <c:barChart>
        <c:barDir val="col"/>
        <c:grouping val="clustered"/>
        <c:ser>
          <c:idx val="0"/>
          <c:order val="0"/>
          <c:tx>
            <c:strRef>
              <c:f>Sheet1!$B$3</c:f>
              <c:strCache>
                <c:ptCount val="1"/>
                <c:pt idx="0">
                  <c:v>5 test sequences</c:v>
                </c:pt>
              </c:strCache>
            </c:strRef>
          </c:tx>
          <c:spPr>
            <a:solidFill>
              <a:srgbClr val="F46C89"/>
            </a:solidFill>
          </c:spPr>
          <c:cat>
            <c:strRef>
              <c:f>Sheet1!$A$4:$A$6</c:f>
              <c:strCache>
                <c:ptCount val="3"/>
                <c:pt idx="0">
                  <c:v> Signer A</c:v>
                </c:pt>
                <c:pt idx="1">
                  <c:v>Signer B</c:v>
                </c:pt>
                <c:pt idx="2">
                  <c:v> Signer C</c:v>
                </c:pt>
              </c:strCache>
            </c:strRef>
          </c:cat>
          <c:val>
            <c:numRef>
              <c:f>Sheet1!$B$4:$B$6</c:f>
              <c:numCache>
                <c:formatCode>General</c:formatCode>
                <c:ptCount val="3"/>
                <c:pt idx="0">
                  <c:v>23</c:v>
                </c:pt>
                <c:pt idx="1">
                  <c:v>37</c:v>
                </c:pt>
                <c:pt idx="2">
                  <c:v>21</c:v>
                </c:pt>
              </c:numCache>
            </c:numRef>
          </c:val>
        </c:ser>
        <c:ser>
          <c:idx val="1"/>
          <c:order val="1"/>
          <c:tx>
            <c:strRef>
              <c:f>Sheet1!$C$3</c:f>
              <c:strCache>
                <c:ptCount val="1"/>
                <c:pt idx="0">
                  <c:v>10 test sequences</c:v>
                </c:pt>
              </c:strCache>
            </c:strRef>
          </c:tx>
          <c:spPr>
            <a:solidFill>
              <a:srgbClr val="66CCFF"/>
            </a:solidFill>
          </c:spPr>
          <c:cat>
            <c:strRef>
              <c:f>Sheet1!$A$4:$A$6</c:f>
              <c:strCache>
                <c:ptCount val="3"/>
                <c:pt idx="0">
                  <c:v> Signer A</c:v>
                </c:pt>
                <c:pt idx="1">
                  <c:v>Signer B</c:v>
                </c:pt>
                <c:pt idx="2">
                  <c:v> Signer C</c:v>
                </c:pt>
              </c:strCache>
            </c:strRef>
          </c:cat>
          <c:val>
            <c:numRef>
              <c:f>Sheet1!$C$4:$C$6</c:f>
              <c:numCache>
                <c:formatCode>General</c:formatCode>
                <c:ptCount val="3"/>
                <c:pt idx="0">
                  <c:v>49</c:v>
                </c:pt>
                <c:pt idx="1">
                  <c:v>71</c:v>
                </c:pt>
                <c:pt idx="2">
                  <c:v>20.5</c:v>
                </c:pt>
              </c:numCache>
            </c:numRef>
          </c:val>
        </c:ser>
        <c:axId val="65830912"/>
        <c:axId val="65832448"/>
      </c:barChart>
      <c:catAx>
        <c:axId val="65830912"/>
        <c:scaling>
          <c:orientation val="minMax"/>
        </c:scaling>
        <c:axPos val="b"/>
        <c:tickLblPos val="nextTo"/>
        <c:txPr>
          <a:bodyPr/>
          <a:lstStyle/>
          <a:p>
            <a:pPr>
              <a:defRPr sz="1200" baseline="0">
                <a:latin typeface="Times New Roman" pitchFamily="18" charset="0"/>
              </a:defRPr>
            </a:pPr>
            <a:endParaRPr lang="en-US"/>
          </a:p>
        </c:txPr>
        <c:crossAx val="65832448"/>
        <c:crosses val="autoZero"/>
        <c:auto val="1"/>
        <c:lblAlgn val="ctr"/>
        <c:lblOffset val="100"/>
      </c:catAx>
      <c:valAx>
        <c:axId val="65832448"/>
        <c:scaling>
          <c:orientation val="minMax"/>
        </c:scaling>
        <c:axPos val="l"/>
        <c:majorGridlines/>
        <c:numFmt formatCode="General" sourceLinked="1"/>
        <c:tickLblPos val="nextTo"/>
        <c:txPr>
          <a:bodyPr/>
          <a:lstStyle/>
          <a:p>
            <a:pPr>
              <a:defRPr sz="1200" baseline="0">
                <a:latin typeface="Times New Roman" pitchFamily="18" charset="0"/>
              </a:defRPr>
            </a:pPr>
            <a:endParaRPr lang="en-US"/>
          </a:p>
        </c:txPr>
        <c:crossAx val="6583091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7721" tIns="8861" rIns="17721" bIns="8861" numCol="1" anchor="t" anchorCtr="0" compatLnSpc="1">
            <a:prstTxWarp prst="textNoShape">
              <a:avLst/>
            </a:prstTxWarp>
          </a:bodyPr>
          <a:lstStyle>
            <a:lvl1pPr eaLnBrk="0" hangingPunct="0">
              <a:defRPr sz="200"/>
            </a:lvl1pPr>
          </a:lstStyle>
          <a:p>
            <a:pPr>
              <a:defRPr/>
            </a:pPr>
            <a:endParaRPr lang="en-US" dirty="0"/>
          </a:p>
        </p:txBody>
      </p:sp>
      <p:sp>
        <p:nvSpPr>
          <p:cNvPr id="163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17721" tIns="8861" rIns="17721" bIns="8861" numCol="1" anchor="t" anchorCtr="0" compatLnSpc="1">
            <a:prstTxWarp prst="textNoShape">
              <a:avLst/>
            </a:prstTxWarp>
          </a:bodyPr>
          <a:lstStyle>
            <a:lvl1pPr algn="r" eaLnBrk="0" hangingPunct="0">
              <a:defRPr sz="200"/>
            </a:lvl1pPr>
          </a:lstStyle>
          <a:p>
            <a:pPr>
              <a:defRPr/>
            </a:pPr>
            <a:fld id="{1D941F17-B025-4BAA-9A7A-F5801763A34F}" type="datetime1">
              <a:rPr lang="en-US"/>
              <a:pPr>
                <a:defRPr/>
              </a:pPr>
              <a:t>2/22/2012</a:t>
            </a:fld>
            <a:endParaRPr lang="en-US" dirty="0"/>
          </a:p>
        </p:txBody>
      </p:sp>
      <p:sp>
        <p:nvSpPr>
          <p:cNvPr id="163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17721" tIns="8861" rIns="17721" bIns="8861" numCol="1" anchor="b" anchorCtr="0" compatLnSpc="1">
            <a:prstTxWarp prst="textNoShape">
              <a:avLst/>
            </a:prstTxWarp>
          </a:bodyPr>
          <a:lstStyle>
            <a:lvl1pPr eaLnBrk="0" hangingPunct="0">
              <a:defRPr sz="200"/>
            </a:lvl1pPr>
          </a:lstStyle>
          <a:p>
            <a:pPr>
              <a:defRPr/>
            </a:pPr>
            <a:endParaRPr lang="en-US" dirty="0"/>
          </a:p>
        </p:txBody>
      </p:sp>
      <p:sp>
        <p:nvSpPr>
          <p:cNvPr id="163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17721" tIns="8861" rIns="17721" bIns="8861" numCol="1" anchor="b" anchorCtr="0" compatLnSpc="1">
            <a:prstTxWarp prst="textNoShape">
              <a:avLst/>
            </a:prstTxWarp>
          </a:bodyPr>
          <a:lstStyle>
            <a:lvl1pPr algn="r" eaLnBrk="0" hangingPunct="0">
              <a:defRPr sz="200"/>
            </a:lvl1pPr>
          </a:lstStyle>
          <a:p>
            <a:pPr>
              <a:defRPr/>
            </a:pPr>
            <a:fld id="{7164F600-FCDE-4693-AEFA-BCE463254DD9}" type="slidenum">
              <a:rPr lang="en-US"/>
              <a:pPr>
                <a:defRPr/>
              </a:pPr>
              <a:t>‹#›</a:t>
            </a:fld>
            <a:endParaRPr lang="en-US" dirty="0"/>
          </a:p>
        </p:txBody>
      </p:sp>
    </p:spTree>
    <p:extLst>
      <p:ext uri="{BB962C8B-B14F-4D97-AF65-F5344CB8AC3E}">
        <p14:creationId xmlns:p14="http://schemas.microsoft.com/office/powerpoint/2010/main" xmlns="" val="229140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17721" tIns="8861" rIns="17721" bIns="8861" rtlCol="0"/>
          <a:lstStyle>
            <a:lvl1pPr algn="l">
              <a:defRPr sz="200">
                <a:ea typeface="+mn-ea"/>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17721" tIns="8861" rIns="17721" bIns="8861" numCol="1" anchor="t" anchorCtr="0" compatLnSpc="1">
            <a:prstTxWarp prst="textNoShape">
              <a:avLst/>
            </a:prstTxWarp>
          </a:bodyPr>
          <a:lstStyle>
            <a:lvl1pPr algn="r">
              <a:defRPr sz="200"/>
            </a:lvl1pPr>
          </a:lstStyle>
          <a:p>
            <a:pPr>
              <a:defRPr/>
            </a:pPr>
            <a:fld id="{718A947C-AE5D-4AA4-B479-7DBBBB3EE248}" type="datetime1">
              <a:rPr lang="en-US"/>
              <a:pPr>
                <a:defRPr/>
              </a:pPr>
              <a:t>2/22/2012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17721" tIns="8861" rIns="17721" bIns="8861"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17721" tIns="8861" rIns="17721" bIns="88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17721" tIns="8861" rIns="17721" bIns="8861" rtlCol="0" anchor="b"/>
          <a:lstStyle>
            <a:lvl1pPr algn="l">
              <a:defRPr sz="200">
                <a:ea typeface="+mn-ea"/>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17721" tIns="8861" rIns="17721" bIns="8861" numCol="1" anchor="b" anchorCtr="0" compatLnSpc="1">
            <a:prstTxWarp prst="textNoShape">
              <a:avLst/>
            </a:prstTxWarp>
          </a:bodyPr>
          <a:lstStyle>
            <a:lvl1pPr algn="r">
              <a:defRPr sz="200"/>
            </a:lvl1pPr>
          </a:lstStyle>
          <a:p>
            <a:pPr>
              <a:defRPr/>
            </a:pPr>
            <a:fld id="{ECB238E2-453A-49B1-BA45-8712F4F11F7A}" type="slidenum">
              <a:rPr lang="en-US"/>
              <a:pPr>
                <a:defRPr/>
              </a:pPr>
              <a:t>‹#›</a:t>
            </a:fld>
            <a:endParaRPr lang="en-US" dirty="0"/>
          </a:p>
        </p:txBody>
      </p:sp>
    </p:spTree>
    <p:extLst>
      <p:ext uri="{BB962C8B-B14F-4D97-AF65-F5344CB8AC3E}">
        <p14:creationId xmlns:p14="http://schemas.microsoft.com/office/powerpoint/2010/main" xmlns="" val="40337614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poster template is from http://www.swarthmore.edu/NatSci/cpurrin1/posteradvice.htm.  It is free, free, free for non-commercial use.  But if you really like it, I’m always thrilled to get postcards from wherever you happen to be presenting your poster.  Or, send me cookies!  My kids made me put that last sentence in.  Have fun.  Sincerely, Colin Purrington, Department of Biology, Swarthmore College, Swarthmore, PA 19081, USA.  Email: cpurrin1@swarthmore.edu</a:t>
            </a:r>
          </a:p>
        </p:txBody>
      </p:sp>
      <p:sp>
        <p:nvSpPr>
          <p:cNvPr id="4100" name="Slide Number Placeholder 3"/>
          <p:cNvSpPr>
            <a:spLocks noGrp="1"/>
          </p:cNvSpPr>
          <p:nvPr>
            <p:ph type="sldNum" sz="quarter" idx="5"/>
          </p:nvPr>
        </p:nvSpPr>
        <p:spPr bwMode="auto">
          <a:noFill/>
          <a:ln>
            <a:miter lim="800000"/>
            <a:headEnd/>
            <a:tailEnd/>
          </a:ln>
        </p:spPr>
        <p:txBody>
          <a:bodyPr/>
          <a:lstStyle/>
          <a:p>
            <a:fld id="{A6B63862-3AF5-4819-AC91-87370E59704A}"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A5ACE8-194B-4A62-B460-7281DDF9DF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61953E-9503-4DD1-99A1-32841EFF5F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584F1E-8517-4ADB-85E5-800CF21BA4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FC1027-0BBD-4C87-8DBE-7F6A416B1ED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C167A8-4CA0-4DC2-8EF9-929AD6F1292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10713"/>
            <a:ext cx="21686837"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10713"/>
            <a:ext cx="21686838"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CBB099-9A7D-4ECF-9460-FE7EFB36B4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AE75151-BAFE-4106-AD5E-7981054C7E0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FB4E174-DED7-4029-8174-28A990BF0D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B9E7285-BD2F-4FA3-8A94-58E11AFDC3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6CCDD1-AEC0-4305-B05E-533338B07B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lIns="407557" tIns="203779" rIns="407557" bIns="203779"/>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2219F9-DB05-4D39-98A9-85EC91C4B9E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43200" y="2438400"/>
            <a:ext cx="31089600" cy="4572000"/>
          </a:xfrm>
          <a:prstGeom prst="rect">
            <a:avLst/>
          </a:prstGeom>
          <a:noFill/>
          <a:ln w="9525">
            <a:noFill/>
            <a:miter lim="800000"/>
            <a:headEnd/>
            <a:tailEnd/>
          </a:ln>
        </p:spPr>
        <p:txBody>
          <a:bodyPr vert="horz" wrap="square" lIns="310069" tIns="155035" rIns="310069" bIns="15503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743200" y="7926388"/>
            <a:ext cx="31089600" cy="16457612"/>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lvl1pPr>
              <a:defRPr sz="4700" smtClean="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lvl1pPr algn="ctr">
              <a:defRPr sz="4700" smtClean="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lvl1pPr algn="r">
              <a:defRPr sz="4700" smtClean="0">
                <a:latin typeface="Times New Roman" pitchFamily="18" charset="0"/>
              </a:defRPr>
            </a:lvl1pPr>
          </a:lstStyle>
          <a:p>
            <a:pPr>
              <a:defRPr/>
            </a:pPr>
            <a:fld id="{D7C10EFD-250F-4354-805C-9A21ADF925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00388" rtl="0" eaLnBrk="0" fontAlgn="base" hangingPunct="0">
        <a:spcBef>
          <a:spcPct val="0"/>
        </a:spcBef>
        <a:spcAft>
          <a:spcPct val="0"/>
        </a:spcAft>
        <a:defRPr sz="14900">
          <a:solidFill>
            <a:schemeClr val="tx2"/>
          </a:solidFill>
          <a:latin typeface="+mj-lt"/>
          <a:ea typeface="ＭＳ Ｐゴシック" pitchFamily="-65" charset="-128"/>
          <a:cs typeface="ＭＳ Ｐゴシック" pitchFamily="-65" charset="-128"/>
        </a:defRPr>
      </a:lvl1pPr>
      <a:lvl2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2pPr>
      <a:lvl3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3pPr>
      <a:lvl4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4pPr>
      <a:lvl5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163638" indent="-1163638" algn="l" defTabSz="3100388" rtl="0" eaLnBrk="0" fontAlgn="base" hangingPunct="0">
        <a:spcBef>
          <a:spcPct val="20000"/>
        </a:spcBef>
        <a:spcAft>
          <a:spcPct val="0"/>
        </a:spcAft>
        <a:buChar char="•"/>
        <a:defRPr sz="10900">
          <a:solidFill>
            <a:schemeClr val="tx1"/>
          </a:solidFill>
          <a:latin typeface="+mn-lt"/>
          <a:ea typeface="ＭＳ Ｐゴシック" pitchFamily="-65" charset="-128"/>
          <a:cs typeface="ＭＳ Ｐゴシック" pitchFamily="-65" charset="-128"/>
        </a:defRPr>
      </a:lvl1pPr>
      <a:lvl2pPr marL="2519363" indent="-968375" algn="l" defTabSz="3100388" rtl="0" eaLnBrk="0" fontAlgn="base" hangingPunct="0">
        <a:spcBef>
          <a:spcPct val="20000"/>
        </a:spcBef>
        <a:spcAft>
          <a:spcPct val="0"/>
        </a:spcAft>
        <a:buChar char="–"/>
        <a:defRPr sz="9500">
          <a:solidFill>
            <a:schemeClr val="tx1"/>
          </a:solidFill>
          <a:latin typeface="+mn-lt"/>
          <a:ea typeface="ＭＳ Ｐゴシック" pitchFamily="-65" charset="-128"/>
        </a:defRPr>
      </a:lvl2pPr>
      <a:lvl3pPr marL="3875088" indent="-774700" algn="l" defTabSz="3100388" rtl="0" eaLnBrk="0" fontAlgn="base" hangingPunct="0">
        <a:spcBef>
          <a:spcPct val="20000"/>
        </a:spcBef>
        <a:spcAft>
          <a:spcPct val="0"/>
        </a:spcAft>
        <a:buChar char="•"/>
        <a:defRPr sz="8100">
          <a:solidFill>
            <a:schemeClr val="tx1"/>
          </a:solidFill>
          <a:latin typeface="+mn-lt"/>
          <a:ea typeface="ＭＳ Ｐゴシック" pitchFamily="-65" charset="-128"/>
        </a:defRPr>
      </a:lvl3pPr>
      <a:lvl4pPr marL="5426075" indent="-774700" algn="l" defTabSz="3100388" rtl="0" eaLnBrk="0" fontAlgn="base" hangingPunct="0">
        <a:spcBef>
          <a:spcPct val="20000"/>
        </a:spcBef>
        <a:spcAft>
          <a:spcPct val="0"/>
        </a:spcAft>
        <a:buChar char="–"/>
        <a:defRPr sz="6800">
          <a:solidFill>
            <a:schemeClr val="tx1"/>
          </a:solidFill>
          <a:latin typeface="+mn-lt"/>
          <a:ea typeface="ＭＳ Ｐゴシック" pitchFamily="-65" charset="-128"/>
        </a:defRPr>
      </a:lvl4pPr>
      <a:lvl5pPr marL="6975475" indent="-773113" algn="l" defTabSz="3100388" rtl="0" eaLnBrk="0" fontAlgn="base" hangingPunct="0">
        <a:spcBef>
          <a:spcPct val="20000"/>
        </a:spcBef>
        <a:spcAft>
          <a:spcPct val="0"/>
        </a:spcAft>
        <a:buChar char="»"/>
        <a:defRPr sz="6800">
          <a:solidFill>
            <a:schemeClr val="tx1"/>
          </a:solidFill>
          <a:latin typeface="+mn-lt"/>
          <a:ea typeface="ＭＳ Ｐゴシック" pitchFamily="-65"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slideLayout" Target="../slideLayouts/slideLayout7.xml"/><Relationship Id="rId21" Type="http://schemas.openxmlformats.org/officeDocument/2006/relationships/image" Target="../media/image17.png"/><Relationship Id="rId7" Type="http://schemas.openxmlformats.org/officeDocument/2006/relationships/oleObject" Target="../embeddings/oleObject1.bin"/><Relationship Id="rId12" Type="http://schemas.openxmlformats.org/officeDocument/2006/relationships/image" Target="../media/image10.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vmlDrawing" Target="../drawings/vmlDrawing1.vml"/><Relationship Id="rId16" Type="http://schemas.openxmlformats.org/officeDocument/2006/relationships/oleObject" Target="../embeddings/oleObject3.bin"/><Relationship Id="rId20" Type="http://schemas.openxmlformats.org/officeDocument/2006/relationships/image" Target="../media/image16.jpeg"/><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0.png"/><Relationship Id="rId5" Type="http://schemas.openxmlformats.org/officeDocument/2006/relationships/image" Target="../media/image4.png"/><Relationship Id="rId15" Type="http://schemas.openxmlformats.org/officeDocument/2006/relationships/oleObject" Target="../embeddings/oleObject2.bin"/><Relationship Id="rId23" Type="http://schemas.openxmlformats.org/officeDocument/2006/relationships/image" Target="../media/image19.png"/><Relationship Id="rId28" Type="http://schemas.openxmlformats.org/officeDocument/2006/relationships/chart" Target="../charts/chart2.xml"/><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8.png"/><Relationship Id="rId27"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Text Box 7"/>
          <p:cNvSpPr txBox="1">
            <a:spLocks noChangeArrowheads="1"/>
          </p:cNvSpPr>
          <p:nvPr/>
        </p:nvSpPr>
        <p:spPr bwMode="auto">
          <a:xfrm>
            <a:off x="423863" y="5257800"/>
            <a:ext cx="8577072" cy="939165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Bef>
                <a:spcPts val="600"/>
              </a:spcBef>
              <a:spcAft>
                <a:spcPts val="1800"/>
              </a:spcAft>
              <a:tabLst>
                <a:tab pos="381000" algn="l"/>
              </a:tabLst>
              <a:defRPr/>
            </a:pPr>
            <a:r>
              <a:rPr lang="en-US" sz="3600" b="1" dirty="0" smtClean="0">
                <a:solidFill>
                  <a:srgbClr val="333399"/>
                </a:solidFill>
                <a:latin typeface="+mn-lt"/>
                <a:cs typeface="Arial" pitchFamily="34" charset="0"/>
              </a:rPr>
              <a:t>Abstract</a:t>
            </a:r>
          </a:p>
          <a:p>
            <a:pPr algn="just" defTabSz="695325">
              <a:spcAft>
                <a:spcPts val="2400"/>
              </a:spcAft>
              <a:tabLst>
                <a:tab pos="381000" algn="l"/>
              </a:tabLst>
              <a:defRPr/>
            </a:pPr>
            <a:r>
              <a:rPr lang="en-US" sz="2800" dirty="0" smtClean="0">
                <a:latin typeface="+mj-lt"/>
                <a:cs typeface="Arial" pitchFamily="34" charset="0"/>
              </a:rPr>
              <a:t>Developing sign language applications for deaf people </a:t>
            </a:r>
            <a:r>
              <a:rPr lang="en-US" sz="2800" dirty="0" smtClean="0">
                <a:latin typeface="+mj-lt"/>
                <a:cs typeface="Arial" pitchFamily="34" charset="0"/>
              </a:rPr>
              <a:t>is extremely important</a:t>
            </a:r>
            <a:r>
              <a:rPr lang="en-US" sz="2800" dirty="0" smtClean="0">
                <a:latin typeface="+mj-lt"/>
                <a:cs typeface="Arial" pitchFamily="34" charset="0"/>
              </a:rPr>
              <a:t>, </a:t>
            </a:r>
            <a:r>
              <a:rPr lang="en-US" sz="2800" dirty="0" smtClean="0">
                <a:latin typeface="+mj-lt"/>
                <a:cs typeface="Arial" pitchFamily="34" charset="0"/>
              </a:rPr>
              <a:t>since it is difficult to communicate with people that are unfamiliar with sign language. </a:t>
            </a:r>
            <a:r>
              <a:rPr lang="en-US" sz="2800" dirty="0" smtClean="0">
                <a:latin typeface="+mj-lt"/>
                <a:cs typeface="Arial" pitchFamily="34" charset="0"/>
              </a:rPr>
              <a:t>Ideally, a translation system would </a:t>
            </a:r>
            <a:r>
              <a:rPr lang="en-US" sz="2800" dirty="0" smtClean="0">
                <a:latin typeface="+mj-lt"/>
                <a:cs typeface="Arial" pitchFamily="34" charset="0"/>
              </a:rPr>
              <a:t>improve communication by </a:t>
            </a:r>
            <a:r>
              <a:rPr lang="en-US" sz="2800" dirty="0" smtClean="0">
                <a:latin typeface="+mj-lt"/>
                <a:cs typeface="Arial" pitchFamily="34" charset="0"/>
              </a:rPr>
              <a:t>utilizing common and easy to use signs that can be applied to human computer interaction. </a:t>
            </a:r>
            <a:r>
              <a:rPr lang="en-US" sz="2800" dirty="0" smtClean="0">
                <a:latin typeface="+mj-lt"/>
                <a:cs typeface="Arial" pitchFamily="34" charset="0"/>
              </a:rPr>
              <a:t>Continuous stream sign recognition is a major challenge since </a:t>
            </a:r>
            <a:r>
              <a:rPr lang="en-US" sz="2800" dirty="0" smtClean="0">
                <a:latin typeface="+mj-lt"/>
                <a:cs typeface="Arial" pitchFamily="34" charset="0"/>
              </a:rPr>
              <a:t>both spatial </a:t>
            </a:r>
            <a:r>
              <a:rPr lang="en-US" sz="2800" dirty="0" smtClean="0">
                <a:latin typeface="+mj-lt"/>
                <a:cs typeface="Arial" pitchFamily="34" charset="0"/>
              </a:rPr>
              <a:t>(hand position) </a:t>
            </a:r>
            <a:r>
              <a:rPr lang="en-US" sz="2800" dirty="0" smtClean="0">
                <a:latin typeface="+mj-lt"/>
                <a:cs typeface="Arial" pitchFamily="34" charset="0"/>
              </a:rPr>
              <a:t>and temporal (when gesture starts/ends) segmentation are needed.  </a:t>
            </a:r>
          </a:p>
          <a:p>
            <a:pPr algn="just" defTabSz="695325">
              <a:spcAft>
                <a:spcPts val="1200"/>
              </a:spcAft>
              <a:tabLst>
                <a:tab pos="381000" algn="l"/>
              </a:tabLst>
              <a:defRPr/>
            </a:pPr>
            <a:r>
              <a:rPr lang="en-US" sz="2800" dirty="0" smtClean="0">
                <a:latin typeface="+mj-lt"/>
                <a:cs typeface="Arial" pitchFamily="34" charset="0"/>
              </a:rPr>
              <a:t>This poster will discuss:</a:t>
            </a:r>
          </a:p>
          <a:p>
            <a:pPr algn="just" defTabSz="695325">
              <a:spcAft>
                <a:spcPts val="1200"/>
              </a:spcAft>
              <a:buFont typeface="Arial" pitchFamily="34" charset="0"/>
              <a:buChar char="•"/>
              <a:tabLst>
                <a:tab pos="381000" algn="l"/>
              </a:tabLst>
              <a:defRPr/>
            </a:pPr>
            <a:r>
              <a:rPr lang="en-US" sz="2800" dirty="0" smtClean="0">
                <a:latin typeface="+mj-lt"/>
                <a:cs typeface="Arial" pitchFamily="34" charset="0"/>
              </a:rPr>
              <a:t> State of  the art ASL recognition system structure</a:t>
            </a:r>
          </a:p>
          <a:p>
            <a:pPr algn="just" defTabSz="695325">
              <a:spcAft>
                <a:spcPts val="1200"/>
              </a:spcAft>
              <a:buFont typeface="Arial" pitchFamily="34" charset="0"/>
              <a:buChar char="•"/>
              <a:tabLst>
                <a:tab pos="381000" algn="l"/>
              </a:tabLst>
              <a:defRPr/>
            </a:pPr>
            <a:r>
              <a:rPr lang="en-US" sz="2800" dirty="0" smtClean="0">
                <a:latin typeface="+mj-lt"/>
                <a:cs typeface="Arial" pitchFamily="34" charset="0"/>
              </a:rPr>
              <a:t> Constraints for sign language recognition</a:t>
            </a:r>
          </a:p>
          <a:p>
            <a:pPr algn="just" defTabSz="695325">
              <a:spcAft>
                <a:spcPts val="1200"/>
              </a:spcAft>
              <a:buFont typeface="Arial" pitchFamily="34" charset="0"/>
              <a:buChar char="•"/>
              <a:tabLst>
                <a:tab pos="381000" algn="l"/>
              </a:tabLst>
              <a:defRPr/>
            </a:pPr>
            <a:r>
              <a:rPr lang="en-US" sz="2800" dirty="0" smtClean="0">
                <a:latin typeface="+mj-lt"/>
                <a:cs typeface="Arial" pitchFamily="34" charset="0"/>
              </a:rPr>
              <a:t> Introduction to algorithms commonly used in ASL recognition</a:t>
            </a:r>
          </a:p>
          <a:p>
            <a:pPr algn="just" defTabSz="695325">
              <a:spcAft>
                <a:spcPts val="1200"/>
              </a:spcAft>
              <a:buFont typeface="Arial" pitchFamily="34" charset="0"/>
              <a:buChar char="•"/>
              <a:tabLst>
                <a:tab pos="381000" algn="l"/>
              </a:tabLst>
              <a:defRPr/>
            </a:pPr>
            <a:r>
              <a:rPr lang="en-US" sz="2800" dirty="0" smtClean="0">
                <a:latin typeface="+mj-lt"/>
                <a:cs typeface="Arial" pitchFamily="34" charset="0"/>
              </a:rPr>
              <a:t> Benchmark results and databases</a:t>
            </a:r>
          </a:p>
        </p:txBody>
      </p:sp>
      <p:sp>
        <p:nvSpPr>
          <p:cNvPr id="1031" name="Text Box 14"/>
          <p:cNvSpPr txBox="1">
            <a:spLocks noChangeArrowheads="1"/>
          </p:cNvSpPr>
          <p:nvPr/>
        </p:nvSpPr>
        <p:spPr bwMode="auto">
          <a:xfrm>
            <a:off x="1260249" y="2992892"/>
            <a:ext cx="34072512" cy="738664"/>
          </a:xfrm>
          <a:prstGeom prst="rect">
            <a:avLst/>
          </a:prstGeom>
          <a:noFill/>
          <a:ln w="12700">
            <a:noFill/>
            <a:miter lim="800000"/>
            <a:headEnd/>
            <a:tailEnd/>
          </a:ln>
        </p:spPr>
        <p:txBody>
          <a:bodyPr lIns="0" tIns="0" rIns="0" bIns="0">
            <a:spAutoFit/>
          </a:bodyPr>
          <a:lstStyle/>
          <a:p>
            <a:pPr algn="ctr" defTabSz="695325">
              <a:spcAft>
                <a:spcPts val="600"/>
              </a:spcAft>
            </a:pPr>
            <a:r>
              <a:rPr lang="en-US" sz="4800" b="1" dirty="0" smtClean="0">
                <a:solidFill>
                  <a:srgbClr val="BE0F34"/>
                </a:solidFill>
                <a:latin typeface="Arial" charset="0"/>
                <a:cs typeface="Arial" charset="0"/>
              </a:rPr>
              <a:t>Shuang Lu         Advisor: Joseph Picone</a:t>
            </a:r>
            <a:endParaRPr lang="en-US" b="1" dirty="0">
              <a:latin typeface="Arial" charset="0"/>
              <a:cs typeface="Arial" charset="0"/>
            </a:endParaRPr>
          </a:p>
        </p:txBody>
      </p:sp>
      <p:sp>
        <p:nvSpPr>
          <p:cNvPr id="1032" name="Rectangle 180"/>
          <p:cNvSpPr>
            <a:spLocks noChangeArrowheads="1"/>
          </p:cNvSpPr>
          <p:nvPr/>
        </p:nvSpPr>
        <p:spPr bwMode="auto">
          <a:xfrm>
            <a:off x="7504938" y="1704785"/>
            <a:ext cx="24263350" cy="993577"/>
          </a:xfrm>
          <a:prstGeom prst="rect">
            <a:avLst/>
          </a:prstGeom>
          <a:noFill/>
          <a:ln w="9525">
            <a:noFill/>
            <a:miter lim="800000"/>
            <a:headEnd/>
            <a:tailEnd/>
          </a:ln>
        </p:spPr>
        <p:txBody>
          <a:bodyPr wrap="square" lIns="69568" tIns="34784" rIns="69568" bIns="34784">
            <a:spAutoFit/>
          </a:bodyPr>
          <a:lstStyle/>
          <a:p>
            <a:pPr algn="ctr" defTabSz="695325"/>
            <a:r>
              <a:rPr lang="en-US" sz="6000" b="1" dirty="0" smtClean="0">
                <a:solidFill>
                  <a:srgbClr val="333399"/>
                </a:solidFill>
                <a:latin typeface="Arial" charset="0"/>
                <a:cs typeface="Arial" charset="0"/>
              </a:rPr>
              <a:t>A Review of American Sign Language (ASL) Recognition</a:t>
            </a:r>
            <a:endParaRPr lang="en-US" sz="6000" b="1" dirty="0">
              <a:solidFill>
                <a:srgbClr val="333399"/>
              </a:solidFill>
              <a:latin typeface="Arial" charset="0"/>
              <a:cs typeface="Arial" charset="0"/>
            </a:endParaRPr>
          </a:p>
        </p:txBody>
      </p:sp>
      <p:sp>
        <p:nvSpPr>
          <p:cNvPr id="14411" name="Rectangle 75"/>
          <p:cNvSpPr>
            <a:spLocks noChangeArrowheads="1"/>
          </p:cNvSpPr>
          <p:nvPr/>
        </p:nvSpPr>
        <p:spPr bwMode="auto">
          <a:xfrm>
            <a:off x="609600" y="55562"/>
            <a:ext cx="184150" cy="46037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dirty="0">
              <a:latin typeface="Arial" pitchFamily="34" charset="0"/>
              <a:cs typeface="Arial" pitchFamily="34" charset="0"/>
            </a:endParaRPr>
          </a:p>
        </p:txBody>
      </p:sp>
      <p:sp>
        <p:nvSpPr>
          <p:cNvPr id="14413" name="Rectangle 77"/>
          <p:cNvSpPr>
            <a:spLocks noChangeArrowheads="1"/>
          </p:cNvSpPr>
          <p:nvPr/>
        </p:nvSpPr>
        <p:spPr bwMode="auto">
          <a:xfrm>
            <a:off x="609600" y="55562"/>
            <a:ext cx="184150" cy="46037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dirty="0">
              <a:latin typeface="Arial" pitchFamily="34" charset="0"/>
              <a:cs typeface="Arial" pitchFamily="34" charset="0"/>
            </a:endParaRPr>
          </a:p>
        </p:txBody>
      </p:sp>
      <p:sp>
        <p:nvSpPr>
          <p:cNvPr id="14415" name="Rectangle 79"/>
          <p:cNvSpPr>
            <a:spLocks noChangeArrowheads="1"/>
          </p:cNvSpPr>
          <p:nvPr/>
        </p:nvSpPr>
        <p:spPr bwMode="auto">
          <a:xfrm>
            <a:off x="609600" y="55562"/>
            <a:ext cx="184150" cy="46037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dirty="0">
              <a:latin typeface="Arial" pitchFamily="34" charset="0"/>
              <a:cs typeface="Arial" pitchFamily="34" charset="0"/>
            </a:endParaRPr>
          </a:p>
        </p:txBody>
      </p:sp>
      <p:grpSp>
        <p:nvGrpSpPr>
          <p:cNvPr id="1044" name="Group 179"/>
          <p:cNvGrpSpPr>
            <a:grpSpLocks/>
          </p:cNvGrpSpPr>
          <p:nvPr/>
        </p:nvGrpSpPr>
        <p:grpSpPr bwMode="auto">
          <a:xfrm>
            <a:off x="581026" y="409078"/>
            <a:ext cx="8656458" cy="1785152"/>
            <a:chOff x="168" y="-59"/>
            <a:chExt cx="5755" cy="1384"/>
          </a:xfrm>
        </p:grpSpPr>
        <p:sp>
          <p:nvSpPr>
            <p:cNvPr id="14512" name="Text Box 176"/>
            <p:cNvSpPr txBox="1">
              <a:spLocks noChangeArrowheads="1"/>
            </p:cNvSpPr>
            <p:nvPr/>
          </p:nvSpPr>
          <p:spPr bwMode="auto">
            <a:xfrm>
              <a:off x="1207" y="-59"/>
              <a:ext cx="4716" cy="138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182880" rIns="0">
              <a:spAutoFit/>
            </a:bodyPr>
            <a:lstStyle/>
            <a:p>
              <a:pPr defTabSz="695325">
                <a:spcAft>
                  <a:spcPts val="600"/>
                </a:spcAft>
                <a:tabLst>
                  <a:tab pos="3657600" algn="ctr"/>
                </a:tabLst>
                <a:defRPr/>
              </a:pPr>
              <a:r>
                <a:rPr lang="en-US" dirty="0">
                  <a:latin typeface="Arial" pitchFamily="34" charset="0"/>
                  <a:cs typeface="Arial" pitchFamily="34" charset="0"/>
                </a:rPr>
                <a:t> 	</a:t>
              </a:r>
              <a:r>
                <a:rPr lang="en-US" sz="4800" b="1" dirty="0">
                  <a:solidFill>
                    <a:srgbClr val="BE0F34"/>
                  </a:solidFill>
                  <a:latin typeface="Arial" pitchFamily="34" charset="0"/>
                  <a:cs typeface="Arial" pitchFamily="34" charset="0"/>
                </a:rPr>
                <a:t>College of Engineering</a:t>
              </a:r>
            </a:p>
            <a:p>
              <a:pPr defTabSz="695325">
                <a:spcAft>
                  <a:spcPts val="600"/>
                </a:spcAft>
                <a:tabLst>
                  <a:tab pos="3657600" algn="ctr"/>
                </a:tabLst>
                <a:defRPr/>
              </a:pPr>
              <a:r>
                <a:rPr lang="en-US" sz="4800" b="1" dirty="0">
                  <a:solidFill>
                    <a:srgbClr val="BE0F34"/>
                  </a:solidFill>
                  <a:latin typeface="Arial" pitchFamily="34" charset="0"/>
                  <a:cs typeface="Arial" pitchFamily="34" charset="0"/>
                </a:rPr>
                <a:t>	Temple University</a:t>
              </a:r>
            </a:p>
          </p:txBody>
        </p:sp>
        <p:pic>
          <p:nvPicPr>
            <p:cNvPr id="1071" name="Picture 175" descr="temple"/>
            <p:cNvPicPr>
              <a:picLocks noChangeAspect="1" noChangeArrowheads="1"/>
            </p:cNvPicPr>
            <p:nvPr/>
          </p:nvPicPr>
          <p:blipFill>
            <a:blip r:embed="rId5"/>
            <a:srcRect/>
            <a:stretch>
              <a:fillRect/>
            </a:stretch>
          </p:blipFill>
          <p:spPr bwMode="auto">
            <a:xfrm>
              <a:off x="168" y="138"/>
              <a:ext cx="1073" cy="1170"/>
            </a:xfrm>
            <a:prstGeom prst="rect">
              <a:avLst/>
            </a:prstGeom>
            <a:noFill/>
            <a:ln w="9525">
              <a:noFill/>
              <a:miter lim="800000"/>
              <a:headEnd/>
              <a:tailEnd/>
            </a:ln>
          </p:spPr>
        </p:pic>
      </p:grpSp>
      <p:pic>
        <p:nvPicPr>
          <p:cNvPr id="1062" name="Picture 210"/>
          <p:cNvPicPr>
            <a:picLocks noChangeAspect="1" noChangeArrowheads="1"/>
          </p:cNvPicPr>
          <p:nvPr/>
        </p:nvPicPr>
        <p:blipFill>
          <a:blip r:embed="rId6"/>
          <a:srcRect/>
          <a:stretch>
            <a:fillRect/>
          </a:stretch>
        </p:blipFill>
        <p:spPr bwMode="auto">
          <a:xfrm>
            <a:off x="31407100" y="263524"/>
            <a:ext cx="4308476" cy="4308476"/>
          </a:xfrm>
          <a:prstGeom prst="rect">
            <a:avLst/>
          </a:prstGeom>
          <a:noFill/>
          <a:ln w="9525">
            <a:noFill/>
            <a:miter lim="800000"/>
            <a:headEnd/>
            <a:tailEnd/>
          </a:ln>
        </p:spPr>
      </p:pic>
      <p:sp>
        <p:nvSpPr>
          <p:cNvPr id="42" name="Text Box 7"/>
          <p:cNvSpPr txBox="1">
            <a:spLocks noChangeArrowheads="1"/>
          </p:cNvSpPr>
          <p:nvPr/>
        </p:nvSpPr>
        <p:spPr bwMode="auto">
          <a:xfrm>
            <a:off x="18746579" y="13593777"/>
            <a:ext cx="8577072" cy="890427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Aft>
                <a:spcPts val="1200"/>
              </a:spcAft>
              <a:tabLst>
                <a:tab pos="381000" algn="l"/>
              </a:tabLst>
              <a:defRPr/>
            </a:pPr>
            <a:r>
              <a:rPr lang="en-US" sz="3200" b="1" dirty="0" smtClean="0">
                <a:solidFill>
                  <a:srgbClr val="333399"/>
                </a:solidFill>
                <a:cs typeface="Arial" pitchFamily="34" charset="0"/>
              </a:rPr>
              <a:t>VB-HMM-EM for single sign recognition</a:t>
            </a:r>
            <a:r>
              <a:rPr lang="en-US" sz="3200" b="1" dirty="0" smtClean="0">
                <a:solidFill>
                  <a:srgbClr val="000000"/>
                </a:solidFill>
                <a:latin typeface="Arial" pitchFamily="34" charset="0"/>
                <a:cs typeface="Arial" pitchFamily="34" charset="0"/>
              </a:rPr>
              <a:t> </a:t>
            </a:r>
          </a:p>
          <a:p>
            <a:pPr defTabSz="695325">
              <a:spcAft>
                <a:spcPts val="1200"/>
              </a:spcAft>
              <a:tabLst>
                <a:tab pos="381000" algn="l"/>
              </a:tabLst>
              <a:defRPr/>
            </a:pPr>
            <a:r>
              <a:rPr lang="en-US" dirty="0" smtClean="0">
                <a:solidFill>
                  <a:srgbClr val="000000"/>
                </a:solidFill>
                <a:latin typeface="+mj-lt"/>
                <a:cs typeface="Arial" pitchFamily="34" charset="0"/>
              </a:rPr>
              <a:t>General HMM structure:</a:t>
            </a:r>
          </a:p>
          <a:p>
            <a:pPr defTabSz="695325">
              <a:spcAft>
                <a:spcPts val="0"/>
              </a:spcAft>
              <a:tabLst>
                <a:tab pos="381000" algn="l"/>
              </a:tabLst>
              <a:defRPr/>
            </a:pPr>
            <a:r>
              <a:rPr lang="en-US" sz="1800" dirty="0" smtClean="0">
                <a:solidFill>
                  <a:srgbClr val="000000"/>
                </a:solidFill>
                <a:latin typeface="+mj-lt"/>
                <a:cs typeface="Arial" pitchFamily="34" charset="0"/>
              </a:rPr>
              <a:t>Initial state;</a:t>
            </a:r>
          </a:p>
          <a:p>
            <a:pPr defTabSz="695325">
              <a:spcAft>
                <a:spcPts val="0"/>
              </a:spcAft>
              <a:tabLst>
                <a:tab pos="381000" algn="l"/>
              </a:tabLst>
              <a:defRPr/>
            </a:pPr>
            <a:r>
              <a:rPr lang="en-US" sz="1800" dirty="0" smtClean="0">
                <a:solidFill>
                  <a:srgbClr val="000000"/>
                </a:solidFill>
                <a:latin typeface="+mj-lt"/>
                <a:cs typeface="Arial" pitchFamily="34" charset="0"/>
              </a:rPr>
              <a:t>Hidden variables; </a:t>
            </a:r>
          </a:p>
          <a:p>
            <a:pPr defTabSz="695325">
              <a:spcAft>
                <a:spcPts val="0"/>
              </a:spcAft>
              <a:tabLst>
                <a:tab pos="381000" algn="l"/>
              </a:tabLst>
              <a:defRPr/>
            </a:pPr>
            <a:r>
              <a:rPr lang="en-US" sz="1800" dirty="0" smtClean="0">
                <a:solidFill>
                  <a:srgbClr val="000000"/>
                </a:solidFill>
                <a:latin typeface="+mj-lt"/>
                <a:cs typeface="Arial" pitchFamily="34" charset="0"/>
              </a:rPr>
              <a:t>Observed variables.</a:t>
            </a:r>
          </a:p>
          <a:p>
            <a:pPr defTabSz="695325">
              <a:spcAft>
                <a:spcPts val="1200"/>
              </a:spcAft>
              <a:tabLst>
                <a:tab pos="381000" algn="l"/>
              </a:tabLst>
              <a:defRPr/>
            </a:pPr>
            <a:r>
              <a:rPr lang="en-US" b="1" dirty="0" smtClean="0">
                <a:solidFill>
                  <a:srgbClr val="000000"/>
                </a:solidFill>
                <a:latin typeface="Arial" pitchFamily="34" charset="0"/>
                <a:cs typeface="Arial" pitchFamily="34" charset="0"/>
              </a:rPr>
              <a:t> </a:t>
            </a:r>
          </a:p>
        </p:txBody>
      </p:sp>
      <p:sp>
        <p:nvSpPr>
          <p:cNvPr id="51" name="Text Box 7"/>
          <p:cNvSpPr txBox="1">
            <a:spLocks noChangeArrowheads="1"/>
          </p:cNvSpPr>
          <p:nvPr/>
        </p:nvSpPr>
        <p:spPr bwMode="auto">
          <a:xfrm>
            <a:off x="27774900" y="21800456"/>
            <a:ext cx="8683105" cy="471714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Aft>
                <a:spcPts val="1200"/>
              </a:spcAft>
              <a:tabLst>
                <a:tab pos="381000" algn="l"/>
              </a:tabLst>
              <a:defRPr/>
            </a:pPr>
            <a:r>
              <a:rPr lang="en-US" sz="3200" b="1" dirty="0" smtClean="0">
                <a:solidFill>
                  <a:srgbClr val="333399"/>
                </a:solidFill>
                <a:latin typeface="Arial" pitchFamily="34" charset="0"/>
                <a:cs typeface="Arial" pitchFamily="34" charset="0"/>
              </a:rPr>
              <a:t>References</a:t>
            </a:r>
          </a:p>
          <a:p>
            <a:pPr algn="just"/>
            <a:r>
              <a:rPr lang="en-US" dirty="0" smtClean="0">
                <a:latin typeface="+mn-lt"/>
              </a:rPr>
              <a:t>[1] J. Alon, V. Athitsos, Q. Yuan, and S. Sclaroff. A unified framework for gesture recognition and spatiotemporal gesture segmentation.</a:t>
            </a:r>
            <a:r>
              <a:rPr lang="en-US" i="1" dirty="0" smtClean="0">
                <a:latin typeface="+mn-lt"/>
              </a:rPr>
              <a:t> PAMI</a:t>
            </a:r>
            <a:r>
              <a:rPr lang="en-US" dirty="0" smtClean="0">
                <a:latin typeface="+mn-lt"/>
              </a:rPr>
              <a:t>, 31(9):1685–1699, 2009.</a:t>
            </a:r>
          </a:p>
          <a:p>
            <a:pPr algn="just"/>
            <a:r>
              <a:rPr lang="en-US" dirty="0" smtClean="0">
                <a:latin typeface="+mn-lt"/>
              </a:rPr>
              <a:t>[2] R. Yang, S. Sarkar, and B. Loeding. Handling movement epenthesis and hand segmentation ambiguities in continuous sign language recognition using nested dynamic programming. </a:t>
            </a:r>
            <a:r>
              <a:rPr lang="en-US" i="1" dirty="0" smtClean="0">
                <a:latin typeface="+mn-lt"/>
              </a:rPr>
              <a:t>PAMI</a:t>
            </a:r>
            <a:r>
              <a:rPr lang="en-US" dirty="0" smtClean="0">
                <a:latin typeface="+mn-lt"/>
              </a:rPr>
              <a:t>, 32,no.3:462–477, 2010.</a:t>
            </a:r>
          </a:p>
          <a:p>
            <a:pPr algn="just"/>
            <a:r>
              <a:rPr lang="en-US" dirty="0" smtClean="0">
                <a:latin typeface="+mn-lt"/>
              </a:rPr>
              <a:t>[3] A. Thangali, J. P. Nash, and S. Sclaroff. Exploiting Phonological Constraints </a:t>
            </a:r>
            <a:r>
              <a:rPr lang="en-US" smtClean="0">
                <a:latin typeface="+mn-lt"/>
              </a:rPr>
              <a:t>for Hand Shape </a:t>
            </a:r>
            <a:r>
              <a:rPr lang="en-US" dirty="0" smtClean="0">
                <a:latin typeface="+mn-lt"/>
              </a:rPr>
              <a:t>Inference in ASL Video. </a:t>
            </a:r>
            <a:r>
              <a:rPr lang="en-US" i="1" dirty="0" smtClean="0">
                <a:latin typeface="+mn-lt"/>
              </a:rPr>
              <a:t>In CVPR</a:t>
            </a:r>
            <a:r>
              <a:rPr lang="en-US" dirty="0" smtClean="0">
                <a:latin typeface="+mn-lt"/>
              </a:rPr>
              <a:t>, 2008.</a:t>
            </a:r>
          </a:p>
          <a:p>
            <a:pPr marL="228600" indent="-228600" defTabSz="695325">
              <a:spcAft>
                <a:spcPts val="1200"/>
              </a:spcAft>
              <a:tabLst>
                <a:tab pos="381000" algn="l"/>
              </a:tabLst>
              <a:defRPr/>
            </a:pPr>
            <a:endParaRPr lang="en-US" b="1" dirty="0">
              <a:latin typeface="Arial" pitchFamily="34" charset="0"/>
              <a:cs typeface="Arial" pitchFamily="34" charset="0"/>
            </a:endParaRPr>
          </a:p>
        </p:txBody>
      </p:sp>
      <p:sp>
        <p:nvSpPr>
          <p:cNvPr id="3074" name="Rectangle 2"/>
          <p:cNvSpPr>
            <a:spLocks noChangeArrowheads="1"/>
          </p:cNvSpPr>
          <p:nvPr/>
        </p:nvSpPr>
        <p:spPr bwMode="auto">
          <a:xfrm>
            <a:off x="0" y="0"/>
            <a:ext cx="3657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6" name="Rectangle 4"/>
          <p:cNvSpPr>
            <a:spLocks noChangeArrowheads="1"/>
          </p:cNvSpPr>
          <p:nvPr/>
        </p:nvSpPr>
        <p:spPr bwMode="auto">
          <a:xfrm>
            <a:off x="0" y="0"/>
            <a:ext cx="3657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7" name="Text Box 5"/>
          <p:cNvSpPr txBox="1">
            <a:spLocks noChangeArrowheads="1"/>
          </p:cNvSpPr>
          <p:nvPr/>
        </p:nvSpPr>
        <p:spPr bwMode="auto">
          <a:xfrm>
            <a:off x="1319213" y="1366838"/>
            <a:ext cx="385762" cy="29051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zh-CN" sz="1100" b="0"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24" name="Rectangle 52"/>
          <p:cNvSpPr>
            <a:spLocks noChangeArrowheads="1"/>
          </p:cNvSpPr>
          <p:nvPr/>
        </p:nvSpPr>
        <p:spPr bwMode="auto">
          <a:xfrm>
            <a:off x="0" y="0"/>
            <a:ext cx="3657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189" name="Group 188"/>
          <p:cNvGrpSpPr/>
          <p:nvPr/>
        </p:nvGrpSpPr>
        <p:grpSpPr>
          <a:xfrm>
            <a:off x="18752389" y="5206921"/>
            <a:ext cx="9022511" cy="8051879"/>
            <a:chOff x="9379789" y="13550821"/>
            <a:chExt cx="9022511" cy="8051879"/>
          </a:xfrm>
        </p:grpSpPr>
        <p:sp>
          <p:nvSpPr>
            <p:cNvPr id="1038" name="Rectangle 67"/>
            <p:cNvSpPr>
              <a:spLocks noChangeArrowheads="1"/>
            </p:cNvSpPr>
            <p:nvPr/>
          </p:nvSpPr>
          <p:spPr bwMode="auto">
            <a:xfrm>
              <a:off x="10906125" y="15054263"/>
              <a:ext cx="6443663" cy="4294187"/>
            </a:xfrm>
            <a:prstGeom prst="rect">
              <a:avLst/>
            </a:prstGeom>
            <a:noFill/>
            <a:ln w="9525">
              <a:noFill/>
              <a:miter lim="800000"/>
              <a:headEnd/>
              <a:tailEnd/>
            </a:ln>
          </p:spPr>
          <p:txBody>
            <a:bodyPr lIns="69568" tIns="69568" rIns="69568" bIns="69568"/>
            <a:lstStyle/>
            <a:p>
              <a:pPr defTabSz="695325" eaLnBrk="0" hangingPunct="0"/>
              <a:endParaRPr lang="en-US" sz="1600" dirty="0">
                <a:latin typeface="Arial" charset="0"/>
                <a:cs typeface="Arial" charset="0"/>
              </a:endParaRPr>
            </a:p>
            <a:p>
              <a:pPr defTabSz="695325" eaLnBrk="0" hangingPunct="0"/>
              <a:endParaRPr lang="en-US" sz="1600" dirty="0">
                <a:latin typeface="Arial" charset="0"/>
                <a:cs typeface="Arial" charset="0"/>
              </a:endParaRPr>
            </a:p>
          </p:txBody>
        </p:sp>
        <p:graphicFrame>
          <p:nvGraphicFramePr>
            <p:cNvPr id="138" name="Object 137"/>
            <p:cNvGraphicFramePr>
              <a:graphicFrameLocks noChangeAspect="1"/>
            </p:cNvGraphicFramePr>
            <p:nvPr/>
          </p:nvGraphicFramePr>
          <p:xfrm>
            <a:off x="18288000" y="13608050"/>
            <a:ext cx="114300" cy="215900"/>
          </p:xfrm>
          <a:graphic>
            <a:graphicData uri="http://schemas.openxmlformats.org/presentationml/2006/ole">
              <p:oleObj spid="_x0000_s3085" name="Equation" r:id="rId7" imgW="114120" imgH="215640" progId="Equation.3">
                <p:embed/>
              </p:oleObj>
            </a:graphicData>
          </a:graphic>
        </p:graphicFrame>
        <p:sp>
          <p:nvSpPr>
            <p:cNvPr id="39" name="Text Box 7"/>
            <p:cNvSpPr txBox="1">
              <a:spLocks noChangeArrowheads="1"/>
            </p:cNvSpPr>
            <p:nvPr/>
          </p:nvSpPr>
          <p:spPr bwMode="auto">
            <a:xfrm>
              <a:off x="9379789" y="13550821"/>
              <a:ext cx="8577072" cy="805187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Aft>
                  <a:spcPts val="1200"/>
                </a:spcAft>
                <a:tabLst>
                  <a:tab pos="381000" algn="l"/>
                </a:tabLst>
                <a:defRPr/>
              </a:pPr>
              <a:r>
                <a:rPr lang="en-US" sz="3600" b="1" dirty="0" smtClean="0">
                  <a:solidFill>
                    <a:srgbClr val="333399"/>
                  </a:solidFill>
                  <a:latin typeface="+mn-lt"/>
                  <a:cs typeface="Arial" pitchFamily="34" charset="0"/>
                </a:rPr>
                <a:t>Level-Building Dynamic Programming</a:t>
              </a:r>
              <a:endParaRPr lang="en-US" sz="3600" b="1" dirty="0">
                <a:solidFill>
                  <a:srgbClr val="000000"/>
                </a:solidFill>
                <a:latin typeface="+mn-lt"/>
                <a:cs typeface="Arial" pitchFamily="34" charset="0"/>
              </a:endParaRPr>
            </a:p>
            <a:p>
              <a:pPr algn="just" defTabSz="695325">
                <a:spcAft>
                  <a:spcPts val="1200"/>
                </a:spcAft>
                <a:tabLst>
                  <a:tab pos="381000" algn="l"/>
                </a:tabLst>
                <a:defRPr/>
              </a:pPr>
              <a:r>
                <a:rPr lang="en-US" sz="2800" dirty="0" smtClean="0">
                  <a:latin typeface="+mn-lt"/>
                  <a:cs typeface="Arial" pitchFamily="34" charset="0"/>
                </a:rPr>
                <a:t>DP: Given an optimal </a:t>
              </a:r>
              <a:r>
                <a:rPr lang="en-US" sz="2800" dirty="0" smtClean="0">
                  <a:latin typeface="+mn-lt"/>
                  <a:cs typeface="Arial" pitchFamily="34" charset="0"/>
                </a:rPr>
                <a:t>task, </a:t>
              </a:r>
              <a:r>
                <a:rPr lang="en-US" sz="2800" dirty="0" smtClean="0">
                  <a:latin typeface="+mn-lt"/>
                  <a:cs typeface="Arial" pitchFamily="34" charset="0"/>
                </a:rPr>
                <a:t>we need to solve many sub-problems, and then combine these </a:t>
              </a:r>
              <a:r>
                <a:rPr lang="en-US" sz="2800" dirty="0" smtClean="0">
                  <a:latin typeface="+mn-lt"/>
                  <a:cs typeface="Arial" pitchFamily="34" charset="0"/>
                </a:rPr>
                <a:t>solutions </a:t>
              </a:r>
              <a:r>
                <a:rPr lang="en-US" sz="2800" dirty="0" smtClean="0">
                  <a:latin typeface="+mn-lt"/>
                  <a:cs typeface="Arial" pitchFamily="34" charset="0"/>
                </a:rPr>
                <a:t>to reach an overall solution.</a:t>
              </a:r>
              <a:endParaRPr lang="en-US" sz="2800" b="1" dirty="0" smtClean="0">
                <a:latin typeface="+mn-lt"/>
                <a:cs typeface="Arial" pitchFamily="34" charset="0"/>
              </a:endParaRPr>
            </a:p>
            <a:p>
              <a:pPr marL="228600" indent="-228600" defTabSz="695325">
                <a:spcAft>
                  <a:spcPts val="1200"/>
                </a:spcAft>
                <a:tabLst>
                  <a:tab pos="381000" algn="l"/>
                </a:tabLst>
                <a:defRPr/>
              </a:pPr>
              <a:endParaRPr lang="en-US" b="1" dirty="0">
                <a:latin typeface="Arial" pitchFamily="34" charset="0"/>
                <a:cs typeface="Arial" pitchFamily="34" charset="0"/>
              </a:endParaRPr>
            </a:p>
          </p:txBody>
        </p:sp>
        <p:pic>
          <p:nvPicPr>
            <p:cNvPr id="3112" name="Picture 40"/>
            <p:cNvPicPr>
              <a:picLocks noChangeAspect="1" noChangeArrowheads="1"/>
            </p:cNvPicPr>
            <p:nvPr/>
          </p:nvPicPr>
          <p:blipFill>
            <a:blip r:embed="rId8"/>
            <a:srcRect/>
            <a:stretch>
              <a:fillRect/>
            </a:stretch>
          </p:blipFill>
          <p:spPr bwMode="auto">
            <a:xfrm>
              <a:off x="9591484" y="17487900"/>
              <a:ext cx="8201216" cy="1457325"/>
            </a:xfrm>
            <a:prstGeom prst="rect">
              <a:avLst/>
            </a:prstGeom>
            <a:noFill/>
            <a:ln w="9525">
              <a:noFill/>
              <a:miter lim="800000"/>
              <a:headEnd/>
              <a:tailEnd/>
            </a:ln>
          </p:spPr>
        </p:pic>
        <p:pic>
          <p:nvPicPr>
            <p:cNvPr id="163" name="Picture 35"/>
            <p:cNvPicPr>
              <a:picLocks noChangeAspect="1" noChangeArrowheads="1"/>
            </p:cNvPicPr>
            <p:nvPr/>
          </p:nvPicPr>
          <p:blipFill>
            <a:blip r:embed="rId9"/>
            <a:srcRect/>
            <a:stretch>
              <a:fillRect/>
            </a:stretch>
          </p:blipFill>
          <p:spPr bwMode="auto">
            <a:xfrm>
              <a:off x="12049124" y="15692091"/>
              <a:ext cx="3384679" cy="863798"/>
            </a:xfrm>
            <a:prstGeom prst="rect">
              <a:avLst/>
            </a:prstGeom>
            <a:noFill/>
            <a:ln w="9525">
              <a:noFill/>
              <a:miter lim="800000"/>
              <a:headEnd/>
              <a:tailEnd/>
            </a:ln>
          </p:spPr>
        </p:pic>
        <p:pic>
          <p:nvPicPr>
            <p:cNvPr id="3106" name="Picture 34"/>
            <p:cNvPicPr>
              <a:picLocks noChangeAspect="1" noChangeArrowheads="1"/>
            </p:cNvPicPr>
            <p:nvPr/>
          </p:nvPicPr>
          <p:blipFill>
            <a:blip r:embed="rId10"/>
            <a:srcRect/>
            <a:stretch>
              <a:fillRect/>
            </a:stretch>
          </p:blipFill>
          <p:spPr bwMode="auto">
            <a:xfrm>
              <a:off x="9953625" y="16487775"/>
              <a:ext cx="7219950" cy="1219200"/>
            </a:xfrm>
            <a:prstGeom prst="rect">
              <a:avLst/>
            </a:prstGeom>
            <a:noFill/>
            <a:ln w="9525">
              <a:noFill/>
              <a:miter lim="800000"/>
              <a:headEnd/>
              <a:tailEnd/>
            </a:ln>
          </p:spPr>
        </p:pic>
        <p:grpSp>
          <p:nvGrpSpPr>
            <p:cNvPr id="182" name="Group 181"/>
            <p:cNvGrpSpPr/>
            <p:nvPr/>
          </p:nvGrpSpPr>
          <p:grpSpPr>
            <a:xfrm>
              <a:off x="12905921" y="19186978"/>
              <a:ext cx="4977396" cy="1355046"/>
              <a:chOff x="22221371" y="11128828"/>
              <a:chExt cx="4977396" cy="1355046"/>
            </a:xfrm>
          </p:grpSpPr>
          <p:sp>
            <p:nvSpPr>
              <p:cNvPr id="178" name="TextBox 177"/>
              <p:cNvSpPr txBox="1"/>
              <p:nvPr/>
            </p:nvSpPr>
            <p:spPr>
              <a:xfrm>
                <a:off x="22250400" y="11128828"/>
                <a:ext cx="4833257" cy="1323439"/>
              </a:xfrm>
              <a:prstGeom prst="rect">
                <a:avLst/>
              </a:prstGeom>
              <a:noFill/>
            </p:spPr>
            <p:txBody>
              <a:bodyPr wrap="square" rtlCol="0">
                <a:spAutoFit/>
              </a:bodyPr>
              <a:lstStyle/>
              <a:p>
                <a:r>
                  <a:rPr lang="en-US" sz="2000" dirty="0" smtClean="0">
                    <a:latin typeface="+mj-lt"/>
                  </a:rPr>
                  <a:t>With Bigram grammar constraint</a:t>
                </a:r>
              </a:p>
              <a:p>
                <a:endParaRPr lang="en-US" sz="2000" dirty="0" smtClean="0">
                  <a:latin typeface="+mj-lt"/>
                </a:endParaRPr>
              </a:p>
              <a:p>
                <a:endParaRPr lang="en-US" sz="2000" dirty="0" smtClean="0">
                  <a:latin typeface="+mj-lt"/>
                </a:endParaRPr>
              </a:p>
              <a:p>
                <a:r>
                  <a:rPr lang="en-US" sz="2000" dirty="0" smtClean="0">
                    <a:latin typeface="+mj-lt"/>
                  </a:rPr>
                  <a:t>If       can not be a predecessor of </a:t>
                </a:r>
                <a:endParaRPr lang="en-US" sz="2000" dirty="0">
                  <a:latin typeface="+mj-lt"/>
                </a:endParaRPr>
              </a:p>
            </p:txBody>
          </p:sp>
          <p:pic>
            <p:nvPicPr>
              <p:cNvPr id="3127" name="Picture 55"/>
              <p:cNvPicPr>
                <a:picLocks noChangeAspect="1" noChangeArrowheads="1"/>
              </p:cNvPicPr>
              <p:nvPr/>
            </p:nvPicPr>
            <p:blipFill>
              <a:blip r:embed="rId11"/>
              <a:srcRect/>
              <a:stretch>
                <a:fillRect/>
              </a:stretch>
            </p:blipFill>
            <p:spPr bwMode="auto">
              <a:xfrm>
                <a:off x="22221371" y="11469711"/>
                <a:ext cx="4977396" cy="564447"/>
              </a:xfrm>
              <a:prstGeom prst="rect">
                <a:avLst/>
              </a:prstGeom>
              <a:noFill/>
              <a:ln w="9525">
                <a:noFill/>
                <a:miter lim="800000"/>
                <a:headEnd/>
                <a:tailEnd/>
              </a:ln>
            </p:spPr>
          </p:pic>
          <p:pic>
            <p:nvPicPr>
              <p:cNvPr id="3128" name="Picture 56"/>
              <p:cNvPicPr>
                <a:picLocks noChangeAspect="1" noChangeArrowheads="1"/>
              </p:cNvPicPr>
              <p:nvPr/>
            </p:nvPicPr>
            <p:blipFill>
              <a:blip r:embed="rId12"/>
              <a:srcRect/>
              <a:stretch>
                <a:fillRect/>
              </a:stretch>
            </p:blipFill>
            <p:spPr bwMode="auto">
              <a:xfrm>
                <a:off x="22544768" y="12065808"/>
                <a:ext cx="373289" cy="412850"/>
              </a:xfrm>
              <a:prstGeom prst="rect">
                <a:avLst/>
              </a:prstGeom>
              <a:noFill/>
              <a:ln w="9525">
                <a:noFill/>
                <a:miter lim="800000"/>
                <a:headEnd/>
                <a:tailEnd/>
              </a:ln>
            </p:spPr>
          </p:pic>
          <p:pic>
            <p:nvPicPr>
              <p:cNvPr id="3129" name="Picture 57"/>
              <p:cNvPicPr>
                <a:picLocks noChangeAspect="1" noChangeArrowheads="1"/>
              </p:cNvPicPr>
              <p:nvPr/>
            </p:nvPicPr>
            <p:blipFill>
              <a:blip r:embed="rId13"/>
              <a:srcRect/>
              <a:stretch>
                <a:fillRect/>
              </a:stretch>
            </p:blipFill>
            <p:spPr bwMode="auto">
              <a:xfrm>
                <a:off x="25758551" y="12049280"/>
                <a:ext cx="541336" cy="434594"/>
              </a:xfrm>
              <a:prstGeom prst="rect">
                <a:avLst/>
              </a:prstGeom>
              <a:noFill/>
              <a:ln w="9525">
                <a:noFill/>
                <a:miter lim="800000"/>
                <a:headEnd/>
                <a:tailEnd/>
              </a:ln>
            </p:spPr>
          </p:pic>
        </p:grpSp>
        <p:pic>
          <p:nvPicPr>
            <p:cNvPr id="184" name="Picture 183" descr="Untitled-2.bmp"/>
            <p:cNvPicPr>
              <a:picLocks noChangeAspect="1"/>
            </p:cNvPicPr>
            <p:nvPr/>
          </p:nvPicPr>
          <p:blipFill>
            <a:blip r:embed="rId14"/>
            <a:stretch>
              <a:fillRect/>
            </a:stretch>
          </p:blipFill>
          <p:spPr>
            <a:xfrm>
              <a:off x="9489732" y="18649950"/>
              <a:ext cx="3525024" cy="2642214"/>
            </a:xfrm>
            <a:prstGeom prst="rect">
              <a:avLst/>
            </a:prstGeom>
          </p:spPr>
        </p:pic>
      </p:grpSp>
      <p:sp>
        <p:nvSpPr>
          <p:cNvPr id="190" name="Text Box 7"/>
          <p:cNvSpPr txBox="1">
            <a:spLocks noChangeArrowheads="1"/>
          </p:cNvSpPr>
          <p:nvPr/>
        </p:nvSpPr>
        <p:spPr bwMode="auto">
          <a:xfrm>
            <a:off x="27757229" y="15065829"/>
            <a:ext cx="8577072" cy="657497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Aft>
                <a:spcPts val="1200"/>
              </a:spcAft>
              <a:tabLst>
                <a:tab pos="381000" algn="l"/>
              </a:tabLst>
              <a:defRPr/>
            </a:pPr>
            <a:r>
              <a:rPr lang="en-US" sz="2800" b="1" dirty="0" smtClean="0">
                <a:solidFill>
                  <a:srgbClr val="333399"/>
                </a:solidFill>
                <a:latin typeface="+mn-lt"/>
                <a:cs typeface="Arial" pitchFamily="34" charset="0"/>
              </a:rPr>
              <a:t>Conclusion</a:t>
            </a:r>
          </a:p>
          <a:p>
            <a:pPr algn="just" defTabSz="695325">
              <a:spcAft>
                <a:spcPts val="1200"/>
              </a:spcAft>
              <a:tabLst>
                <a:tab pos="381000" algn="l"/>
              </a:tabLst>
              <a:defRPr/>
            </a:pPr>
            <a:r>
              <a:rPr lang="en-US" sz="2800" dirty="0" smtClean="0">
                <a:latin typeface="+mn-lt"/>
                <a:cs typeface="Arial" pitchFamily="34" charset="0"/>
              </a:rPr>
              <a:t>As can be seen from the above </a:t>
            </a:r>
            <a:r>
              <a:rPr lang="en-US" sz="2800" dirty="0" smtClean="0">
                <a:latin typeface="+mn-lt"/>
                <a:cs typeface="Arial" pitchFamily="34" charset="0"/>
              </a:rPr>
              <a:t>results, these commonly used algorithms </a:t>
            </a:r>
            <a:r>
              <a:rPr lang="en-US" sz="2800" dirty="0" smtClean="0">
                <a:latin typeface="+mn-lt"/>
                <a:cs typeface="Arial" pitchFamily="34" charset="0"/>
              </a:rPr>
              <a:t>which </a:t>
            </a:r>
            <a:r>
              <a:rPr lang="en-US" sz="2800" dirty="0" smtClean="0">
                <a:latin typeface="+mn-lt"/>
                <a:cs typeface="Arial" pitchFamily="34" charset="0"/>
              </a:rPr>
              <a:t>have shown to produce good </a:t>
            </a:r>
            <a:r>
              <a:rPr lang="en-US" sz="2800" dirty="0" smtClean="0">
                <a:latin typeface="+mn-lt"/>
                <a:cs typeface="Arial" pitchFamily="34" charset="0"/>
              </a:rPr>
              <a:t>results for speech recognition (i.e. HMM, DP) were tested for sign </a:t>
            </a:r>
            <a:r>
              <a:rPr lang="en-US" sz="2800" dirty="0" smtClean="0">
                <a:latin typeface="+mn-lt"/>
                <a:cs typeface="Arial" pitchFamily="34" charset="0"/>
              </a:rPr>
              <a:t>language. However</a:t>
            </a:r>
            <a:r>
              <a:rPr lang="en-US" sz="2800" dirty="0" smtClean="0">
                <a:latin typeface="+mn-lt"/>
                <a:cs typeface="Arial" pitchFamily="34" charset="0"/>
              </a:rPr>
              <a:t>, </a:t>
            </a:r>
            <a:r>
              <a:rPr lang="en-US" sz="2800" dirty="0" smtClean="0">
                <a:latin typeface="+mn-lt"/>
                <a:cs typeface="Arial" pitchFamily="34" charset="0"/>
              </a:rPr>
              <a:t>they do not yield satisfactory results in continuous sign recognition. </a:t>
            </a:r>
            <a:r>
              <a:rPr lang="en-US" sz="2800" dirty="0" smtClean="0">
                <a:latin typeface="+mn-lt"/>
                <a:cs typeface="Arial" pitchFamily="34" charset="0"/>
              </a:rPr>
              <a:t>Lacking spatial </a:t>
            </a:r>
            <a:r>
              <a:rPr lang="en-US" sz="2800" dirty="0" smtClean="0">
                <a:latin typeface="+mn-lt"/>
                <a:cs typeface="Arial" pitchFamily="34" charset="0"/>
              </a:rPr>
              <a:t>information is </a:t>
            </a:r>
            <a:r>
              <a:rPr lang="en-US" sz="2800" dirty="0" smtClean="0">
                <a:latin typeface="+mn-lt"/>
                <a:cs typeface="Arial" pitchFamily="34" charset="0"/>
              </a:rPr>
              <a:t>one major </a:t>
            </a:r>
            <a:r>
              <a:rPr lang="en-US" sz="2800" dirty="0" smtClean="0">
                <a:latin typeface="+mn-lt"/>
                <a:cs typeface="Arial" pitchFamily="34" charset="0"/>
              </a:rPr>
              <a:t>reason because these models typically ignore hand shapes. Moreover</a:t>
            </a:r>
            <a:r>
              <a:rPr lang="en-US" sz="2800" dirty="0" smtClean="0">
                <a:latin typeface="+mn-lt"/>
                <a:cs typeface="Arial" pitchFamily="34" charset="0"/>
              </a:rPr>
              <a:t>, </a:t>
            </a:r>
            <a:r>
              <a:rPr lang="en-US" sz="2800" dirty="0" smtClean="0">
                <a:latin typeface="+mn-lt"/>
                <a:cs typeface="Arial" pitchFamily="34" charset="0"/>
              </a:rPr>
              <a:t>multiple constraints </a:t>
            </a:r>
            <a:r>
              <a:rPr lang="en-US" sz="2800" dirty="0" smtClean="0">
                <a:latin typeface="+mn-lt"/>
                <a:cs typeface="Arial" pitchFamily="34" charset="0"/>
              </a:rPr>
              <a:t>should be considered to either speed up the process or improve accuracy. Future work will focus on how to use shape information without slowing down the overall recognition system.</a:t>
            </a:r>
          </a:p>
        </p:txBody>
      </p:sp>
      <p:sp>
        <p:nvSpPr>
          <p:cNvPr id="3133" name="Rectangle 61"/>
          <p:cNvSpPr>
            <a:spLocks noChangeArrowheads="1"/>
          </p:cNvSpPr>
          <p:nvPr/>
        </p:nvSpPr>
        <p:spPr bwMode="auto">
          <a:xfrm>
            <a:off x="0" y="0"/>
            <a:ext cx="3657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132" name="Object 60"/>
          <p:cNvGraphicFramePr>
            <a:graphicFrameLocks noChangeAspect="1"/>
          </p:cNvGraphicFramePr>
          <p:nvPr/>
        </p:nvGraphicFramePr>
        <p:xfrm>
          <a:off x="24355425" y="19640550"/>
          <a:ext cx="2695575" cy="2047875"/>
        </p:xfrm>
        <a:graphic>
          <a:graphicData uri="http://schemas.openxmlformats.org/presentationml/2006/ole">
            <p:oleObj spid="_x0000_s3132" name="Visio" r:id="rId15" imgW="3137523" imgH="2386753" progId="">
              <p:embed/>
            </p:oleObj>
          </a:graphicData>
        </a:graphic>
      </p:graphicFrame>
      <p:sp>
        <p:nvSpPr>
          <p:cNvPr id="3135" name="Rectangle 63"/>
          <p:cNvSpPr>
            <a:spLocks noChangeArrowheads="1"/>
          </p:cNvSpPr>
          <p:nvPr/>
        </p:nvSpPr>
        <p:spPr bwMode="auto">
          <a:xfrm>
            <a:off x="0" y="0"/>
            <a:ext cx="3657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134" name="Object 62"/>
          <p:cNvGraphicFramePr>
            <a:graphicFrameLocks noChangeAspect="1"/>
          </p:cNvGraphicFramePr>
          <p:nvPr/>
        </p:nvGraphicFramePr>
        <p:xfrm>
          <a:off x="19126200" y="15889533"/>
          <a:ext cx="7705993" cy="3350966"/>
        </p:xfrm>
        <a:graphic>
          <a:graphicData uri="http://schemas.openxmlformats.org/presentationml/2006/ole">
            <p:oleObj spid="_x0000_s3134" name="Visio" r:id="rId16" imgW="7426883" imgH="3328821" progId="">
              <p:embed/>
            </p:oleObj>
          </a:graphicData>
        </a:graphic>
      </p:graphicFrame>
      <p:grpSp>
        <p:nvGrpSpPr>
          <p:cNvPr id="103" name="Group 102"/>
          <p:cNvGrpSpPr/>
          <p:nvPr/>
        </p:nvGrpSpPr>
        <p:grpSpPr>
          <a:xfrm>
            <a:off x="9524998" y="5197475"/>
            <a:ext cx="8648701" cy="9471025"/>
            <a:chOff x="9524998" y="5197475"/>
            <a:chExt cx="8648701" cy="9471025"/>
          </a:xfrm>
        </p:grpSpPr>
        <p:sp>
          <p:nvSpPr>
            <p:cNvPr id="53" name="Text Box 7"/>
            <p:cNvSpPr txBox="1">
              <a:spLocks noChangeArrowheads="1"/>
            </p:cNvSpPr>
            <p:nvPr/>
          </p:nvSpPr>
          <p:spPr bwMode="auto">
            <a:xfrm>
              <a:off x="9524998" y="5197475"/>
              <a:ext cx="8648701" cy="947102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Bef>
                  <a:spcPts val="600"/>
                </a:spcBef>
                <a:spcAft>
                  <a:spcPts val="1800"/>
                </a:spcAft>
                <a:tabLst>
                  <a:tab pos="381000" algn="l"/>
                </a:tabLst>
                <a:defRPr/>
              </a:pPr>
              <a:r>
                <a:rPr lang="en-US" sz="3600" b="1" dirty="0" smtClean="0">
                  <a:solidFill>
                    <a:srgbClr val="333399"/>
                  </a:solidFill>
                  <a:latin typeface="+mn-lt"/>
                  <a:cs typeface="Arial" pitchFamily="34" charset="0"/>
                </a:rPr>
                <a:t>Multiple </a:t>
              </a:r>
              <a:r>
                <a:rPr lang="en-US" sz="3600" b="1" dirty="0" smtClean="0">
                  <a:solidFill>
                    <a:srgbClr val="333399"/>
                  </a:solidFill>
                  <a:latin typeface="+mn-lt"/>
                  <a:cs typeface="Arial" pitchFamily="34" charset="0"/>
                </a:rPr>
                <a:t>Constraints</a:t>
              </a:r>
              <a:endParaRPr lang="en-US" sz="3600" b="1" dirty="0" smtClean="0">
                <a:latin typeface="Arial" pitchFamily="34" charset="0"/>
                <a:cs typeface="Arial" pitchFamily="34" charset="0"/>
              </a:endParaRPr>
            </a:p>
            <a:p>
              <a:pPr marL="228600" indent="-228600" defTabSz="695325">
                <a:spcAft>
                  <a:spcPts val="1200"/>
                </a:spcAft>
                <a:buFont typeface="Arial" pitchFamily="34" charset="0"/>
                <a:buChar char="•"/>
                <a:tabLst>
                  <a:tab pos="381000" algn="l"/>
                </a:tabLst>
                <a:defRPr/>
              </a:pPr>
              <a:r>
                <a:rPr lang="en-US" sz="2800" dirty="0" smtClean="0">
                  <a:latin typeface="+mj-lt"/>
                  <a:cs typeface="Arial" pitchFamily="34" charset="0"/>
                </a:rPr>
                <a:t>Grammar constraint</a:t>
              </a:r>
              <a:r>
                <a:rPr lang="en-US" sz="2800" dirty="0" smtClean="0">
                  <a:latin typeface="+mj-lt"/>
                  <a:cs typeface="Arial" pitchFamily="34" charset="0"/>
                </a:rPr>
                <a:t>: </a:t>
              </a:r>
            </a:p>
            <a:p>
              <a:pPr marL="685800" lvl="1" indent="-228600" defTabSz="695325">
                <a:spcAft>
                  <a:spcPts val="0"/>
                </a:spcAft>
                <a:tabLst>
                  <a:tab pos="381000" algn="l"/>
                </a:tabLst>
                <a:defRPr/>
              </a:pPr>
              <a:r>
                <a:rPr lang="en-US" sz="2800" dirty="0" smtClean="0">
                  <a:latin typeface="+mj-lt"/>
                  <a:cs typeface="Arial" pitchFamily="34" charset="0"/>
                </a:rPr>
                <a:t>   Whether two gestures can </a:t>
              </a:r>
            </a:p>
            <a:p>
              <a:pPr marL="685800" lvl="1" indent="-228600" defTabSz="695325">
                <a:spcAft>
                  <a:spcPts val="0"/>
                </a:spcAft>
                <a:tabLst>
                  <a:tab pos="381000" algn="l"/>
                </a:tabLst>
                <a:defRPr/>
              </a:pPr>
              <a:r>
                <a:rPr lang="en-US" sz="2800" dirty="0" smtClean="0">
                  <a:latin typeface="+mj-lt"/>
                  <a:cs typeface="Arial" pitchFamily="34" charset="0"/>
                </a:rPr>
                <a:t>   be connected</a:t>
              </a:r>
            </a:p>
            <a:p>
              <a:pPr marL="228600" indent="-228600" defTabSz="695325">
                <a:spcBef>
                  <a:spcPts val="600"/>
                </a:spcBef>
                <a:spcAft>
                  <a:spcPts val="1200"/>
                </a:spcAft>
                <a:buFont typeface="Arial" pitchFamily="34" charset="0"/>
                <a:buChar char="•"/>
                <a:tabLst>
                  <a:tab pos="381000" algn="l"/>
                </a:tabLst>
                <a:defRPr/>
              </a:pPr>
              <a:r>
                <a:rPr lang="en-US" sz="2800" dirty="0" smtClean="0">
                  <a:latin typeface="+mj-lt"/>
                  <a:cs typeface="Arial" pitchFamily="34" charset="0"/>
                </a:rPr>
                <a:t>State transition constraint:</a:t>
              </a:r>
            </a:p>
            <a:p>
              <a:pPr marL="685800" lvl="1" indent="-228600" defTabSz="695325">
                <a:spcAft>
                  <a:spcPts val="0"/>
                </a:spcAft>
                <a:tabLst>
                  <a:tab pos="381000" algn="l"/>
                </a:tabLst>
                <a:defRPr/>
              </a:pPr>
              <a:r>
                <a:rPr lang="en-US" sz="2800" dirty="0" smtClean="0">
                  <a:latin typeface="+mj-lt"/>
                  <a:cs typeface="Arial" pitchFamily="34" charset="0"/>
                </a:rPr>
                <a:t>   Probability of one state of a  </a:t>
              </a:r>
            </a:p>
            <a:p>
              <a:pPr marL="685800" lvl="1" indent="-228600" defTabSz="695325">
                <a:spcAft>
                  <a:spcPts val="0"/>
                </a:spcAft>
                <a:tabLst>
                  <a:tab pos="381000" algn="l"/>
                </a:tabLst>
                <a:defRPr/>
              </a:pPr>
              <a:r>
                <a:rPr lang="en-US" sz="2800" dirty="0" smtClean="0">
                  <a:latin typeface="+mj-lt"/>
                  <a:cs typeface="Arial" pitchFamily="34" charset="0"/>
                </a:rPr>
                <a:t>   sign change to another state       </a:t>
              </a:r>
              <a:r>
                <a:rPr lang="en-US" sz="1600" dirty="0" smtClean="0">
                  <a:latin typeface="+mj-lt"/>
                  <a:cs typeface="Arial" pitchFamily="34" charset="0"/>
                </a:rPr>
                <a:t>Figure 2. Multiple constrains</a:t>
              </a:r>
            </a:p>
            <a:p>
              <a:pPr marL="228600" indent="-228600" defTabSz="695325">
                <a:spcBef>
                  <a:spcPts val="600"/>
                </a:spcBef>
                <a:spcAft>
                  <a:spcPts val="1200"/>
                </a:spcAft>
                <a:buFont typeface="Arial" pitchFamily="34" charset="0"/>
                <a:buChar char="•"/>
                <a:tabLst>
                  <a:tab pos="381000" algn="l"/>
                </a:tabLst>
                <a:defRPr/>
              </a:pPr>
              <a:r>
                <a:rPr lang="en-US" sz="2800" dirty="0" smtClean="0">
                  <a:latin typeface="+mj-lt"/>
                  <a:cs typeface="Arial" pitchFamily="34" charset="0"/>
                </a:rPr>
                <a:t>{start, end}  co-occurrence constraint:</a:t>
              </a:r>
            </a:p>
            <a:p>
              <a:pPr marL="685800" lvl="1" indent="-228600" defTabSz="695325">
                <a:spcBef>
                  <a:spcPts val="0"/>
                </a:spcBef>
                <a:spcAft>
                  <a:spcPts val="0"/>
                </a:spcAft>
                <a:tabLst>
                  <a:tab pos="381000" algn="l"/>
                </a:tabLst>
                <a:defRPr/>
              </a:pPr>
              <a:r>
                <a:rPr lang="en-US" sz="2800" dirty="0" smtClean="0">
                  <a:latin typeface="+mj-lt"/>
                  <a:cs typeface="Arial" pitchFamily="34" charset="0"/>
                </a:rPr>
                <a:t>    Probability of two gestures can be the start and end </a:t>
              </a:r>
              <a:r>
                <a:rPr lang="en-US" sz="2800" dirty="0" smtClean="0">
                  <a:latin typeface="+mj-lt"/>
                  <a:cs typeface="Arial" pitchFamily="34" charset="0"/>
                </a:rPr>
                <a:t>states </a:t>
              </a:r>
              <a:r>
                <a:rPr lang="en-US" sz="2800" dirty="0" smtClean="0">
                  <a:latin typeface="+mj-lt"/>
                  <a:cs typeface="Arial" pitchFamily="34" charset="0"/>
                </a:rPr>
                <a:t>for a sign</a:t>
              </a:r>
            </a:p>
            <a:p>
              <a:pPr marL="228600" indent="-228600" defTabSz="695325">
                <a:spcBef>
                  <a:spcPts val="600"/>
                </a:spcBef>
                <a:spcAft>
                  <a:spcPts val="1200"/>
                </a:spcAft>
                <a:tabLst>
                  <a:tab pos="381000" algn="l"/>
                </a:tabLst>
                <a:defRPr/>
              </a:pPr>
              <a:endParaRPr lang="en-US" sz="2800" dirty="0" smtClean="0">
                <a:latin typeface="+mj-lt"/>
                <a:cs typeface="Arial" pitchFamily="34" charset="0"/>
              </a:endParaRPr>
            </a:p>
          </p:txBody>
        </p:sp>
        <p:pic>
          <p:nvPicPr>
            <p:cNvPr id="3088" name="Picture 16"/>
            <p:cNvPicPr>
              <a:picLocks noChangeAspect="1" noChangeArrowheads="1"/>
            </p:cNvPicPr>
            <p:nvPr/>
          </p:nvPicPr>
          <p:blipFill>
            <a:blip r:embed="rId17"/>
            <a:srcRect/>
            <a:stretch>
              <a:fillRect/>
            </a:stretch>
          </p:blipFill>
          <p:spPr bwMode="auto">
            <a:xfrm>
              <a:off x="14855485" y="5972174"/>
              <a:ext cx="2968047" cy="2828925"/>
            </a:xfrm>
            <a:prstGeom prst="rect">
              <a:avLst/>
            </a:prstGeom>
            <a:noFill/>
            <a:ln w="9525">
              <a:noFill/>
              <a:miter lim="800000"/>
              <a:headEnd/>
              <a:tailEnd/>
            </a:ln>
          </p:spPr>
        </p:pic>
        <p:pic>
          <p:nvPicPr>
            <p:cNvPr id="3104" name="Picture 32"/>
            <p:cNvPicPr>
              <a:picLocks noChangeAspect="1" noChangeArrowheads="1"/>
            </p:cNvPicPr>
            <p:nvPr/>
          </p:nvPicPr>
          <p:blipFill>
            <a:blip r:embed="rId18"/>
            <a:srcRect/>
            <a:stretch>
              <a:fillRect/>
            </a:stretch>
          </p:blipFill>
          <p:spPr bwMode="auto">
            <a:xfrm>
              <a:off x="9906000" y="10696575"/>
              <a:ext cx="8065342" cy="3438525"/>
            </a:xfrm>
            <a:prstGeom prst="rect">
              <a:avLst/>
            </a:prstGeom>
            <a:noFill/>
            <a:ln w="9525">
              <a:noFill/>
              <a:miter lim="800000"/>
              <a:headEnd/>
              <a:tailEnd/>
            </a:ln>
          </p:spPr>
        </p:pic>
        <p:sp>
          <p:nvSpPr>
            <p:cNvPr id="252" name="TextBox 251"/>
            <p:cNvSpPr txBox="1"/>
            <p:nvPr/>
          </p:nvSpPr>
          <p:spPr>
            <a:xfrm>
              <a:off x="11868150" y="14220825"/>
              <a:ext cx="3995261" cy="338554"/>
            </a:xfrm>
            <a:prstGeom prst="rect">
              <a:avLst/>
            </a:prstGeom>
            <a:noFill/>
          </p:spPr>
          <p:txBody>
            <a:bodyPr wrap="none" rtlCol="0">
              <a:spAutoFit/>
            </a:bodyPr>
            <a:lstStyle/>
            <a:p>
              <a:r>
                <a:rPr lang="en-US" sz="1600" dirty="0" smtClean="0">
                  <a:latin typeface="+mj-lt"/>
                </a:rPr>
                <a:t>Figure 3. ASL example: John should buy a car</a:t>
              </a:r>
              <a:endParaRPr lang="en-US" sz="1600" dirty="0">
                <a:latin typeface="+mj-lt"/>
              </a:endParaRPr>
            </a:p>
          </p:txBody>
        </p:sp>
      </p:grpSp>
      <p:pic>
        <p:nvPicPr>
          <p:cNvPr id="2" name="Picture 63"/>
          <p:cNvPicPr>
            <a:picLocks noChangeAspect="1" noChangeArrowheads="1"/>
          </p:cNvPicPr>
          <p:nvPr/>
        </p:nvPicPr>
        <p:blipFill>
          <a:blip r:embed="rId19"/>
          <a:srcRect/>
          <a:stretch>
            <a:fillRect/>
          </a:stretch>
        </p:blipFill>
        <p:spPr bwMode="auto">
          <a:xfrm>
            <a:off x="23326725" y="14530615"/>
            <a:ext cx="3087190" cy="914168"/>
          </a:xfrm>
          <a:prstGeom prst="rect">
            <a:avLst/>
          </a:prstGeom>
          <a:noFill/>
          <a:ln w="9525">
            <a:noFill/>
            <a:miter lim="800000"/>
            <a:headEnd/>
            <a:tailEnd/>
          </a:ln>
        </p:spPr>
      </p:pic>
      <p:grpSp>
        <p:nvGrpSpPr>
          <p:cNvPr id="104" name="Group 103"/>
          <p:cNvGrpSpPr/>
          <p:nvPr/>
        </p:nvGrpSpPr>
        <p:grpSpPr>
          <a:xfrm>
            <a:off x="400050" y="14897100"/>
            <a:ext cx="17773650" cy="11620500"/>
            <a:chOff x="400050" y="14897100"/>
            <a:chExt cx="17773650" cy="11620500"/>
          </a:xfrm>
        </p:grpSpPr>
        <p:sp>
          <p:nvSpPr>
            <p:cNvPr id="14527" name="Text Box 114"/>
            <p:cNvSpPr txBox="1">
              <a:spLocks noChangeArrowheads="1"/>
            </p:cNvSpPr>
            <p:nvPr/>
          </p:nvSpPr>
          <p:spPr bwMode="auto">
            <a:xfrm>
              <a:off x="400050" y="14897100"/>
              <a:ext cx="17773650" cy="116205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Bef>
                  <a:spcPct val="50000"/>
                </a:spcBef>
                <a:spcAft>
                  <a:spcPts val="1200"/>
                </a:spcAft>
                <a:tabLst>
                  <a:tab pos="381000" algn="l"/>
                </a:tabLst>
                <a:defRPr/>
              </a:pPr>
              <a:r>
                <a:rPr lang="en-US" sz="3200" b="1" dirty="0" smtClean="0">
                  <a:solidFill>
                    <a:srgbClr val="333399"/>
                  </a:solidFill>
                  <a:latin typeface="+mn-lt"/>
                  <a:cs typeface="Arial" pitchFamily="34" charset="0"/>
                </a:rPr>
                <a:t>ASL Recognition System</a:t>
              </a:r>
            </a:p>
            <a:p>
              <a:pPr defTabSz="695325">
                <a:spcBef>
                  <a:spcPct val="50000"/>
                </a:spcBef>
                <a:spcAft>
                  <a:spcPts val="1200"/>
                </a:spcAft>
                <a:tabLst>
                  <a:tab pos="381000" algn="l"/>
                </a:tabLst>
                <a:defRPr/>
              </a:pPr>
              <a:r>
                <a:rPr lang="en-US" sz="2600" b="1" dirty="0" smtClean="0">
                  <a:latin typeface="+mn-lt"/>
                  <a:cs typeface="Arial" pitchFamily="34" charset="0"/>
                </a:rPr>
                <a:t>This process is typically implemented with Dynamic programming since HMM’s require large sets of training data</a:t>
              </a:r>
              <a:r>
                <a:rPr lang="en-US" sz="2800" b="1" dirty="0" smtClean="0">
                  <a:latin typeface="+mn-lt"/>
                  <a:cs typeface="Arial" pitchFamily="34" charset="0"/>
                </a:rPr>
                <a:t>.</a:t>
              </a:r>
              <a:endParaRPr lang="en-US" sz="2800" b="1" dirty="0">
                <a:latin typeface="+mn-lt"/>
                <a:cs typeface="Arial" pitchFamily="34" charset="0"/>
              </a:endParaRPr>
            </a:p>
            <a:p>
              <a:pPr algn="just" defTabSz="695325">
                <a:spcBef>
                  <a:spcPct val="10000"/>
                </a:spcBef>
                <a:spcAft>
                  <a:spcPts val="1200"/>
                </a:spcAft>
                <a:tabLst>
                  <a:tab pos="228600" algn="l"/>
                </a:tabLst>
                <a:defRPr/>
              </a:pPr>
              <a:r>
                <a:rPr lang="en-US" sz="1800" dirty="0" smtClean="0">
                  <a:latin typeface="Arial" pitchFamily="34" charset="0"/>
                  <a:cs typeface="Arial" pitchFamily="34" charset="0"/>
                </a:rPr>
                <a:t> </a:t>
              </a:r>
              <a:endParaRPr lang="en-US" sz="2000" b="1" dirty="0">
                <a:latin typeface="Arial" pitchFamily="34" charset="0"/>
                <a:cs typeface="Arial" pitchFamily="34" charset="0"/>
              </a:endParaRPr>
            </a:p>
            <a:p>
              <a:pPr algn="just" defTabSz="695325">
                <a:spcBef>
                  <a:spcPct val="10000"/>
                </a:spcBef>
                <a:tabLst>
                  <a:tab pos="381000" algn="l"/>
                </a:tabLst>
                <a:defRPr/>
              </a:pPr>
              <a:endParaRPr lang="en-US" sz="1800" dirty="0">
                <a:latin typeface="Arial" pitchFamily="34" charset="0"/>
                <a:cs typeface="Arial" pitchFamily="34" charset="0"/>
              </a:endParaRPr>
            </a:p>
            <a:p>
              <a:pPr algn="just" defTabSz="695325">
                <a:spcBef>
                  <a:spcPct val="10000"/>
                </a:spcBef>
                <a:tabLst>
                  <a:tab pos="381000" algn="l"/>
                </a:tabLst>
                <a:defRPr/>
              </a:pPr>
              <a:r>
                <a:rPr lang="en-US" sz="2000" dirty="0">
                  <a:latin typeface="Arial" pitchFamily="34" charset="0"/>
                  <a:cs typeface="Arial" pitchFamily="34" charset="0"/>
                </a:rPr>
                <a:t>	</a:t>
              </a:r>
            </a:p>
          </p:txBody>
        </p:sp>
        <p:grpSp>
          <p:nvGrpSpPr>
            <p:cNvPr id="73" name="Group 72"/>
            <p:cNvGrpSpPr/>
            <p:nvPr/>
          </p:nvGrpSpPr>
          <p:grpSpPr>
            <a:xfrm>
              <a:off x="438150" y="16573500"/>
              <a:ext cx="17678400" cy="9201150"/>
              <a:chOff x="438150" y="16687800"/>
              <a:chExt cx="17678400" cy="9201150"/>
            </a:xfrm>
          </p:grpSpPr>
          <p:sp>
            <p:nvSpPr>
              <p:cNvPr id="199" name="Rounded Rectangle 198"/>
              <p:cNvSpPr/>
              <p:nvPr/>
            </p:nvSpPr>
            <p:spPr>
              <a:xfrm>
                <a:off x="438150" y="16687800"/>
                <a:ext cx="17678400" cy="9201150"/>
              </a:xfrm>
              <a:prstGeom prst="roundRect">
                <a:avLst/>
              </a:prstGeom>
              <a:blipFill>
                <a:blip r:embed="rId20"/>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2" name="Group 211"/>
              <p:cNvGrpSpPr/>
              <p:nvPr/>
            </p:nvGrpSpPr>
            <p:grpSpPr>
              <a:xfrm>
                <a:off x="685800" y="16821150"/>
                <a:ext cx="4943475" cy="8096250"/>
                <a:chOff x="914400" y="16764000"/>
                <a:chExt cx="4943475" cy="8096250"/>
              </a:xfrm>
            </p:grpSpPr>
            <p:sp>
              <p:nvSpPr>
                <p:cNvPr id="196" name="Rounded Rectangle 195"/>
                <p:cNvSpPr/>
                <p:nvPr/>
              </p:nvSpPr>
              <p:spPr>
                <a:xfrm>
                  <a:off x="914400" y="16764000"/>
                  <a:ext cx="4943475" cy="8096250"/>
                </a:xfrm>
                <a:prstGeom prst="roundRect">
                  <a:avLst/>
                </a:prstGeom>
                <a:solidFill>
                  <a:srgbClr val="F46C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 name="Rectangle 206"/>
                <p:cNvSpPr/>
                <p:nvPr/>
              </p:nvSpPr>
              <p:spPr>
                <a:xfrm>
                  <a:off x="1181100" y="17202150"/>
                  <a:ext cx="4476750" cy="5505450"/>
                </a:xfrm>
                <a:prstGeom prst="rect">
                  <a:avLst/>
                </a:prstGeom>
                <a:noFill/>
                <a:ln w="38100">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TextBox 199"/>
                <p:cNvSpPr txBox="1"/>
                <p:nvPr/>
              </p:nvSpPr>
              <p:spPr>
                <a:xfrm>
                  <a:off x="1333500" y="17430750"/>
                  <a:ext cx="4171950" cy="1323439"/>
                </a:xfrm>
                <a:prstGeom prst="rect">
                  <a:avLst/>
                </a:prstGeom>
                <a:solidFill>
                  <a:srgbClr val="FFFF99"/>
                </a:solidFill>
                <a:ln>
                  <a:solidFill>
                    <a:srgbClr val="FF0000"/>
                  </a:solidFill>
                </a:ln>
              </p:spPr>
              <p:txBody>
                <a:bodyPr wrap="square" rtlCol="0">
                  <a:spAutoFit/>
                </a:bodyPr>
                <a:lstStyle/>
                <a:p>
                  <a:endParaRPr lang="en-US" dirty="0" smtClean="0">
                    <a:latin typeface="+mn-lt"/>
                  </a:endParaRPr>
                </a:p>
                <a:p>
                  <a:pPr algn="ctr"/>
                  <a:r>
                    <a:rPr lang="en-US" sz="3200" dirty="0" smtClean="0">
                      <a:latin typeface="+mn-lt"/>
                    </a:rPr>
                    <a:t>Gaussian mixture model</a:t>
                  </a:r>
                </a:p>
                <a:p>
                  <a:endParaRPr lang="en-US" dirty="0">
                    <a:latin typeface="+mn-lt"/>
                  </a:endParaRPr>
                </a:p>
              </p:txBody>
            </p:sp>
            <p:sp>
              <p:nvSpPr>
                <p:cNvPr id="201" name="TextBox 200"/>
                <p:cNvSpPr txBox="1"/>
                <p:nvPr/>
              </p:nvSpPr>
              <p:spPr>
                <a:xfrm>
                  <a:off x="1333500" y="19221450"/>
                  <a:ext cx="4171950" cy="1323439"/>
                </a:xfrm>
                <a:prstGeom prst="rect">
                  <a:avLst/>
                </a:prstGeom>
                <a:solidFill>
                  <a:srgbClr val="FFFF99"/>
                </a:solidFill>
                <a:ln>
                  <a:solidFill>
                    <a:srgbClr val="FF0000"/>
                  </a:solidFill>
                </a:ln>
              </p:spPr>
              <p:txBody>
                <a:bodyPr wrap="square" rtlCol="0">
                  <a:spAutoFit/>
                </a:bodyPr>
                <a:lstStyle/>
                <a:p>
                  <a:endParaRPr lang="en-US" dirty="0" smtClean="0">
                    <a:latin typeface="+mn-lt"/>
                  </a:endParaRPr>
                </a:p>
                <a:p>
                  <a:pPr algn="ctr"/>
                  <a:r>
                    <a:rPr lang="en-US" sz="3200" dirty="0" smtClean="0">
                      <a:latin typeface="+mn-lt"/>
                    </a:rPr>
                    <a:t>Face detection based</a:t>
                  </a:r>
                </a:p>
                <a:p>
                  <a:endParaRPr lang="en-US" dirty="0">
                    <a:latin typeface="+mn-lt"/>
                  </a:endParaRPr>
                </a:p>
              </p:txBody>
            </p:sp>
            <p:sp>
              <p:nvSpPr>
                <p:cNvPr id="202" name="TextBox 201"/>
                <p:cNvSpPr txBox="1"/>
                <p:nvPr/>
              </p:nvSpPr>
              <p:spPr>
                <a:xfrm>
                  <a:off x="1314450" y="21012150"/>
                  <a:ext cx="4171950" cy="1323439"/>
                </a:xfrm>
                <a:prstGeom prst="rect">
                  <a:avLst/>
                </a:prstGeom>
                <a:solidFill>
                  <a:srgbClr val="FFFF99"/>
                </a:solidFill>
                <a:ln>
                  <a:solidFill>
                    <a:srgbClr val="FF0000"/>
                  </a:solidFill>
                </a:ln>
              </p:spPr>
              <p:txBody>
                <a:bodyPr wrap="square" rtlCol="0">
                  <a:spAutoFit/>
                </a:bodyPr>
                <a:lstStyle/>
                <a:p>
                  <a:pPr algn="ctr"/>
                  <a:endParaRPr lang="en-US" dirty="0" smtClean="0">
                    <a:latin typeface="+mn-lt"/>
                  </a:endParaRPr>
                </a:p>
                <a:p>
                  <a:pPr algn="ctr"/>
                  <a:r>
                    <a:rPr lang="en-US" sz="3200" dirty="0" smtClean="0">
                      <a:latin typeface="+mn-lt"/>
                    </a:rPr>
                    <a:t>Motion information</a:t>
                  </a:r>
                </a:p>
                <a:p>
                  <a:endParaRPr lang="en-US" dirty="0">
                    <a:latin typeface="+mn-lt"/>
                  </a:endParaRPr>
                </a:p>
              </p:txBody>
            </p:sp>
            <p:cxnSp>
              <p:nvCxnSpPr>
                <p:cNvPr id="209" name="Straight Arrow Connector 208"/>
                <p:cNvCxnSpPr>
                  <a:stCxn id="207" idx="2"/>
                </p:cNvCxnSpPr>
                <p:nvPr/>
              </p:nvCxnSpPr>
              <p:spPr>
                <a:xfrm>
                  <a:off x="3419475" y="22707600"/>
                  <a:ext cx="9525" cy="685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1123950" y="23450550"/>
                  <a:ext cx="4572000" cy="584775"/>
                </a:xfrm>
                <a:prstGeom prst="rect">
                  <a:avLst/>
                </a:prstGeom>
                <a:solidFill>
                  <a:srgbClr val="0070C0"/>
                </a:solidFill>
              </p:spPr>
              <p:txBody>
                <a:bodyPr wrap="square" rtlCol="0">
                  <a:spAutoFit/>
                </a:bodyPr>
                <a:lstStyle/>
                <a:p>
                  <a:pPr algn="ctr">
                    <a:spcBef>
                      <a:spcPts val="1800"/>
                    </a:spcBef>
                    <a:spcAft>
                      <a:spcPts val="1800"/>
                    </a:spcAft>
                  </a:pPr>
                  <a:r>
                    <a:rPr lang="en-US" sz="3200" dirty="0" smtClean="0">
                      <a:latin typeface="+mn-lt"/>
                    </a:rPr>
                    <a:t>Hand Candidate Detection</a:t>
                  </a:r>
                </a:p>
              </p:txBody>
            </p:sp>
          </p:grpSp>
          <p:grpSp>
            <p:nvGrpSpPr>
              <p:cNvPr id="214" name="Group 213"/>
              <p:cNvGrpSpPr/>
              <p:nvPr/>
            </p:nvGrpSpPr>
            <p:grpSpPr>
              <a:xfrm>
                <a:off x="6795408" y="16802100"/>
                <a:ext cx="4943475" cy="8096250"/>
                <a:chOff x="952500" y="16764000"/>
                <a:chExt cx="4943475" cy="8096250"/>
              </a:xfrm>
            </p:grpSpPr>
            <p:sp>
              <p:nvSpPr>
                <p:cNvPr id="215" name="Rounded Rectangle 214"/>
                <p:cNvSpPr/>
                <p:nvPr/>
              </p:nvSpPr>
              <p:spPr>
                <a:xfrm>
                  <a:off x="952500" y="16764000"/>
                  <a:ext cx="4943475" cy="8096250"/>
                </a:xfrm>
                <a:prstGeom prst="roundRect">
                  <a:avLst/>
                </a:prstGeom>
                <a:solidFill>
                  <a:srgbClr val="F46C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Rectangle 215"/>
                <p:cNvSpPr/>
                <p:nvPr/>
              </p:nvSpPr>
              <p:spPr>
                <a:xfrm>
                  <a:off x="1181100" y="17202150"/>
                  <a:ext cx="4476750" cy="5505450"/>
                </a:xfrm>
                <a:prstGeom prst="rect">
                  <a:avLst/>
                </a:prstGeom>
                <a:noFill/>
                <a:ln w="38100">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TextBox 216"/>
                <p:cNvSpPr txBox="1"/>
                <p:nvPr/>
              </p:nvSpPr>
              <p:spPr>
                <a:xfrm>
                  <a:off x="1333500" y="17583150"/>
                  <a:ext cx="4171950" cy="1077218"/>
                </a:xfrm>
                <a:prstGeom prst="rect">
                  <a:avLst/>
                </a:prstGeom>
                <a:solidFill>
                  <a:srgbClr val="FFFF99"/>
                </a:solidFill>
                <a:ln>
                  <a:solidFill>
                    <a:srgbClr val="FF0000"/>
                  </a:solidFill>
                </a:ln>
              </p:spPr>
              <p:txBody>
                <a:bodyPr wrap="square" rtlCol="0">
                  <a:spAutoFit/>
                </a:bodyPr>
                <a:lstStyle/>
                <a:p>
                  <a:pPr algn="ctr">
                    <a:spcAft>
                      <a:spcPts val="0"/>
                    </a:spcAft>
                  </a:pPr>
                  <a:r>
                    <a:rPr lang="en-US" sz="3200" dirty="0" smtClean="0">
                      <a:latin typeface="+mn-lt"/>
                    </a:rPr>
                    <a:t>Global features (Distance histogram)</a:t>
                  </a:r>
                </a:p>
              </p:txBody>
            </p:sp>
            <p:sp>
              <p:nvSpPr>
                <p:cNvPr id="218" name="TextBox 217"/>
                <p:cNvSpPr txBox="1"/>
                <p:nvPr/>
              </p:nvSpPr>
              <p:spPr>
                <a:xfrm>
                  <a:off x="1371600" y="19373850"/>
                  <a:ext cx="4171950" cy="1077218"/>
                </a:xfrm>
                <a:prstGeom prst="rect">
                  <a:avLst/>
                </a:prstGeom>
                <a:solidFill>
                  <a:srgbClr val="FFFF99"/>
                </a:solidFill>
                <a:ln>
                  <a:solidFill>
                    <a:srgbClr val="FF0000"/>
                  </a:solidFill>
                </a:ln>
              </p:spPr>
              <p:txBody>
                <a:bodyPr wrap="square" rtlCol="0">
                  <a:spAutoFit/>
                </a:bodyPr>
                <a:lstStyle/>
                <a:p>
                  <a:pPr algn="ctr"/>
                  <a:r>
                    <a:rPr lang="en-US" sz="3200" dirty="0" smtClean="0">
                      <a:latin typeface="+mn-lt"/>
                    </a:rPr>
                    <a:t>Local features</a:t>
                  </a:r>
                </a:p>
                <a:p>
                  <a:pPr algn="ctr"/>
                  <a:r>
                    <a:rPr lang="en-US" sz="3200" dirty="0" smtClean="0">
                      <a:latin typeface="+mn-lt"/>
                    </a:rPr>
                    <a:t>(Location and motion)</a:t>
                  </a:r>
                </a:p>
              </p:txBody>
            </p:sp>
            <p:sp>
              <p:nvSpPr>
                <p:cNvPr id="219" name="TextBox 218"/>
                <p:cNvSpPr txBox="1"/>
                <p:nvPr/>
              </p:nvSpPr>
              <p:spPr>
                <a:xfrm>
                  <a:off x="1314450" y="21164550"/>
                  <a:ext cx="4171950" cy="1077218"/>
                </a:xfrm>
                <a:prstGeom prst="rect">
                  <a:avLst/>
                </a:prstGeom>
                <a:solidFill>
                  <a:srgbClr val="FFFF99"/>
                </a:solidFill>
                <a:ln>
                  <a:solidFill>
                    <a:srgbClr val="FF0000"/>
                  </a:solidFill>
                </a:ln>
              </p:spPr>
              <p:txBody>
                <a:bodyPr wrap="square" rtlCol="0">
                  <a:spAutoFit/>
                </a:bodyPr>
                <a:lstStyle/>
                <a:p>
                  <a:pPr algn="ctr"/>
                  <a:r>
                    <a:rPr lang="en-US" sz="3200" dirty="0" smtClean="0">
                      <a:latin typeface="+mn-lt"/>
                    </a:rPr>
                    <a:t>Hand shape features</a:t>
                  </a:r>
                </a:p>
                <a:p>
                  <a:pPr algn="ctr"/>
                  <a:r>
                    <a:rPr lang="en-US" sz="3200" dirty="0" smtClean="0">
                      <a:latin typeface="+mn-lt"/>
                    </a:rPr>
                    <a:t>(HOG)</a:t>
                  </a:r>
                </a:p>
              </p:txBody>
            </p:sp>
            <p:cxnSp>
              <p:nvCxnSpPr>
                <p:cNvPr id="220" name="Straight Arrow Connector 219"/>
                <p:cNvCxnSpPr>
                  <a:stCxn id="216" idx="2"/>
                </p:cNvCxnSpPr>
                <p:nvPr/>
              </p:nvCxnSpPr>
              <p:spPr>
                <a:xfrm>
                  <a:off x="3419475" y="22707600"/>
                  <a:ext cx="19050" cy="71437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1" name="TextBox 220"/>
                <p:cNvSpPr txBox="1"/>
                <p:nvPr/>
              </p:nvSpPr>
              <p:spPr>
                <a:xfrm>
                  <a:off x="1219200" y="23450550"/>
                  <a:ext cx="4438650" cy="584775"/>
                </a:xfrm>
                <a:prstGeom prst="rect">
                  <a:avLst/>
                </a:prstGeom>
                <a:solidFill>
                  <a:srgbClr val="0070C0"/>
                </a:solidFill>
              </p:spPr>
              <p:txBody>
                <a:bodyPr wrap="square" rtlCol="0">
                  <a:spAutoFit/>
                </a:bodyPr>
                <a:lstStyle/>
                <a:p>
                  <a:pPr algn="ctr">
                    <a:spcBef>
                      <a:spcPts val="1800"/>
                    </a:spcBef>
                    <a:spcAft>
                      <a:spcPts val="1800"/>
                    </a:spcAft>
                  </a:pPr>
                  <a:r>
                    <a:rPr lang="en-US" sz="3200" dirty="0" smtClean="0">
                      <a:latin typeface="+mn-lt"/>
                    </a:rPr>
                    <a:t>Feature Extraction</a:t>
                  </a:r>
                </a:p>
              </p:txBody>
            </p:sp>
          </p:grpSp>
          <p:sp>
            <p:nvSpPr>
              <p:cNvPr id="224" name="Right Arrow 223"/>
              <p:cNvSpPr/>
              <p:nvPr/>
            </p:nvSpPr>
            <p:spPr>
              <a:xfrm>
                <a:off x="5676900" y="20535900"/>
                <a:ext cx="1110343" cy="495300"/>
              </a:xfrm>
              <a:prstGeom prst="rightArrow">
                <a:avLst/>
              </a:prstGeom>
              <a:solidFill>
                <a:srgbClr val="F46C89"/>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Right Arrow 224"/>
              <p:cNvSpPr/>
              <p:nvPr/>
            </p:nvSpPr>
            <p:spPr>
              <a:xfrm>
                <a:off x="11767458" y="20497800"/>
                <a:ext cx="1072242" cy="495300"/>
              </a:xfrm>
              <a:prstGeom prst="rightArrow">
                <a:avLst/>
              </a:prstGeom>
              <a:solidFill>
                <a:srgbClr val="F46C89"/>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2" name="Group 241"/>
              <p:cNvGrpSpPr/>
              <p:nvPr/>
            </p:nvGrpSpPr>
            <p:grpSpPr>
              <a:xfrm>
                <a:off x="12877800" y="16783050"/>
                <a:ext cx="4943475" cy="8096250"/>
                <a:chOff x="914400" y="16764000"/>
                <a:chExt cx="4943475" cy="8096250"/>
              </a:xfrm>
            </p:grpSpPr>
            <p:sp>
              <p:nvSpPr>
                <p:cNvPr id="243" name="Rounded Rectangle 242"/>
                <p:cNvSpPr/>
                <p:nvPr/>
              </p:nvSpPr>
              <p:spPr>
                <a:xfrm>
                  <a:off x="914400" y="16764000"/>
                  <a:ext cx="4943475" cy="8096250"/>
                </a:xfrm>
                <a:prstGeom prst="roundRect">
                  <a:avLst/>
                </a:prstGeom>
                <a:solidFill>
                  <a:srgbClr val="F46C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 name="Rectangle 243"/>
                <p:cNvSpPr/>
                <p:nvPr/>
              </p:nvSpPr>
              <p:spPr>
                <a:xfrm>
                  <a:off x="1181100" y="17202150"/>
                  <a:ext cx="4476750" cy="5505450"/>
                </a:xfrm>
                <a:prstGeom prst="rect">
                  <a:avLst/>
                </a:prstGeom>
                <a:noFill/>
                <a:ln w="38100">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 name="TextBox 244"/>
                <p:cNvSpPr txBox="1"/>
                <p:nvPr/>
              </p:nvSpPr>
              <p:spPr>
                <a:xfrm>
                  <a:off x="1333500" y="17430750"/>
                  <a:ext cx="4171950" cy="1323439"/>
                </a:xfrm>
                <a:prstGeom prst="rect">
                  <a:avLst/>
                </a:prstGeom>
                <a:solidFill>
                  <a:srgbClr val="FFFF99"/>
                </a:solidFill>
                <a:ln>
                  <a:solidFill>
                    <a:srgbClr val="FF0000"/>
                  </a:solidFill>
                </a:ln>
              </p:spPr>
              <p:txBody>
                <a:bodyPr wrap="square" rtlCol="0">
                  <a:spAutoFit/>
                </a:bodyPr>
                <a:lstStyle/>
                <a:p>
                  <a:endParaRPr lang="en-US" dirty="0" smtClean="0">
                    <a:latin typeface="+mn-lt"/>
                  </a:endParaRPr>
                </a:p>
                <a:p>
                  <a:pPr algn="ctr"/>
                  <a:r>
                    <a:rPr lang="en-US" sz="3200" dirty="0" smtClean="0">
                      <a:latin typeface="+mn-lt"/>
                    </a:rPr>
                    <a:t>Dynamic Programming</a:t>
                  </a:r>
                </a:p>
                <a:p>
                  <a:endParaRPr lang="en-US" dirty="0">
                    <a:latin typeface="+mn-lt"/>
                  </a:endParaRPr>
                </a:p>
              </p:txBody>
            </p:sp>
            <p:sp>
              <p:nvSpPr>
                <p:cNvPr id="246" name="TextBox 245"/>
                <p:cNvSpPr txBox="1"/>
                <p:nvPr/>
              </p:nvSpPr>
              <p:spPr>
                <a:xfrm>
                  <a:off x="1333500" y="19221450"/>
                  <a:ext cx="4171950" cy="1323439"/>
                </a:xfrm>
                <a:prstGeom prst="rect">
                  <a:avLst/>
                </a:prstGeom>
                <a:solidFill>
                  <a:srgbClr val="FFFF99"/>
                </a:solidFill>
                <a:ln>
                  <a:solidFill>
                    <a:srgbClr val="FF0000"/>
                  </a:solidFill>
                </a:ln>
              </p:spPr>
              <p:txBody>
                <a:bodyPr wrap="square" rtlCol="0">
                  <a:spAutoFit/>
                </a:bodyPr>
                <a:lstStyle/>
                <a:p>
                  <a:endParaRPr lang="en-US" dirty="0" smtClean="0">
                    <a:latin typeface="+mn-lt"/>
                  </a:endParaRPr>
                </a:p>
                <a:p>
                  <a:pPr algn="ctr"/>
                  <a:r>
                    <a:rPr lang="en-US" sz="3200" dirty="0" smtClean="0">
                      <a:latin typeface="+mn-lt"/>
                    </a:rPr>
                    <a:t>Hidden Markov Model</a:t>
                  </a:r>
                </a:p>
                <a:p>
                  <a:endParaRPr lang="en-US" dirty="0">
                    <a:latin typeface="+mn-lt"/>
                  </a:endParaRPr>
                </a:p>
              </p:txBody>
            </p:sp>
            <p:sp>
              <p:nvSpPr>
                <p:cNvPr id="247" name="TextBox 246"/>
                <p:cNvSpPr txBox="1"/>
                <p:nvPr/>
              </p:nvSpPr>
              <p:spPr>
                <a:xfrm>
                  <a:off x="1314450" y="21012150"/>
                  <a:ext cx="4171950" cy="1323439"/>
                </a:xfrm>
                <a:prstGeom prst="rect">
                  <a:avLst/>
                </a:prstGeom>
                <a:solidFill>
                  <a:srgbClr val="FFFF99"/>
                </a:solidFill>
                <a:ln>
                  <a:solidFill>
                    <a:srgbClr val="FF0000"/>
                  </a:solidFill>
                </a:ln>
              </p:spPr>
              <p:txBody>
                <a:bodyPr wrap="square" rtlCol="0">
                  <a:spAutoFit/>
                </a:bodyPr>
                <a:lstStyle/>
                <a:p>
                  <a:pPr algn="ctr"/>
                  <a:endParaRPr lang="en-US" dirty="0" smtClean="0">
                    <a:latin typeface="+mn-lt"/>
                  </a:endParaRPr>
                </a:p>
                <a:p>
                  <a:pPr algn="ctr"/>
                  <a:r>
                    <a:rPr lang="en-US" sz="3200" dirty="0" smtClean="0">
                      <a:latin typeface="+mn-lt"/>
                    </a:rPr>
                    <a:t>Bayesian Network</a:t>
                  </a:r>
                </a:p>
                <a:p>
                  <a:endParaRPr lang="en-US" dirty="0">
                    <a:latin typeface="+mn-lt"/>
                  </a:endParaRPr>
                </a:p>
              </p:txBody>
            </p:sp>
            <p:cxnSp>
              <p:nvCxnSpPr>
                <p:cNvPr id="248" name="Straight Arrow Connector 247"/>
                <p:cNvCxnSpPr>
                  <a:stCxn id="244" idx="2"/>
                </p:cNvCxnSpPr>
                <p:nvPr/>
              </p:nvCxnSpPr>
              <p:spPr>
                <a:xfrm>
                  <a:off x="3419475" y="22707600"/>
                  <a:ext cx="9525" cy="685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9" name="TextBox 248"/>
                <p:cNvSpPr txBox="1"/>
                <p:nvPr/>
              </p:nvSpPr>
              <p:spPr>
                <a:xfrm>
                  <a:off x="1123950" y="23450550"/>
                  <a:ext cx="4572000" cy="584775"/>
                </a:xfrm>
                <a:prstGeom prst="rect">
                  <a:avLst/>
                </a:prstGeom>
                <a:solidFill>
                  <a:srgbClr val="0070C0"/>
                </a:solidFill>
              </p:spPr>
              <p:txBody>
                <a:bodyPr wrap="square" rtlCol="0">
                  <a:spAutoFit/>
                </a:bodyPr>
                <a:lstStyle/>
                <a:p>
                  <a:pPr algn="ctr">
                    <a:spcBef>
                      <a:spcPts val="1800"/>
                    </a:spcBef>
                    <a:spcAft>
                      <a:spcPts val="1800"/>
                    </a:spcAft>
                  </a:pPr>
                  <a:r>
                    <a:rPr lang="en-US" sz="3200" dirty="0" smtClean="0">
                      <a:latin typeface="+mn-lt"/>
                    </a:rPr>
                    <a:t>Calculate Match Cost</a:t>
                  </a:r>
                </a:p>
              </p:txBody>
            </p:sp>
          </p:grpSp>
          <p:sp>
            <p:nvSpPr>
              <p:cNvPr id="250" name="TextBox 249"/>
              <p:cNvSpPr txBox="1"/>
              <p:nvPr/>
            </p:nvSpPr>
            <p:spPr>
              <a:xfrm>
                <a:off x="4838698" y="25069800"/>
                <a:ext cx="9810752" cy="707886"/>
              </a:xfrm>
              <a:prstGeom prst="rect">
                <a:avLst/>
              </a:prstGeom>
              <a:noFill/>
            </p:spPr>
            <p:txBody>
              <a:bodyPr wrap="square" rtlCol="0">
                <a:spAutoFit/>
              </a:bodyPr>
              <a:lstStyle/>
              <a:p>
                <a:r>
                  <a:rPr lang="en-US" sz="4000" b="1" dirty="0" smtClean="0">
                    <a:latin typeface="+mj-lt"/>
                  </a:rPr>
                  <a:t>One Sign Process within DP recognition </a:t>
                </a:r>
                <a:endParaRPr lang="en-US" sz="4000" b="1" dirty="0">
                  <a:latin typeface="+mj-lt"/>
                </a:endParaRPr>
              </a:p>
            </p:txBody>
          </p:sp>
        </p:grpSp>
        <p:sp>
          <p:nvSpPr>
            <p:cNvPr id="74" name="TextBox 73"/>
            <p:cNvSpPr txBox="1"/>
            <p:nvPr/>
          </p:nvSpPr>
          <p:spPr>
            <a:xfrm>
              <a:off x="6438900" y="25850850"/>
              <a:ext cx="5026248" cy="523220"/>
            </a:xfrm>
            <a:prstGeom prst="rect">
              <a:avLst/>
            </a:prstGeom>
            <a:noFill/>
          </p:spPr>
          <p:txBody>
            <a:bodyPr wrap="none" rtlCol="0">
              <a:spAutoFit/>
            </a:bodyPr>
            <a:lstStyle/>
            <a:p>
              <a:r>
                <a:rPr lang="en-US" sz="2800" dirty="0" smtClean="0">
                  <a:latin typeface="+mj-lt"/>
                </a:rPr>
                <a:t>Figure 1. ASL recognition system</a:t>
              </a:r>
              <a:endParaRPr lang="en-US" sz="2800" dirty="0">
                <a:latin typeface="+mj-lt"/>
              </a:endParaRPr>
            </a:p>
          </p:txBody>
        </p:sp>
      </p:grpSp>
      <p:sp>
        <p:nvSpPr>
          <p:cNvPr id="75" name="Text Box 7"/>
          <p:cNvSpPr txBox="1">
            <a:spLocks noChangeArrowheads="1"/>
          </p:cNvSpPr>
          <p:nvPr/>
        </p:nvSpPr>
        <p:spPr bwMode="auto">
          <a:xfrm>
            <a:off x="18745201" y="22650450"/>
            <a:ext cx="8553450" cy="38862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Aft>
                <a:spcPts val="1200"/>
              </a:spcAft>
              <a:tabLst>
                <a:tab pos="381000" algn="l"/>
              </a:tabLst>
              <a:defRPr/>
            </a:pPr>
            <a:r>
              <a:rPr lang="en-US" sz="3200" b="1" dirty="0" smtClean="0">
                <a:solidFill>
                  <a:srgbClr val="333399"/>
                </a:solidFill>
                <a:latin typeface="+mn-lt"/>
                <a:cs typeface="Arial" pitchFamily="34" charset="0"/>
              </a:rPr>
              <a:t>Benchmark Databases:</a:t>
            </a:r>
          </a:p>
          <a:p>
            <a:pPr defTabSz="695325">
              <a:spcAft>
                <a:spcPts val="1200"/>
              </a:spcAft>
              <a:tabLst>
                <a:tab pos="381000" algn="l"/>
              </a:tabLst>
              <a:defRPr/>
            </a:pPr>
            <a:r>
              <a:rPr lang="en-US" b="1" dirty="0" smtClean="0">
                <a:solidFill>
                  <a:srgbClr val="000000"/>
                </a:solidFill>
                <a:latin typeface="Arial" pitchFamily="34" charset="0"/>
                <a:cs typeface="Arial" pitchFamily="34" charset="0"/>
              </a:rPr>
              <a:t> </a:t>
            </a:r>
          </a:p>
        </p:txBody>
      </p:sp>
      <p:graphicFrame>
        <p:nvGraphicFramePr>
          <p:cNvPr id="78" name="Table 77"/>
          <p:cNvGraphicFramePr>
            <a:graphicFrameLocks noGrp="1"/>
          </p:cNvGraphicFramePr>
          <p:nvPr/>
        </p:nvGraphicFramePr>
        <p:xfrm>
          <a:off x="18897601" y="23660101"/>
          <a:ext cx="8210549" cy="2225039"/>
        </p:xfrm>
        <a:graphic>
          <a:graphicData uri="http://schemas.openxmlformats.org/drawingml/2006/table">
            <a:tbl>
              <a:tblPr firstRow="1" bandRow="1">
                <a:tableStyleId>{5C22544A-7EE6-4342-B048-85BDC9FD1C3A}</a:tableStyleId>
              </a:tblPr>
              <a:tblGrid>
                <a:gridCol w="1770163"/>
                <a:gridCol w="621441"/>
                <a:gridCol w="809756"/>
                <a:gridCol w="1242881"/>
                <a:gridCol w="1111061"/>
                <a:gridCol w="828588"/>
                <a:gridCol w="1826659"/>
              </a:tblGrid>
              <a:tr h="493311">
                <a:tc>
                  <a:txBody>
                    <a:bodyPr/>
                    <a:lstStyle/>
                    <a:p>
                      <a:pPr marL="0" marR="0" algn="ctr">
                        <a:spcBef>
                          <a:spcPts val="0"/>
                        </a:spcBef>
                        <a:spcAft>
                          <a:spcPts val="0"/>
                        </a:spcAft>
                      </a:pPr>
                      <a:r>
                        <a:rPr lang="en-US" sz="1600" baseline="0" dirty="0">
                          <a:solidFill>
                            <a:schemeClr val="tx2">
                              <a:lumMod val="95000"/>
                              <a:lumOff val="5000"/>
                            </a:schemeClr>
                          </a:solidFill>
                          <a:latin typeface="Times New Roman"/>
                          <a:ea typeface="Times New Roman"/>
                          <a:cs typeface="Times New Roman"/>
                        </a:rPr>
                        <a:t>Research </a:t>
                      </a:r>
                      <a:r>
                        <a:rPr lang="en-US" sz="1600" baseline="0" dirty="0" smtClean="0">
                          <a:solidFill>
                            <a:schemeClr val="tx2">
                              <a:lumMod val="95000"/>
                              <a:lumOff val="5000"/>
                            </a:schemeClr>
                          </a:solidFill>
                          <a:latin typeface="Times New Roman"/>
                          <a:ea typeface="Times New Roman"/>
                          <a:cs typeface="Times New Roman"/>
                        </a:rPr>
                        <a:t>Institute</a:t>
                      </a:r>
                      <a:endParaRPr lang="en-US" sz="1600" baseline="0" dirty="0">
                        <a:solidFill>
                          <a:schemeClr val="tx2">
                            <a:lumMod val="95000"/>
                            <a:lumOff val="5000"/>
                          </a:schemeClr>
                        </a:solidFill>
                        <a:latin typeface="Times New Roman"/>
                        <a:ea typeface="Times New Roman"/>
                        <a:cs typeface="Times New Roman"/>
                      </a:endParaRPr>
                    </a:p>
                  </a:txBody>
                  <a:tcPr marL="68580" marR="68580" marT="0" marB="0">
                    <a:solidFill>
                      <a:srgbClr val="CCFFCC"/>
                    </a:solidFill>
                  </a:tcPr>
                </a:tc>
                <a:tc>
                  <a:txBody>
                    <a:bodyPr/>
                    <a:lstStyle/>
                    <a:p>
                      <a:pPr marL="0" marR="0" algn="ctr">
                        <a:spcBef>
                          <a:spcPts val="0"/>
                        </a:spcBef>
                        <a:spcAft>
                          <a:spcPts val="0"/>
                        </a:spcAft>
                      </a:pPr>
                      <a:r>
                        <a:rPr lang="en-US" sz="1600" baseline="0" dirty="0">
                          <a:solidFill>
                            <a:schemeClr val="tx2">
                              <a:lumMod val="95000"/>
                              <a:lumOff val="5000"/>
                            </a:schemeClr>
                          </a:solidFill>
                          <a:latin typeface="Times New Roman"/>
                          <a:ea typeface="Times New Roman"/>
                          <a:cs typeface="Times New Roman"/>
                        </a:rPr>
                        <a:t>Year</a:t>
                      </a:r>
                    </a:p>
                  </a:txBody>
                  <a:tcPr marL="68580" marR="68580" marT="0" marB="0">
                    <a:solidFill>
                      <a:srgbClr val="CCFFCC"/>
                    </a:solidFill>
                  </a:tcPr>
                </a:tc>
                <a:tc>
                  <a:txBody>
                    <a:bodyPr/>
                    <a:lstStyle/>
                    <a:p>
                      <a:pPr marL="0" marR="0" algn="ctr">
                        <a:spcBef>
                          <a:spcPts val="0"/>
                        </a:spcBef>
                        <a:spcAft>
                          <a:spcPts val="0"/>
                        </a:spcAft>
                      </a:pPr>
                      <a:r>
                        <a:rPr lang="en-US" sz="1600" baseline="0" dirty="0">
                          <a:solidFill>
                            <a:schemeClr val="tx2">
                              <a:lumMod val="95000"/>
                              <a:lumOff val="5000"/>
                            </a:schemeClr>
                          </a:solidFill>
                          <a:latin typeface="Times New Roman"/>
                          <a:ea typeface="Times New Roman"/>
                          <a:cs typeface="Times New Roman"/>
                        </a:rPr>
                        <a:t>Short Sleeves</a:t>
                      </a:r>
                    </a:p>
                  </a:txBody>
                  <a:tcPr marL="68580" marR="68580" marT="0" marB="0">
                    <a:solidFill>
                      <a:srgbClr val="CCFFCC"/>
                    </a:solidFill>
                  </a:tcPr>
                </a:tc>
                <a:tc>
                  <a:txBody>
                    <a:bodyPr/>
                    <a:lstStyle/>
                    <a:p>
                      <a:pPr marL="0" marR="0" algn="ctr">
                        <a:spcBef>
                          <a:spcPts val="0"/>
                        </a:spcBef>
                        <a:spcAft>
                          <a:spcPts val="0"/>
                        </a:spcAft>
                      </a:pPr>
                      <a:r>
                        <a:rPr lang="en-US" sz="1600" baseline="0" dirty="0">
                          <a:solidFill>
                            <a:schemeClr val="tx2">
                              <a:lumMod val="95000"/>
                              <a:lumOff val="5000"/>
                            </a:schemeClr>
                          </a:solidFill>
                          <a:latin typeface="Times New Roman"/>
                          <a:ea typeface="Times New Roman"/>
                          <a:cs typeface="Times New Roman"/>
                        </a:rPr>
                        <a:t>Background</a:t>
                      </a:r>
                    </a:p>
                  </a:txBody>
                  <a:tcPr marL="68580" marR="68580" marT="0" marB="0">
                    <a:solidFill>
                      <a:srgbClr val="CCFFCC"/>
                    </a:solidFill>
                  </a:tcPr>
                </a:tc>
                <a:tc>
                  <a:txBody>
                    <a:bodyPr/>
                    <a:lstStyle/>
                    <a:p>
                      <a:pPr marL="0" marR="0" algn="ctr">
                        <a:spcBef>
                          <a:spcPts val="0"/>
                        </a:spcBef>
                        <a:spcAft>
                          <a:spcPts val="0"/>
                        </a:spcAft>
                      </a:pPr>
                      <a:r>
                        <a:rPr lang="en-US" sz="1600" baseline="0" dirty="0">
                          <a:solidFill>
                            <a:schemeClr val="tx2">
                              <a:lumMod val="95000"/>
                              <a:lumOff val="5000"/>
                            </a:schemeClr>
                          </a:solidFill>
                          <a:latin typeface="Times New Roman"/>
                          <a:ea typeface="Times New Roman"/>
                          <a:cs typeface="Times New Roman"/>
                        </a:rPr>
                        <a:t>Number of Signer</a:t>
                      </a:r>
                    </a:p>
                  </a:txBody>
                  <a:tcPr marL="68580" marR="68580" marT="0" marB="0">
                    <a:solidFill>
                      <a:srgbClr val="CCFFCC"/>
                    </a:solidFill>
                  </a:tcPr>
                </a:tc>
                <a:tc>
                  <a:txBody>
                    <a:bodyPr/>
                    <a:lstStyle/>
                    <a:p>
                      <a:pPr marL="0" marR="0" algn="ctr">
                        <a:spcBef>
                          <a:spcPts val="0"/>
                        </a:spcBef>
                        <a:spcAft>
                          <a:spcPts val="0"/>
                        </a:spcAft>
                      </a:pPr>
                      <a:r>
                        <a:rPr lang="en-US" sz="1600" baseline="0" dirty="0">
                          <a:solidFill>
                            <a:schemeClr val="tx2">
                              <a:lumMod val="95000"/>
                              <a:lumOff val="5000"/>
                            </a:schemeClr>
                          </a:solidFill>
                          <a:latin typeface="Times New Roman"/>
                          <a:ea typeface="Times New Roman"/>
                          <a:cs typeface="Times New Roman"/>
                        </a:rPr>
                        <a:t>Data Size</a:t>
                      </a:r>
                    </a:p>
                  </a:txBody>
                  <a:tcPr marL="68580" marR="68580" marT="0" marB="0">
                    <a:solidFill>
                      <a:srgbClr val="CCFFCC"/>
                    </a:solidFill>
                  </a:tcPr>
                </a:tc>
                <a:tc>
                  <a:txBody>
                    <a:bodyPr/>
                    <a:lstStyle/>
                    <a:p>
                      <a:pPr marL="0" marR="0" algn="ctr">
                        <a:spcBef>
                          <a:spcPts val="0"/>
                        </a:spcBef>
                        <a:spcAft>
                          <a:spcPts val="0"/>
                        </a:spcAft>
                      </a:pPr>
                      <a:r>
                        <a:rPr lang="en-US" sz="1600" baseline="0" dirty="0">
                          <a:solidFill>
                            <a:schemeClr val="tx2">
                              <a:lumMod val="95000"/>
                              <a:lumOff val="5000"/>
                            </a:schemeClr>
                          </a:solidFill>
                          <a:latin typeface="Times New Roman"/>
                          <a:ea typeface="Times New Roman"/>
                          <a:cs typeface="Times New Roman"/>
                        </a:rPr>
                        <a:t>Data Type</a:t>
                      </a:r>
                    </a:p>
                  </a:txBody>
                  <a:tcPr marL="68580" marR="68580" marT="0" marB="0">
                    <a:solidFill>
                      <a:srgbClr val="CCFFCC"/>
                    </a:solidFill>
                  </a:tcPr>
                </a:tc>
              </a:tr>
              <a:tr h="372553">
                <a:tc>
                  <a:txBody>
                    <a:bodyPr/>
                    <a:lstStyle/>
                    <a:p>
                      <a:pPr marL="0" marR="0" algn="ctr">
                        <a:spcBef>
                          <a:spcPts val="0"/>
                        </a:spcBef>
                        <a:spcAft>
                          <a:spcPts val="0"/>
                        </a:spcAft>
                      </a:pPr>
                      <a:r>
                        <a:rPr lang="en-US" sz="1600" dirty="0">
                          <a:latin typeface="Times New Roman"/>
                          <a:ea typeface="Times New Roman"/>
                          <a:cs typeface="Times New Roman"/>
                        </a:rPr>
                        <a:t>Purdue University</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2002</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No</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Simple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Three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Medium</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Letter spelling</a:t>
                      </a:r>
                    </a:p>
                  </a:txBody>
                  <a:tcPr marL="68580" marR="68580" marT="0" marB="0"/>
                </a:tc>
              </a:tr>
              <a:tr h="372553">
                <a:tc>
                  <a:txBody>
                    <a:bodyPr/>
                    <a:lstStyle/>
                    <a:p>
                      <a:pPr marL="0" marR="0" algn="ctr">
                        <a:spcBef>
                          <a:spcPts val="0"/>
                        </a:spcBef>
                        <a:spcAft>
                          <a:spcPts val="0"/>
                        </a:spcAft>
                      </a:pPr>
                      <a:r>
                        <a:rPr lang="en-US" sz="1600" dirty="0">
                          <a:latin typeface="Times New Roman"/>
                          <a:ea typeface="Times New Roman"/>
                          <a:cs typeface="Times New Roman"/>
                        </a:rPr>
                        <a:t>Boston University</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2001</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Yes</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Multiple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Three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Large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Lexicon/continuous</a:t>
                      </a:r>
                    </a:p>
                  </a:txBody>
                  <a:tcPr marL="68580" marR="68580" marT="0" marB="0"/>
                </a:tc>
              </a:tr>
              <a:tr h="493311">
                <a:tc>
                  <a:txBody>
                    <a:bodyPr/>
                    <a:lstStyle/>
                    <a:p>
                      <a:pPr marL="0" marR="0" algn="ctr">
                        <a:spcBef>
                          <a:spcPts val="0"/>
                        </a:spcBef>
                        <a:spcAft>
                          <a:spcPts val="0"/>
                        </a:spcAft>
                      </a:pPr>
                      <a:r>
                        <a:rPr lang="en-US" sz="1600" dirty="0">
                          <a:latin typeface="Times New Roman"/>
                          <a:ea typeface="Times New Roman"/>
                          <a:cs typeface="Times New Roman"/>
                        </a:rPr>
                        <a:t>RWTH-Boston</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2004</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Some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Multiple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Three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Large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Sentence/Lexicon</a:t>
                      </a:r>
                      <a:r>
                        <a:rPr lang="en-US" sz="1600" dirty="0" smtClean="0">
                          <a:latin typeface="Times New Roman"/>
                          <a:ea typeface="Times New Roman"/>
                          <a:cs typeface="Times New Roman"/>
                        </a:rPr>
                        <a:t>/</a:t>
                      </a:r>
                    </a:p>
                    <a:p>
                      <a:pPr marL="0" marR="0" algn="ctr">
                        <a:spcBef>
                          <a:spcPts val="0"/>
                        </a:spcBef>
                        <a:spcAft>
                          <a:spcPts val="0"/>
                        </a:spcAft>
                      </a:pPr>
                      <a:r>
                        <a:rPr lang="en-US" sz="1600" dirty="0" smtClean="0">
                          <a:latin typeface="Times New Roman"/>
                          <a:ea typeface="Times New Roman"/>
                          <a:cs typeface="Times New Roman"/>
                        </a:rPr>
                        <a:t>Continuous</a:t>
                      </a:r>
                      <a:endParaRPr lang="en-US" sz="1600" dirty="0">
                        <a:latin typeface="Times New Roman"/>
                        <a:ea typeface="Times New Roman"/>
                        <a:cs typeface="Times New Roman"/>
                      </a:endParaRPr>
                    </a:p>
                  </a:txBody>
                  <a:tcPr marL="68580" marR="68580" marT="0" marB="0"/>
                </a:tc>
              </a:tr>
              <a:tr h="493311">
                <a:tc>
                  <a:txBody>
                    <a:bodyPr/>
                    <a:lstStyle/>
                    <a:p>
                      <a:pPr marL="0" marR="0" algn="ctr">
                        <a:spcBef>
                          <a:spcPts val="0"/>
                        </a:spcBef>
                        <a:spcAft>
                          <a:spcPts val="0"/>
                        </a:spcAft>
                      </a:pPr>
                      <a:r>
                        <a:rPr lang="en-US" sz="1600" dirty="0">
                          <a:latin typeface="Times New Roman"/>
                          <a:ea typeface="Times New Roman"/>
                          <a:cs typeface="Times New Roman"/>
                        </a:rPr>
                        <a:t>University of </a:t>
                      </a:r>
                      <a:r>
                        <a:rPr lang="en-US" sz="1600" dirty="0" smtClean="0">
                          <a:latin typeface="Times New Roman"/>
                          <a:ea typeface="Times New Roman"/>
                          <a:cs typeface="Times New Roman"/>
                        </a:rPr>
                        <a:t>South </a:t>
                      </a:r>
                      <a:r>
                        <a:rPr lang="en-US" sz="1600" dirty="0">
                          <a:latin typeface="Times New Roman"/>
                          <a:ea typeface="Times New Roman"/>
                          <a:cs typeface="Times New Roman"/>
                        </a:rPr>
                        <a:t>Florida</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2006</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Yes</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Complex</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One</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Small</a:t>
                      </a:r>
                    </a:p>
                  </a:txBody>
                  <a:tcPr marL="68580" marR="68580" marT="0" marB="0"/>
                </a:tc>
                <a:tc>
                  <a:txBody>
                    <a:bodyPr/>
                    <a:lstStyle/>
                    <a:p>
                      <a:pPr marL="0" marR="0" algn="ctr">
                        <a:spcBef>
                          <a:spcPts val="0"/>
                        </a:spcBef>
                        <a:spcAft>
                          <a:spcPts val="0"/>
                        </a:spcAft>
                      </a:pPr>
                      <a:r>
                        <a:rPr lang="en-US" sz="1600" dirty="0">
                          <a:latin typeface="Times New Roman"/>
                          <a:ea typeface="Times New Roman"/>
                          <a:cs typeface="Times New Roman"/>
                        </a:rPr>
                        <a:t>Sentence</a:t>
                      </a:r>
                    </a:p>
                  </a:txBody>
                  <a:tcPr marL="68580" marR="68580" marT="0" marB="0"/>
                </a:tc>
              </a:tr>
            </a:tbl>
          </a:graphicData>
        </a:graphic>
      </p:graphicFrame>
      <p:pic>
        <p:nvPicPr>
          <p:cNvPr id="83" name="Picture 82" descr="1.bmp"/>
          <p:cNvPicPr>
            <a:picLocks noChangeAspect="1"/>
          </p:cNvPicPr>
          <p:nvPr/>
        </p:nvPicPr>
        <p:blipFill>
          <a:blip r:embed="rId21"/>
          <a:stretch>
            <a:fillRect/>
          </a:stretch>
        </p:blipFill>
        <p:spPr>
          <a:xfrm>
            <a:off x="19284419" y="19583400"/>
            <a:ext cx="4918606" cy="2187755"/>
          </a:xfrm>
          <a:prstGeom prst="rect">
            <a:avLst/>
          </a:prstGeom>
        </p:spPr>
      </p:pic>
      <p:grpSp>
        <p:nvGrpSpPr>
          <p:cNvPr id="105" name="Group 104"/>
          <p:cNvGrpSpPr/>
          <p:nvPr/>
        </p:nvGrpSpPr>
        <p:grpSpPr>
          <a:xfrm>
            <a:off x="19507200" y="21374100"/>
            <a:ext cx="5276850" cy="990600"/>
            <a:chOff x="18459450" y="19545300"/>
            <a:chExt cx="5276850" cy="990600"/>
          </a:xfrm>
        </p:grpSpPr>
        <p:sp>
          <p:nvSpPr>
            <p:cNvPr id="101" name="TextBox 100"/>
            <p:cNvSpPr txBox="1"/>
            <p:nvPr/>
          </p:nvSpPr>
          <p:spPr>
            <a:xfrm>
              <a:off x="18459450" y="19545300"/>
              <a:ext cx="5276850" cy="954107"/>
            </a:xfrm>
            <a:prstGeom prst="rect">
              <a:avLst/>
            </a:prstGeom>
            <a:noFill/>
          </p:spPr>
          <p:txBody>
            <a:bodyPr wrap="square" rtlCol="0">
              <a:spAutoFit/>
            </a:bodyPr>
            <a:lstStyle/>
            <a:p>
              <a:endParaRPr lang="en-US" sz="2000" dirty="0" smtClean="0">
                <a:latin typeface="+mj-lt"/>
              </a:endParaRPr>
            </a:p>
            <a:p>
              <a:r>
                <a:rPr lang="en-US" sz="1800" dirty="0" smtClean="0">
                  <a:latin typeface="+mj-lt"/>
                </a:rPr>
                <a:t>VBE step: maximize lower bound w.r.t. </a:t>
              </a:r>
            </a:p>
            <a:p>
              <a:r>
                <a:rPr lang="en-US" sz="1800" dirty="0" smtClean="0">
                  <a:latin typeface="+mj-lt"/>
                </a:rPr>
                <a:t>VBM step: maximize lower bound w.r.t.</a:t>
              </a:r>
              <a:endParaRPr lang="en-US" sz="1800" dirty="0">
                <a:latin typeface="+mj-lt"/>
              </a:endParaRPr>
            </a:p>
          </p:txBody>
        </p:sp>
        <p:pic>
          <p:nvPicPr>
            <p:cNvPr id="3138" name="Picture 66"/>
            <p:cNvPicPr>
              <a:picLocks noChangeAspect="1" noChangeArrowheads="1"/>
            </p:cNvPicPr>
            <p:nvPr/>
          </p:nvPicPr>
          <p:blipFill>
            <a:blip r:embed="rId22"/>
            <a:srcRect/>
            <a:stretch>
              <a:fillRect/>
            </a:stretch>
          </p:blipFill>
          <p:spPr bwMode="auto">
            <a:xfrm>
              <a:off x="22269450" y="19791664"/>
              <a:ext cx="714375" cy="401335"/>
            </a:xfrm>
            <a:prstGeom prst="rect">
              <a:avLst/>
            </a:prstGeom>
            <a:noFill/>
            <a:ln w="9525">
              <a:noFill/>
              <a:miter lim="800000"/>
              <a:headEnd/>
              <a:tailEnd/>
            </a:ln>
          </p:spPr>
        </p:pic>
        <p:pic>
          <p:nvPicPr>
            <p:cNvPr id="3139" name="Picture 67"/>
            <p:cNvPicPr>
              <a:picLocks noChangeAspect="1" noChangeArrowheads="1"/>
            </p:cNvPicPr>
            <p:nvPr/>
          </p:nvPicPr>
          <p:blipFill>
            <a:blip r:embed="rId23"/>
            <a:srcRect/>
            <a:stretch>
              <a:fillRect/>
            </a:stretch>
          </p:blipFill>
          <p:spPr bwMode="auto">
            <a:xfrm>
              <a:off x="22283738" y="20142592"/>
              <a:ext cx="700087" cy="393308"/>
            </a:xfrm>
            <a:prstGeom prst="rect">
              <a:avLst/>
            </a:prstGeom>
            <a:noFill/>
            <a:ln w="9525">
              <a:noFill/>
              <a:miter lim="800000"/>
              <a:headEnd/>
              <a:tailEnd/>
            </a:ln>
          </p:spPr>
        </p:pic>
      </p:grpSp>
      <p:sp>
        <p:nvSpPr>
          <p:cNvPr id="106" name="TextBox 105"/>
          <p:cNvSpPr txBox="1"/>
          <p:nvPr/>
        </p:nvSpPr>
        <p:spPr>
          <a:xfrm>
            <a:off x="18745200" y="12896850"/>
            <a:ext cx="3180679" cy="276999"/>
          </a:xfrm>
          <a:prstGeom prst="rect">
            <a:avLst/>
          </a:prstGeom>
          <a:noFill/>
        </p:spPr>
        <p:txBody>
          <a:bodyPr wrap="none" rtlCol="0">
            <a:spAutoFit/>
          </a:bodyPr>
          <a:lstStyle/>
          <a:p>
            <a:r>
              <a:rPr lang="en-US" sz="1200" dirty="0" smtClean="0">
                <a:latin typeface="+mj-lt"/>
              </a:rPr>
              <a:t>Figure 4. Level-building Dynamic programming</a:t>
            </a:r>
            <a:endParaRPr lang="en-US" sz="1200" dirty="0">
              <a:latin typeface="+mj-lt"/>
            </a:endParaRPr>
          </a:p>
        </p:txBody>
      </p:sp>
      <p:sp>
        <p:nvSpPr>
          <p:cNvPr id="107" name="TextBox 106"/>
          <p:cNvSpPr txBox="1"/>
          <p:nvPr/>
        </p:nvSpPr>
        <p:spPr>
          <a:xfrm>
            <a:off x="23841075" y="15563850"/>
            <a:ext cx="1741182" cy="276999"/>
          </a:xfrm>
          <a:prstGeom prst="rect">
            <a:avLst/>
          </a:prstGeom>
          <a:noFill/>
        </p:spPr>
        <p:txBody>
          <a:bodyPr wrap="none" rtlCol="0">
            <a:spAutoFit/>
          </a:bodyPr>
          <a:lstStyle/>
          <a:p>
            <a:r>
              <a:rPr lang="en-US" sz="1200" dirty="0" smtClean="0">
                <a:latin typeface="+mj-lt"/>
              </a:rPr>
              <a:t>Figure 5. HMM structure</a:t>
            </a:r>
            <a:endParaRPr lang="en-US" sz="1200" dirty="0">
              <a:latin typeface="+mj-lt"/>
            </a:endParaRPr>
          </a:p>
        </p:txBody>
      </p:sp>
      <p:sp>
        <p:nvSpPr>
          <p:cNvPr id="108" name="TextBox 107"/>
          <p:cNvSpPr txBox="1"/>
          <p:nvPr/>
        </p:nvSpPr>
        <p:spPr>
          <a:xfrm>
            <a:off x="21469350" y="19164300"/>
            <a:ext cx="3015505" cy="307777"/>
          </a:xfrm>
          <a:prstGeom prst="rect">
            <a:avLst/>
          </a:prstGeom>
          <a:noFill/>
        </p:spPr>
        <p:txBody>
          <a:bodyPr wrap="none" rtlCol="0">
            <a:spAutoFit/>
          </a:bodyPr>
          <a:lstStyle/>
          <a:p>
            <a:r>
              <a:rPr lang="en-US" sz="1400" dirty="0" smtClean="0">
                <a:latin typeface="+mj-lt"/>
              </a:rPr>
              <a:t>Figure 6. VB-EM hand shape matching</a:t>
            </a:r>
            <a:endParaRPr lang="en-US" sz="1400" dirty="0">
              <a:latin typeface="+mj-lt"/>
            </a:endParaRPr>
          </a:p>
        </p:txBody>
      </p:sp>
      <p:grpSp>
        <p:nvGrpSpPr>
          <p:cNvPr id="112" name="Group 111"/>
          <p:cNvGrpSpPr/>
          <p:nvPr/>
        </p:nvGrpSpPr>
        <p:grpSpPr>
          <a:xfrm>
            <a:off x="27735597" y="5200650"/>
            <a:ext cx="8577072" cy="9658350"/>
            <a:chOff x="27735597" y="5200650"/>
            <a:chExt cx="8577072" cy="9658350"/>
          </a:xfrm>
        </p:grpSpPr>
        <p:sp>
          <p:nvSpPr>
            <p:cNvPr id="40" name="Text Box 7"/>
            <p:cNvSpPr txBox="1">
              <a:spLocks noChangeArrowheads="1"/>
            </p:cNvSpPr>
            <p:nvPr/>
          </p:nvSpPr>
          <p:spPr bwMode="auto">
            <a:xfrm>
              <a:off x="27735597" y="5200650"/>
              <a:ext cx="8577072" cy="965835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228600" rIns="457200" bIns="228600"/>
            <a:lstStyle/>
            <a:p>
              <a:pPr defTabSz="695325">
                <a:spcAft>
                  <a:spcPts val="1200"/>
                </a:spcAft>
                <a:tabLst>
                  <a:tab pos="381000" algn="l"/>
                </a:tabLst>
                <a:defRPr/>
              </a:pPr>
              <a:r>
                <a:rPr lang="en-US" sz="3200" b="1" dirty="0" smtClean="0">
                  <a:solidFill>
                    <a:srgbClr val="333399"/>
                  </a:solidFill>
                  <a:latin typeface="+mn-lt"/>
                  <a:cs typeface="Arial" pitchFamily="34" charset="0"/>
                </a:rPr>
                <a:t>Results</a:t>
              </a:r>
            </a:p>
            <a:p>
              <a:pPr algn="just" defTabSz="695325">
                <a:spcAft>
                  <a:spcPts val="1200"/>
                </a:spcAft>
                <a:tabLst>
                  <a:tab pos="381000" algn="l"/>
                </a:tabLst>
                <a:defRPr/>
              </a:pPr>
              <a:r>
                <a:rPr lang="en-US" sz="2800" dirty="0" smtClean="0">
                  <a:latin typeface="+mn-lt"/>
                  <a:cs typeface="Arial" pitchFamily="34" charset="0"/>
                </a:rPr>
                <a:t>The best results are obtained from the VB-EM algorithm. For hand shape </a:t>
              </a:r>
              <a:r>
                <a:rPr lang="en-US" sz="2800" dirty="0" smtClean="0">
                  <a:latin typeface="+mn-lt"/>
                  <a:cs typeface="Arial" pitchFamily="34" charset="0"/>
                </a:rPr>
                <a:t>the rate of correct retrieval at </a:t>
              </a:r>
              <a:r>
                <a:rPr lang="en-US" sz="2800" dirty="0" smtClean="0">
                  <a:latin typeface="+mn-lt"/>
                  <a:cs typeface="Arial" pitchFamily="34" charset="0"/>
                </a:rPr>
                <a:t>rank 1 and top-5 are only 32.1%  and 61.5%.</a:t>
              </a:r>
            </a:p>
            <a:p>
              <a:pPr algn="just" defTabSz="695325">
                <a:spcAft>
                  <a:spcPts val="1200"/>
                </a:spcAft>
                <a:tabLst>
                  <a:tab pos="381000" algn="l"/>
                </a:tabLst>
                <a:defRPr/>
              </a:pPr>
              <a:r>
                <a:rPr lang="en-US" sz="2800" dirty="0" smtClean="0">
                  <a:latin typeface="+mn-lt"/>
                  <a:cs typeface="Arial" pitchFamily="34" charset="0"/>
                </a:rPr>
                <a:t>The best recognition result for simple background continuous sign gesture recognition is about 83%, using level-building DP. However, the results become significantly worse when using complex backgrounds or when test sequences are from different signers.  </a:t>
              </a:r>
            </a:p>
            <a:p>
              <a:pPr defTabSz="695325">
                <a:spcAft>
                  <a:spcPts val="1200"/>
                </a:spcAft>
                <a:tabLst>
                  <a:tab pos="381000" algn="l"/>
                </a:tabLst>
                <a:defRPr/>
              </a:pPr>
              <a:endParaRPr lang="en-US" sz="3200" b="1" dirty="0" smtClean="0">
                <a:latin typeface="+mn-lt"/>
                <a:cs typeface="Arial" pitchFamily="34" charset="0"/>
              </a:endParaRPr>
            </a:p>
            <a:p>
              <a:pPr lvl="0" defTabSz="695325">
                <a:spcAft>
                  <a:spcPts val="1200"/>
                </a:spcAft>
                <a:tabLst>
                  <a:tab pos="381000" algn="l"/>
                </a:tabLst>
                <a:defRPr/>
              </a:pPr>
              <a:endParaRPr lang="en-US" sz="2800" b="1" dirty="0" smtClean="0">
                <a:solidFill>
                  <a:srgbClr val="000000"/>
                </a:solidFill>
                <a:latin typeface="Arial" pitchFamily="34" charset="0"/>
                <a:cs typeface="Arial" pitchFamily="34" charset="0"/>
              </a:endParaRPr>
            </a:p>
          </p:txBody>
        </p:sp>
        <p:pic>
          <p:nvPicPr>
            <p:cNvPr id="80" name="Picture 79" descr="ASL-LVD PAMI 2009.bmp"/>
            <p:cNvPicPr>
              <a:picLocks noChangeAspect="1"/>
            </p:cNvPicPr>
            <p:nvPr/>
          </p:nvPicPr>
          <p:blipFill>
            <a:blip r:embed="rId24"/>
            <a:stretch>
              <a:fillRect/>
            </a:stretch>
          </p:blipFill>
          <p:spPr>
            <a:xfrm>
              <a:off x="34370890" y="12030075"/>
              <a:ext cx="1827956" cy="2291884"/>
            </a:xfrm>
            <a:prstGeom prst="rect">
              <a:avLst/>
            </a:prstGeom>
          </p:spPr>
        </p:pic>
        <p:pic>
          <p:nvPicPr>
            <p:cNvPr id="85" name="Picture 84" descr="2.bmp"/>
            <p:cNvPicPr>
              <a:picLocks noChangeAspect="1"/>
            </p:cNvPicPr>
            <p:nvPr/>
          </p:nvPicPr>
          <p:blipFill>
            <a:blip r:embed="rId25"/>
            <a:stretch>
              <a:fillRect/>
            </a:stretch>
          </p:blipFill>
          <p:spPr>
            <a:xfrm>
              <a:off x="28232100" y="12103649"/>
              <a:ext cx="2610758" cy="2110362"/>
            </a:xfrm>
            <a:prstGeom prst="rect">
              <a:avLst/>
            </a:prstGeom>
          </p:spPr>
        </p:pic>
        <p:pic>
          <p:nvPicPr>
            <p:cNvPr id="86" name="Picture 85" descr="3.bmp"/>
            <p:cNvPicPr>
              <a:picLocks noChangeAspect="1"/>
            </p:cNvPicPr>
            <p:nvPr/>
          </p:nvPicPr>
          <p:blipFill>
            <a:blip r:embed="rId26"/>
            <a:stretch>
              <a:fillRect/>
            </a:stretch>
          </p:blipFill>
          <p:spPr>
            <a:xfrm>
              <a:off x="31156275" y="12079712"/>
              <a:ext cx="2842164" cy="2163327"/>
            </a:xfrm>
            <a:prstGeom prst="rect">
              <a:avLst/>
            </a:prstGeom>
          </p:spPr>
        </p:pic>
        <p:grpSp>
          <p:nvGrpSpPr>
            <p:cNvPr id="93" name="Group 92"/>
            <p:cNvGrpSpPr/>
            <p:nvPr/>
          </p:nvGrpSpPr>
          <p:grpSpPr>
            <a:xfrm>
              <a:off x="28584525" y="9696450"/>
              <a:ext cx="3091544" cy="2041070"/>
              <a:chOff x="28146315" y="9187543"/>
              <a:chExt cx="3291629" cy="2264228"/>
            </a:xfrm>
          </p:grpSpPr>
          <p:graphicFrame>
            <p:nvGraphicFramePr>
              <p:cNvPr id="90" name="Chart 89"/>
              <p:cNvGraphicFramePr/>
              <p:nvPr/>
            </p:nvGraphicFramePr>
            <p:xfrm>
              <a:off x="28448000" y="9187543"/>
              <a:ext cx="2989944" cy="2264228"/>
            </p:xfrm>
            <a:graphic>
              <a:graphicData uri="http://schemas.openxmlformats.org/drawingml/2006/chart">
                <c:chart xmlns:c="http://schemas.openxmlformats.org/drawingml/2006/chart" xmlns:r="http://schemas.openxmlformats.org/officeDocument/2006/relationships" r:id="rId27"/>
              </a:graphicData>
            </a:graphic>
          </p:graphicFrame>
          <p:sp>
            <p:nvSpPr>
              <p:cNvPr id="91" name="TextBox 90"/>
              <p:cNvSpPr txBox="1"/>
              <p:nvPr/>
            </p:nvSpPr>
            <p:spPr>
              <a:xfrm rot="10800000">
                <a:off x="28146315" y="9467850"/>
                <a:ext cx="400110" cy="1390650"/>
              </a:xfrm>
              <a:prstGeom prst="rect">
                <a:avLst/>
              </a:prstGeom>
              <a:noFill/>
            </p:spPr>
            <p:txBody>
              <a:bodyPr vert="eaVert" wrap="square" rtlCol="0">
                <a:spAutoFit/>
              </a:bodyPr>
              <a:lstStyle/>
              <a:p>
                <a:r>
                  <a:rPr lang="en-US" sz="1400" dirty="0" smtClean="0">
                    <a:latin typeface="+mj-lt"/>
                  </a:rPr>
                  <a:t>      Error   rate</a:t>
                </a:r>
                <a:endParaRPr lang="en-US" sz="1400" dirty="0">
                  <a:latin typeface="+mj-lt"/>
                </a:endParaRPr>
              </a:p>
            </p:txBody>
          </p:sp>
          <p:sp>
            <p:nvSpPr>
              <p:cNvPr id="92" name="TextBox 91"/>
              <p:cNvSpPr txBox="1"/>
              <p:nvPr/>
            </p:nvSpPr>
            <p:spPr>
              <a:xfrm>
                <a:off x="29365575" y="9372600"/>
                <a:ext cx="1435008" cy="307777"/>
              </a:xfrm>
              <a:prstGeom prst="rect">
                <a:avLst/>
              </a:prstGeom>
              <a:noFill/>
            </p:spPr>
            <p:txBody>
              <a:bodyPr wrap="none" rtlCol="0">
                <a:spAutoFit/>
              </a:bodyPr>
              <a:lstStyle/>
              <a:p>
                <a:r>
                  <a:rPr lang="en-US" sz="1400" dirty="0" smtClean="0">
                    <a:latin typeface="+mj-lt"/>
                  </a:rPr>
                  <a:t>20 test sequences</a:t>
                </a:r>
                <a:endParaRPr lang="en-US" sz="1400" dirty="0">
                  <a:latin typeface="+mj-lt"/>
                </a:endParaRPr>
              </a:p>
            </p:txBody>
          </p:sp>
        </p:grpSp>
        <p:grpSp>
          <p:nvGrpSpPr>
            <p:cNvPr id="100" name="Group 99"/>
            <p:cNvGrpSpPr/>
            <p:nvPr/>
          </p:nvGrpSpPr>
          <p:grpSpPr>
            <a:xfrm>
              <a:off x="31994474" y="9629775"/>
              <a:ext cx="3429001" cy="2038350"/>
              <a:chOff x="32575499" y="9629775"/>
              <a:chExt cx="3429001" cy="2038350"/>
            </a:xfrm>
          </p:grpSpPr>
          <p:sp>
            <p:nvSpPr>
              <p:cNvPr id="96" name="TextBox 95"/>
              <p:cNvSpPr txBox="1"/>
              <p:nvPr/>
            </p:nvSpPr>
            <p:spPr>
              <a:xfrm>
                <a:off x="33280349" y="9629775"/>
                <a:ext cx="2724151" cy="276999"/>
              </a:xfrm>
              <a:prstGeom prst="rect">
                <a:avLst/>
              </a:prstGeom>
              <a:noFill/>
            </p:spPr>
            <p:txBody>
              <a:bodyPr wrap="square" rtlCol="0">
                <a:spAutoFit/>
              </a:bodyPr>
              <a:lstStyle/>
              <a:p>
                <a:r>
                  <a:rPr lang="en-US" sz="1200" dirty="0" smtClean="0">
                    <a:latin typeface="+mj-lt"/>
                  </a:rPr>
                  <a:t>    5 test sequences     10 test sequences</a:t>
                </a:r>
                <a:endParaRPr lang="en-US" sz="1200" dirty="0">
                  <a:latin typeface="+mj-lt"/>
                </a:endParaRPr>
              </a:p>
            </p:txBody>
          </p:sp>
          <p:grpSp>
            <p:nvGrpSpPr>
              <p:cNvPr id="99" name="Group 98"/>
              <p:cNvGrpSpPr/>
              <p:nvPr/>
            </p:nvGrpSpPr>
            <p:grpSpPr>
              <a:xfrm>
                <a:off x="32575499" y="9696450"/>
                <a:ext cx="3238499" cy="1971675"/>
                <a:chOff x="32146815" y="9067800"/>
                <a:chExt cx="3667184" cy="2219325"/>
              </a:xfrm>
            </p:grpSpPr>
            <p:graphicFrame>
              <p:nvGraphicFramePr>
                <p:cNvPr id="94" name="Chart 93"/>
                <p:cNvGraphicFramePr/>
                <p:nvPr/>
              </p:nvGraphicFramePr>
              <p:xfrm>
                <a:off x="32613600" y="9172575"/>
                <a:ext cx="3200399" cy="2114550"/>
              </p:xfrm>
              <a:graphic>
                <a:graphicData uri="http://schemas.openxmlformats.org/drawingml/2006/chart">
                  <c:chart xmlns:c="http://schemas.openxmlformats.org/drawingml/2006/chart" xmlns:r="http://schemas.openxmlformats.org/officeDocument/2006/relationships" r:id="rId28"/>
                </a:graphicData>
              </a:graphic>
            </p:graphicFrame>
            <p:sp>
              <p:nvSpPr>
                <p:cNvPr id="95" name="TextBox 94"/>
                <p:cNvSpPr txBox="1"/>
                <p:nvPr/>
              </p:nvSpPr>
              <p:spPr>
                <a:xfrm rot="10800000">
                  <a:off x="32146815" y="9344025"/>
                  <a:ext cx="400110" cy="1390650"/>
                </a:xfrm>
                <a:prstGeom prst="rect">
                  <a:avLst/>
                </a:prstGeom>
                <a:noFill/>
              </p:spPr>
              <p:txBody>
                <a:bodyPr vert="eaVert" wrap="square" rtlCol="0">
                  <a:spAutoFit/>
                </a:bodyPr>
                <a:lstStyle/>
                <a:p>
                  <a:r>
                    <a:rPr lang="en-US" sz="1400" dirty="0" smtClean="0">
                      <a:latin typeface="+mj-lt"/>
                    </a:rPr>
                    <a:t>      Error   rate</a:t>
                  </a:r>
                  <a:endParaRPr lang="en-US" sz="1400" dirty="0">
                    <a:latin typeface="+mj-lt"/>
                  </a:endParaRPr>
                </a:p>
              </p:txBody>
            </p:sp>
            <p:sp>
              <p:nvSpPr>
                <p:cNvPr id="97" name="Rectangle 96"/>
                <p:cNvSpPr/>
                <p:nvPr/>
              </p:nvSpPr>
              <p:spPr>
                <a:xfrm>
                  <a:off x="32994600" y="9067800"/>
                  <a:ext cx="161925" cy="161925"/>
                </a:xfrm>
                <a:prstGeom prst="rect">
                  <a:avLst/>
                </a:prstGeom>
                <a:solidFill>
                  <a:srgbClr val="F46C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Rectangle 97"/>
                <p:cNvSpPr/>
                <p:nvPr/>
              </p:nvSpPr>
              <p:spPr>
                <a:xfrm>
                  <a:off x="34347150" y="9067800"/>
                  <a:ext cx="161925" cy="16192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09" name="TextBox 108"/>
            <p:cNvSpPr txBox="1"/>
            <p:nvPr/>
          </p:nvSpPr>
          <p:spPr>
            <a:xfrm>
              <a:off x="28670250" y="11725275"/>
              <a:ext cx="3183885" cy="276999"/>
            </a:xfrm>
            <a:prstGeom prst="rect">
              <a:avLst/>
            </a:prstGeom>
            <a:noFill/>
          </p:spPr>
          <p:txBody>
            <a:bodyPr wrap="none" rtlCol="0">
              <a:spAutoFit/>
            </a:bodyPr>
            <a:lstStyle/>
            <a:p>
              <a:r>
                <a:rPr lang="en-US" sz="1200" dirty="0" smtClean="0">
                  <a:latin typeface="+mj-lt"/>
                </a:rPr>
                <a:t>Figure 8. Error rate for complex background test</a:t>
              </a:r>
              <a:endParaRPr lang="en-US" sz="1200" dirty="0">
                <a:latin typeface="+mj-lt"/>
              </a:endParaRPr>
            </a:p>
          </p:txBody>
        </p:sp>
        <p:sp>
          <p:nvSpPr>
            <p:cNvPr id="110" name="TextBox 109"/>
            <p:cNvSpPr txBox="1"/>
            <p:nvPr/>
          </p:nvSpPr>
          <p:spPr>
            <a:xfrm>
              <a:off x="32537400" y="11706225"/>
              <a:ext cx="2616422" cy="276999"/>
            </a:xfrm>
            <a:prstGeom prst="rect">
              <a:avLst/>
            </a:prstGeom>
            <a:noFill/>
          </p:spPr>
          <p:txBody>
            <a:bodyPr wrap="none" rtlCol="0">
              <a:spAutoFit/>
            </a:bodyPr>
            <a:lstStyle/>
            <a:p>
              <a:r>
                <a:rPr lang="en-US" sz="1200" dirty="0" smtClean="0">
                  <a:latin typeface="+mj-lt"/>
                </a:rPr>
                <a:t>Figure 9. Error rate for cross signer test</a:t>
              </a:r>
              <a:endParaRPr lang="en-US" sz="1200" dirty="0">
                <a:latin typeface="+mj-lt"/>
              </a:endParaRPr>
            </a:p>
          </p:txBody>
        </p:sp>
        <p:sp>
          <p:nvSpPr>
            <p:cNvPr id="111" name="TextBox 110"/>
            <p:cNvSpPr txBox="1"/>
            <p:nvPr/>
          </p:nvSpPr>
          <p:spPr>
            <a:xfrm>
              <a:off x="28327350" y="14354175"/>
              <a:ext cx="7755649" cy="276999"/>
            </a:xfrm>
            <a:prstGeom prst="rect">
              <a:avLst/>
            </a:prstGeom>
            <a:noFill/>
          </p:spPr>
          <p:txBody>
            <a:bodyPr wrap="none" rtlCol="0">
              <a:spAutoFit/>
            </a:bodyPr>
            <a:lstStyle/>
            <a:p>
              <a:r>
                <a:rPr lang="en-US" sz="1200" dirty="0" smtClean="0">
                  <a:latin typeface="+mj-lt"/>
                </a:rPr>
                <a:t>Figure 10. Left: Original image;  Middle: Hand candidate (red) detection (USF)  Right: Hand candidate detection (Boston)</a:t>
              </a:r>
              <a:endParaRPr lang="en-US" sz="1200" dirty="0">
                <a:latin typeface="+mj-lt"/>
              </a:endParaRPr>
            </a:p>
          </p:txBody>
        </p:sp>
      </p:grpSp>
      <p:sp>
        <p:nvSpPr>
          <p:cNvPr id="102" name="TextBox 101"/>
          <p:cNvSpPr txBox="1"/>
          <p:nvPr/>
        </p:nvSpPr>
        <p:spPr>
          <a:xfrm>
            <a:off x="25022175" y="21755100"/>
            <a:ext cx="1633717" cy="307777"/>
          </a:xfrm>
          <a:prstGeom prst="rect">
            <a:avLst/>
          </a:prstGeom>
          <a:noFill/>
        </p:spPr>
        <p:txBody>
          <a:bodyPr wrap="none" rtlCol="0">
            <a:spAutoFit/>
          </a:bodyPr>
          <a:lstStyle/>
          <a:p>
            <a:r>
              <a:rPr lang="en-US" sz="1400" dirty="0" smtClean="0">
                <a:latin typeface="+mj-lt"/>
              </a:rPr>
              <a:t>Figure 7. VB-HMM</a:t>
            </a:r>
            <a:endParaRPr lang="en-US" sz="1400" dirty="0">
              <a:latin typeface="+mj-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7619</TotalTime>
  <Words>851</Words>
  <Application>Microsoft Office PowerPoint</Application>
  <PresentationFormat>Custom</PresentationFormat>
  <Paragraphs>123</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Equation</vt:lpstr>
      <vt:lpstr>Visio</vt:lpstr>
      <vt:lpstr>Slide 1</vt:lpstr>
    </vt:vector>
  </TitlesOfParts>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jesteinbe</cp:lastModifiedBy>
  <cp:revision>677</cp:revision>
  <cp:lastPrinted>2009-04-08T18:36:54Z</cp:lastPrinted>
  <dcterms:created xsi:type="dcterms:W3CDTF">2009-07-23T17:37:26Z</dcterms:created>
  <dcterms:modified xsi:type="dcterms:W3CDTF">2012-02-22T17:11:16Z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