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1089600"/>
  <p:notesSz cx="7010400" cy="9296400"/>
  <p:defaultTextStyle>
    <a:defPPr>
      <a:defRPr lang="en-US"/>
    </a:defPPr>
    <a:lvl1pPr algn="l" rtl="0" fontAlgn="base">
      <a:spcBef>
        <a:spcPct val="0"/>
      </a:spcBef>
      <a:spcAft>
        <a:spcPct val="0"/>
      </a:spcAft>
      <a:defRPr sz="3100" kern="1200">
        <a:solidFill>
          <a:schemeClr val="tx1"/>
        </a:solidFill>
        <a:latin typeface="Helvetica" pitchFamily="-111" charset="0"/>
        <a:ea typeface="ＭＳ Ｐゴシック" pitchFamily="-111" charset="-128"/>
        <a:cs typeface="+mn-cs"/>
      </a:defRPr>
    </a:lvl1pPr>
    <a:lvl2pPr marL="587822" algn="l" rtl="0" fontAlgn="base">
      <a:spcBef>
        <a:spcPct val="0"/>
      </a:spcBef>
      <a:spcAft>
        <a:spcPct val="0"/>
      </a:spcAft>
      <a:defRPr sz="3100" kern="1200">
        <a:solidFill>
          <a:schemeClr val="tx1"/>
        </a:solidFill>
        <a:latin typeface="Helvetica" pitchFamily="-111" charset="0"/>
        <a:ea typeface="ＭＳ Ｐゴシック" pitchFamily="-111" charset="-128"/>
        <a:cs typeface="+mn-cs"/>
      </a:defRPr>
    </a:lvl2pPr>
    <a:lvl3pPr marL="1175644" algn="l" rtl="0" fontAlgn="base">
      <a:spcBef>
        <a:spcPct val="0"/>
      </a:spcBef>
      <a:spcAft>
        <a:spcPct val="0"/>
      </a:spcAft>
      <a:defRPr sz="3100" kern="1200">
        <a:solidFill>
          <a:schemeClr val="tx1"/>
        </a:solidFill>
        <a:latin typeface="Helvetica" pitchFamily="-111" charset="0"/>
        <a:ea typeface="ＭＳ Ｐゴシック" pitchFamily="-111" charset="-128"/>
        <a:cs typeface="+mn-cs"/>
      </a:defRPr>
    </a:lvl3pPr>
    <a:lvl4pPr marL="1763466" algn="l" rtl="0" fontAlgn="base">
      <a:spcBef>
        <a:spcPct val="0"/>
      </a:spcBef>
      <a:spcAft>
        <a:spcPct val="0"/>
      </a:spcAft>
      <a:defRPr sz="3100" kern="1200">
        <a:solidFill>
          <a:schemeClr val="tx1"/>
        </a:solidFill>
        <a:latin typeface="Helvetica" pitchFamily="-111" charset="0"/>
        <a:ea typeface="ＭＳ Ｐゴシック" pitchFamily="-111" charset="-128"/>
        <a:cs typeface="+mn-cs"/>
      </a:defRPr>
    </a:lvl4pPr>
    <a:lvl5pPr marL="2351288" algn="l" rtl="0" fontAlgn="base">
      <a:spcBef>
        <a:spcPct val="0"/>
      </a:spcBef>
      <a:spcAft>
        <a:spcPct val="0"/>
      </a:spcAft>
      <a:defRPr sz="3100" kern="1200">
        <a:solidFill>
          <a:schemeClr val="tx1"/>
        </a:solidFill>
        <a:latin typeface="Helvetica" pitchFamily="-111" charset="0"/>
        <a:ea typeface="ＭＳ Ｐゴシック" pitchFamily="-111" charset="-128"/>
        <a:cs typeface="+mn-cs"/>
      </a:defRPr>
    </a:lvl5pPr>
    <a:lvl6pPr marL="2939110" algn="l" defTabSz="1175644" rtl="0" eaLnBrk="1" latinLnBrk="0" hangingPunct="1">
      <a:defRPr sz="3100" kern="1200">
        <a:solidFill>
          <a:schemeClr val="tx1"/>
        </a:solidFill>
        <a:latin typeface="Helvetica" pitchFamily="-111" charset="0"/>
        <a:ea typeface="ＭＳ Ｐゴシック" pitchFamily="-111" charset="-128"/>
        <a:cs typeface="+mn-cs"/>
      </a:defRPr>
    </a:lvl6pPr>
    <a:lvl7pPr marL="3526932" algn="l" defTabSz="1175644" rtl="0" eaLnBrk="1" latinLnBrk="0" hangingPunct="1">
      <a:defRPr sz="3100" kern="1200">
        <a:solidFill>
          <a:schemeClr val="tx1"/>
        </a:solidFill>
        <a:latin typeface="Helvetica" pitchFamily="-111" charset="0"/>
        <a:ea typeface="ＭＳ Ｐゴシック" pitchFamily="-111" charset="-128"/>
        <a:cs typeface="+mn-cs"/>
      </a:defRPr>
    </a:lvl7pPr>
    <a:lvl8pPr marL="4114754" algn="l" defTabSz="1175644" rtl="0" eaLnBrk="1" latinLnBrk="0" hangingPunct="1">
      <a:defRPr sz="3100" kern="1200">
        <a:solidFill>
          <a:schemeClr val="tx1"/>
        </a:solidFill>
        <a:latin typeface="Helvetica" pitchFamily="-111" charset="0"/>
        <a:ea typeface="ＭＳ Ｐゴシック" pitchFamily="-111" charset="-128"/>
        <a:cs typeface="+mn-cs"/>
      </a:defRPr>
    </a:lvl8pPr>
    <a:lvl9pPr marL="4702576" algn="l" defTabSz="1175644" rtl="0" eaLnBrk="1" latinLnBrk="0" hangingPunct="1">
      <a:defRPr sz="3100" kern="1200">
        <a:solidFill>
          <a:schemeClr val="tx1"/>
        </a:solidFill>
        <a:latin typeface="Helvetica" pitchFamily="-111" charset="0"/>
        <a:ea typeface="ＭＳ Ｐゴシック" pitchFamily="-111" charset="-128"/>
        <a:cs typeface="+mn-cs"/>
      </a:defRPr>
    </a:lvl9pPr>
  </p:defaultTextStyle>
  <p:extLst>
    <p:ext uri="{EFAFB233-063F-42B5-8137-9DF3F51BA10A}">
      <p15:sldGuideLst xmlns:p15="http://schemas.microsoft.com/office/powerpoint/2012/main" xmlns="">
        <p15:guide id="1" orient="horz" pos="19385">
          <p15:clr>
            <a:srgbClr val="A4A3A4"/>
          </p15:clr>
        </p15:guide>
        <p15:guide id="2" orient="horz" pos="372">
          <p15:clr>
            <a:srgbClr val="A4A3A4"/>
          </p15:clr>
        </p15:guide>
        <p15:guide id="3" pos="3963">
          <p15:clr>
            <a:srgbClr val="A4A3A4"/>
          </p15:clr>
        </p15:guide>
        <p15:guide id="4" pos="240">
          <p15:clr>
            <a:srgbClr val="A4A3A4"/>
          </p15:clr>
        </p15:guide>
        <p15:guide id="5" pos="8050">
          <p15:clr>
            <a:srgbClr val="A4A3A4"/>
          </p15:clr>
        </p15:guide>
        <p15:guide id="6" pos="29566">
          <p15:clr>
            <a:srgbClr val="A4A3A4"/>
          </p15:clr>
        </p15:guide>
        <p15:guide id="7" pos="20158">
          <p15:clr>
            <a:srgbClr val="A4A3A4"/>
          </p15:clr>
        </p15:guide>
        <p15:guide id="8" pos="17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2F2F2"/>
    <a:srgbClr val="C9C9ED"/>
    <a:srgbClr val="BE0F34"/>
    <a:srgbClr val="FFF3F3"/>
    <a:srgbClr val="333399"/>
    <a:srgbClr val="F0F0FA"/>
    <a:srgbClr val="0000FF"/>
    <a:srgbClr val="FFFFE1"/>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3" autoAdjust="0"/>
    <p:restoredTop sz="96552" autoAdjust="0"/>
  </p:normalViewPr>
  <p:slideViewPr>
    <p:cSldViewPr snapToGrid="0" showGuides="1">
      <p:cViewPr>
        <p:scale>
          <a:sx n="33" d="100"/>
          <a:sy n="33" d="100"/>
        </p:scale>
        <p:origin x="2512" y="2480"/>
      </p:cViewPr>
      <p:guideLst>
        <p:guide orient="horz" pos="19395"/>
        <p:guide pos="3963"/>
        <p:guide pos="20733"/>
        <p:guide pos="24386"/>
        <p:guide pos="31166"/>
        <p:guide pos="15255"/>
        <p:guide pos="32035"/>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eaLnBrk="0" hangingPunct="0">
              <a:defRPr sz="200"/>
            </a:lvl1pPr>
          </a:lstStyle>
          <a:p>
            <a:pPr>
              <a:defRPr/>
            </a:pPr>
            <a:endParaRPr lang="en-US" dirty="0"/>
          </a:p>
        </p:txBody>
      </p:sp>
      <p:sp>
        <p:nvSpPr>
          <p:cNvPr id="163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algn="r" eaLnBrk="0" hangingPunct="0">
              <a:defRPr sz="200"/>
            </a:lvl1pPr>
          </a:lstStyle>
          <a:p>
            <a:pPr>
              <a:defRPr/>
            </a:pPr>
            <a:fld id="{1D941F17-B025-4BAA-9A7A-F5801763A34F}" type="datetime1">
              <a:rPr lang="en-US"/>
              <a:pPr>
                <a:defRPr/>
              </a:pPr>
              <a:t>7/31/14</a:t>
            </a:fld>
            <a:endParaRPr lang="en-US" dirty="0"/>
          </a:p>
        </p:txBody>
      </p:sp>
      <p:sp>
        <p:nvSpPr>
          <p:cNvPr id="163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eaLnBrk="0" hangingPunct="0">
              <a:defRPr sz="200"/>
            </a:lvl1pPr>
          </a:lstStyle>
          <a:p>
            <a:pPr>
              <a:defRPr/>
            </a:pPr>
            <a:endParaRPr lang="en-US" dirty="0"/>
          </a:p>
        </p:txBody>
      </p:sp>
      <p:sp>
        <p:nvSpPr>
          <p:cNvPr id="163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algn="r" eaLnBrk="0" hangingPunct="0">
              <a:defRPr sz="200"/>
            </a:lvl1pPr>
          </a:lstStyle>
          <a:p>
            <a:pPr>
              <a:defRPr/>
            </a:pPr>
            <a:fld id="{7164F600-FCDE-4693-AEFA-BCE463254DD9}" type="slidenum">
              <a:rPr lang="en-US"/>
              <a:pPr>
                <a:defRPr/>
              </a:pPr>
              <a:t>‹#›</a:t>
            </a:fld>
            <a:endParaRPr lang="en-US" dirty="0"/>
          </a:p>
        </p:txBody>
      </p:sp>
    </p:spTree>
    <p:extLst>
      <p:ext uri="{BB962C8B-B14F-4D97-AF65-F5344CB8AC3E}">
        <p14:creationId xmlns:p14="http://schemas.microsoft.com/office/powerpoint/2010/main" val="229140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17721" tIns="8861" rIns="17721" bIns="8861" rtlCol="0"/>
          <a:lstStyle>
            <a:lvl1pPr algn="l">
              <a:defRPr sz="200">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17721" tIns="8861" rIns="17721" bIns="8861" numCol="1" anchor="t" anchorCtr="0" compatLnSpc="1">
            <a:prstTxWarp prst="textNoShape">
              <a:avLst/>
            </a:prstTxWarp>
          </a:bodyPr>
          <a:lstStyle>
            <a:lvl1pPr algn="r">
              <a:defRPr sz="200"/>
            </a:lvl1pPr>
          </a:lstStyle>
          <a:p>
            <a:pPr>
              <a:defRPr/>
            </a:pPr>
            <a:fld id="{718A947C-AE5D-4AA4-B479-7DBBBB3EE248}" type="datetime1">
              <a:rPr lang="en-US"/>
              <a:pPr>
                <a:defRPr/>
              </a:pPr>
              <a:t>7/31/14</a:t>
            </a:fld>
            <a:endParaRPr lang="en-US" dirty="0"/>
          </a:p>
        </p:txBody>
      </p:sp>
      <p:sp>
        <p:nvSpPr>
          <p:cNvPr id="4" name="Slide Image Placeholder 3"/>
          <p:cNvSpPr>
            <a:spLocks noGrp="1" noRot="1" noChangeAspect="1"/>
          </p:cNvSpPr>
          <p:nvPr>
            <p:ph type="sldImg" idx="2"/>
          </p:nvPr>
        </p:nvSpPr>
        <p:spPr>
          <a:xfrm>
            <a:off x="635000" y="696913"/>
            <a:ext cx="5740400" cy="3486150"/>
          </a:xfrm>
          <a:prstGeom prst="rect">
            <a:avLst/>
          </a:prstGeom>
          <a:noFill/>
          <a:ln w="12700">
            <a:solidFill>
              <a:prstClr val="black"/>
            </a:solidFill>
          </a:ln>
        </p:spPr>
        <p:txBody>
          <a:bodyPr vert="horz" lIns="17721" tIns="8861" rIns="17721" bIns="8861"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17721" tIns="8861" rIns="17721" bIns="88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17721" tIns="8861" rIns="17721" bIns="8861" rtlCol="0" anchor="b"/>
          <a:lstStyle>
            <a:lvl1pPr algn="l">
              <a:defRPr sz="200">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17721" tIns="8861" rIns="17721" bIns="8861" numCol="1" anchor="b" anchorCtr="0" compatLnSpc="1">
            <a:prstTxWarp prst="textNoShape">
              <a:avLst/>
            </a:prstTxWarp>
          </a:bodyPr>
          <a:lstStyle>
            <a:lvl1pPr algn="r">
              <a:defRPr sz="200"/>
            </a:lvl1pPr>
          </a:lstStyle>
          <a:p>
            <a:pPr>
              <a:defRPr/>
            </a:pPr>
            <a:fld id="{ECB238E2-453A-49B1-BA45-8712F4F11F7A}" type="slidenum">
              <a:rPr lang="en-US"/>
              <a:pPr>
                <a:defRPr/>
              </a:pPr>
              <a:t>‹#›</a:t>
            </a:fld>
            <a:endParaRPr lang="en-US" dirty="0"/>
          </a:p>
        </p:txBody>
      </p:sp>
    </p:spTree>
    <p:extLst>
      <p:ext uri="{BB962C8B-B14F-4D97-AF65-F5344CB8AC3E}">
        <p14:creationId xmlns:p14="http://schemas.microsoft.com/office/powerpoint/2010/main" val="4033761493"/>
      </p:ext>
    </p:extLst>
  </p:cSld>
  <p:clrMap bg1="lt1" tx1="dk1" bg2="lt2" tx2="dk2" accent1="accent1" accent2="accent2" accent3="accent3" accent4="accent4" accent5="accent5" accent6="accent6" hlink="hlink" folHlink="folHlink"/>
  <p:notesStyle>
    <a:lvl1pPr algn="l" defTabSz="587822" rtl="0" eaLnBrk="0" fontAlgn="base" hangingPunct="0">
      <a:spcBef>
        <a:spcPct val="30000"/>
      </a:spcBef>
      <a:spcAft>
        <a:spcPct val="0"/>
      </a:spcAft>
      <a:defRPr sz="1500" kern="1200">
        <a:solidFill>
          <a:schemeClr val="tx1"/>
        </a:solidFill>
        <a:latin typeface="+mn-lt"/>
        <a:ea typeface="ＭＳ Ｐゴシック" pitchFamily="-111" charset="-128"/>
        <a:cs typeface="ＭＳ Ｐゴシック" pitchFamily="-111" charset="-128"/>
      </a:defRPr>
    </a:lvl1pPr>
    <a:lvl2pPr marL="587822" algn="l" defTabSz="587822" rtl="0" eaLnBrk="0" fontAlgn="base" hangingPunct="0">
      <a:spcBef>
        <a:spcPct val="30000"/>
      </a:spcBef>
      <a:spcAft>
        <a:spcPct val="0"/>
      </a:spcAft>
      <a:defRPr sz="1500" kern="1200">
        <a:solidFill>
          <a:schemeClr val="tx1"/>
        </a:solidFill>
        <a:latin typeface="+mn-lt"/>
        <a:ea typeface="ＭＳ Ｐゴシック" pitchFamily="-111" charset="-128"/>
        <a:cs typeface="+mn-cs"/>
      </a:defRPr>
    </a:lvl2pPr>
    <a:lvl3pPr marL="1175644" algn="l" defTabSz="587822" rtl="0" eaLnBrk="0" fontAlgn="base" hangingPunct="0">
      <a:spcBef>
        <a:spcPct val="30000"/>
      </a:spcBef>
      <a:spcAft>
        <a:spcPct val="0"/>
      </a:spcAft>
      <a:defRPr sz="1500" kern="1200">
        <a:solidFill>
          <a:schemeClr val="tx1"/>
        </a:solidFill>
        <a:latin typeface="+mn-lt"/>
        <a:ea typeface="ＭＳ Ｐゴシック" pitchFamily="-111" charset="-128"/>
        <a:cs typeface="+mn-cs"/>
      </a:defRPr>
    </a:lvl3pPr>
    <a:lvl4pPr marL="1763466" algn="l" defTabSz="587822" rtl="0" eaLnBrk="0" fontAlgn="base" hangingPunct="0">
      <a:spcBef>
        <a:spcPct val="30000"/>
      </a:spcBef>
      <a:spcAft>
        <a:spcPct val="0"/>
      </a:spcAft>
      <a:defRPr sz="1500" kern="1200">
        <a:solidFill>
          <a:schemeClr val="tx1"/>
        </a:solidFill>
        <a:latin typeface="+mn-lt"/>
        <a:ea typeface="ＭＳ Ｐゴシック" pitchFamily="-111" charset="-128"/>
        <a:cs typeface="+mn-cs"/>
      </a:defRPr>
    </a:lvl4pPr>
    <a:lvl5pPr marL="2351288" algn="l" defTabSz="587822" rtl="0" eaLnBrk="0" fontAlgn="base" hangingPunct="0">
      <a:spcBef>
        <a:spcPct val="30000"/>
      </a:spcBef>
      <a:spcAft>
        <a:spcPct val="0"/>
      </a:spcAft>
      <a:defRPr sz="1500" kern="1200">
        <a:solidFill>
          <a:schemeClr val="tx1"/>
        </a:solidFill>
        <a:latin typeface="+mn-lt"/>
        <a:ea typeface="ＭＳ Ｐゴシック" pitchFamily="-111" charset="-128"/>
        <a:cs typeface="+mn-cs"/>
      </a:defRPr>
    </a:lvl5pPr>
    <a:lvl6pPr marL="2939110" algn="l" defTabSz="587822" rtl="0" eaLnBrk="1" latinLnBrk="0" hangingPunct="1">
      <a:defRPr sz="1500" kern="1200">
        <a:solidFill>
          <a:schemeClr val="tx1"/>
        </a:solidFill>
        <a:latin typeface="+mn-lt"/>
        <a:ea typeface="+mn-ea"/>
        <a:cs typeface="+mn-cs"/>
      </a:defRPr>
    </a:lvl6pPr>
    <a:lvl7pPr marL="3526932" algn="l" defTabSz="587822" rtl="0" eaLnBrk="1" latinLnBrk="0" hangingPunct="1">
      <a:defRPr sz="1500" kern="1200">
        <a:solidFill>
          <a:schemeClr val="tx1"/>
        </a:solidFill>
        <a:latin typeface="+mn-lt"/>
        <a:ea typeface="+mn-ea"/>
        <a:cs typeface="+mn-cs"/>
      </a:defRPr>
    </a:lvl7pPr>
    <a:lvl8pPr marL="4114754" algn="l" defTabSz="587822" rtl="0" eaLnBrk="1" latinLnBrk="0" hangingPunct="1">
      <a:defRPr sz="1500" kern="1200">
        <a:solidFill>
          <a:schemeClr val="tx1"/>
        </a:solidFill>
        <a:latin typeface="+mn-lt"/>
        <a:ea typeface="+mn-ea"/>
        <a:cs typeface="+mn-cs"/>
      </a:defRPr>
    </a:lvl8pPr>
    <a:lvl9pPr marL="4702576" algn="l" defTabSz="58782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35000" y="696913"/>
            <a:ext cx="5740400" cy="348615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a:lstStyle/>
          <a:p>
            <a:fld id="{A6B63862-3AF5-4819-AC91-87370E59704A}" type="slidenum">
              <a:rPr lang="en-US" smtClean="0"/>
              <a:pPr/>
              <a:t>1</a:t>
            </a:fld>
            <a:endParaRPr lang="en-US" dirty="0" smtClean="0"/>
          </a:p>
        </p:txBody>
      </p:sp>
    </p:spTree>
    <p:extLst>
      <p:ext uri="{BB962C8B-B14F-4D97-AF65-F5344CB8AC3E}">
        <p14:creationId xmlns:p14="http://schemas.microsoft.com/office/powerpoint/2010/main" val="86506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76231" y="11590232"/>
            <a:ext cx="60936505" cy="79954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752455" y="21140209"/>
            <a:ext cx="50184050" cy="9535583"/>
          </a:xfrm>
        </p:spPr>
        <p:txBody>
          <a:bodyPr/>
          <a:lstStyle>
            <a:lvl1pPr marL="0" indent="0" algn="ctr">
              <a:buNone/>
              <a:defRPr/>
            </a:lvl1pPr>
            <a:lvl2pPr marL="587822" indent="0" algn="ctr">
              <a:buNone/>
              <a:defRPr/>
            </a:lvl2pPr>
            <a:lvl3pPr marL="1175644" indent="0" algn="ctr">
              <a:buNone/>
              <a:defRPr/>
            </a:lvl3pPr>
            <a:lvl4pPr marL="1763466" indent="0" algn="ctr">
              <a:buNone/>
              <a:defRPr/>
            </a:lvl4pPr>
            <a:lvl5pPr marL="2351288" indent="0" algn="ctr">
              <a:buNone/>
              <a:defRPr/>
            </a:lvl5pPr>
            <a:lvl6pPr marL="2939110" indent="0" algn="ctr">
              <a:buNone/>
              <a:defRPr/>
            </a:lvl6pPr>
            <a:lvl7pPr marL="3526932" indent="0" algn="ctr">
              <a:buNone/>
              <a:defRPr/>
            </a:lvl7pPr>
            <a:lvl8pPr marL="4114754" indent="0" algn="ctr">
              <a:buNone/>
              <a:defRPr/>
            </a:lvl8pPr>
            <a:lvl9pPr marL="470257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A5ACE8-194B-4A62-B460-7281DDF9DF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61953E-9503-4DD1-99A1-32841EFF5F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79721" y="3315865"/>
            <a:ext cx="15233015" cy="29846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76228" y="3315865"/>
            <a:ext cx="45490130" cy="298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584F1E-8517-4ADB-85E5-800CF21BA4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FC1027-0BBD-4C87-8DBE-7F6A416B1ED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62933" y="23973897"/>
            <a:ext cx="60936505" cy="7408968"/>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5662933" y="15812876"/>
            <a:ext cx="60936505" cy="8161020"/>
          </a:xfrm>
        </p:spPr>
        <p:txBody>
          <a:bodyPr anchor="b"/>
          <a:lstStyle>
            <a:lvl1pPr marL="0" indent="0">
              <a:buNone/>
              <a:defRPr sz="2600"/>
            </a:lvl1pPr>
            <a:lvl2pPr marL="587822" indent="0">
              <a:buNone/>
              <a:defRPr sz="2300"/>
            </a:lvl2pPr>
            <a:lvl3pPr marL="1175644" indent="0">
              <a:buNone/>
              <a:defRPr sz="2100"/>
            </a:lvl3pPr>
            <a:lvl4pPr marL="1763466" indent="0">
              <a:buNone/>
              <a:defRPr sz="1800"/>
            </a:lvl4pPr>
            <a:lvl5pPr marL="2351288" indent="0">
              <a:buNone/>
              <a:defRPr sz="1800"/>
            </a:lvl5pPr>
            <a:lvl6pPr marL="2939110" indent="0">
              <a:buNone/>
              <a:defRPr sz="1800"/>
            </a:lvl6pPr>
            <a:lvl7pPr marL="3526932" indent="0">
              <a:buNone/>
              <a:defRPr sz="1800"/>
            </a:lvl7pPr>
            <a:lvl8pPr marL="4114754" indent="0">
              <a:buNone/>
              <a:defRPr sz="1800"/>
            </a:lvl8pPr>
            <a:lvl9pPr marL="4702576" indent="0">
              <a:buNone/>
              <a:defRPr sz="18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C167A8-4CA0-4DC2-8EF9-929AD6F1292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76229" y="10778809"/>
            <a:ext cx="30361572" cy="22383432"/>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951162" y="10778809"/>
            <a:ext cx="30361573" cy="22383432"/>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B099-9A7D-4ECF-9460-FE7EFB36B4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4896" y="1493308"/>
            <a:ext cx="64519175" cy="62179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584893" y="8351732"/>
            <a:ext cx="31675070" cy="3479588"/>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584893" y="11831320"/>
            <a:ext cx="31675070" cy="21494645"/>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6417887" y="8351732"/>
            <a:ext cx="31686183" cy="3479588"/>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36417887" y="11831320"/>
            <a:ext cx="31686183" cy="21494645"/>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AE75151-BAFE-4106-AD5E-7981054C7E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FB4E174-DED7-4029-8174-28A990BF0D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B9E7285-BD2F-4FA3-8A94-58E11AFDC3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893" y="1486113"/>
            <a:ext cx="23585170" cy="6320473"/>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28027948" y="1486113"/>
            <a:ext cx="40076120" cy="3183985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84893" y="7806585"/>
            <a:ext cx="23585170" cy="25519380"/>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6CCDD1-AEC0-4305-B05E-533338B07B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0648" y="26114905"/>
            <a:ext cx="43014265" cy="3083772"/>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4050648" y="3333857"/>
            <a:ext cx="43014265" cy="22383432"/>
          </a:xfrm>
        </p:spPr>
        <p:txBody>
          <a:bodyPr lIns="523996" tIns="261999" rIns="523996" bIns="261999"/>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dirty="0" smtClean="0"/>
          </a:p>
        </p:txBody>
      </p:sp>
      <p:sp>
        <p:nvSpPr>
          <p:cNvPr id="4" name="Text Placeholder 3"/>
          <p:cNvSpPr>
            <a:spLocks noGrp="1"/>
          </p:cNvSpPr>
          <p:nvPr>
            <p:ph type="body" sz="half" idx="2"/>
          </p:nvPr>
        </p:nvSpPr>
        <p:spPr>
          <a:xfrm>
            <a:off x="14050648" y="29198677"/>
            <a:ext cx="43014265" cy="4377372"/>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2219F9-DB05-4D39-98A9-85EC91C4B9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40480" y="2763520"/>
            <a:ext cx="43525440" cy="5181600"/>
          </a:xfrm>
          <a:prstGeom prst="rect">
            <a:avLst/>
          </a:prstGeom>
          <a:noFill/>
          <a:ln w="9525">
            <a:noFill/>
            <a:miter lim="800000"/>
            <a:headEnd/>
            <a:tailEnd/>
          </a:ln>
        </p:spPr>
        <p:txBody>
          <a:bodyPr vert="horz" wrap="square" lIns="398656" tIns="199328" rIns="398656" bIns="19932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40480" y="8983240"/>
            <a:ext cx="43525440" cy="18651960"/>
          </a:xfrm>
          <a:prstGeom prst="rect">
            <a:avLst/>
          </a:prstGeom>
          <a:noFill/>
          <a:ln w="9525">
            <a:noFill/>
            <a:miter lim="800000"/>
            <a:headEnd/>
            <a:tailEnd/>
          </a:ln>
        </p:spPr>
        <p:txBody>
          <a:bodyPr vert="horz" wrap="square" lIns="398656" tIns="199328" rIns="398656" bIns="199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480" y="28326080"/>
            <a:ext cx="10668000" cy="2072640"/>
          </a:xfrm>
          <a:prstGeom prst="rect">
            <a:avLst/>
          </a:prstGeom>
          <a:noFill/>
          <a:ln w="9525">
            <a:noFill/>
            <a:miter lim="800000"/>
            <a:headEnd/>
            <a:tailEnd/>
          </a:ln>
        </p:spPr>
        <p:txBody>
          <a:bodyPr vert="horz" wrap="square" lIns="398656" tIns="199328" rIns="398656" bIns="199328" numCol="1" anchor="t" anchorCtr="0" compatLnSpc="1">
            <a:prstTxWarp prst="textNoShape">
              <a:avLst/>
            </a:prstTxWarp>
          </a:bodyPr>
          <a:lstStyle>
            <a:lvl1pPr>
              <a:defRPr sz="6000" smtClean="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17495520" y="28326080"/>
            <a:ext cx="16215360" cy="2072640"/>
          </a:xfrm>
          <a:prstGeom prst="rect">
            <a:avLst/>
          </a:prstGeom>
          <a:noFill/>
          <a:ln w="9525">
            <a:noFill/>
            <a:miter lim="800000"/>
            <a:headEnd/>
            <a:tailEnd/>
          </a:ln>
        </p:spPr>
        <p:txBody>
          <a:bodyPr vert="horz" wrap="square" lIns="398656" tIns="199328" rIns="398656" bIns="199328" numCol="1" anchor="t" anchorCtr="0" compatLnSpc="1">
            <a:prstTxWarp prst="textNoShape">
              <a:avLst/>
            </a:prstTxWarp>
          </a:bodyPr>
          <a:lstStyle>
            <a:lvl1pPr algn="ctr">
              <a:defRPr sz="6000" smtClean="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36697920" y="28326080"/>
            <a:ext cx="10668000" cy="2072640"/>
          </a:xfrm>
          <a:prstGeom prst="rect">
            <a:avLst/>
          </a:prstGeom>
          <a:noFill/>
          <a:ln w="9525">
            <a:noFill/>
            <a:miter lim="800000"/>
            <a:headEnd/>
            <a:tailEnd/>
          </a:ln>
        </p:spPr>
        <p:txBody>
          <a:bodyPr vert="horz" wrap="square" lIns="398656" tIns="199328" rIns="398656" bIns="199328" numCol="1" anchor="t" anchorCtr="0" compatLnSpc="1">
            <a:prstTxWarp prst="textNoShape">
              <a:avLst/>
            </a:prstTxWarp>
          </a:bodyPr>
          <a:lstStyle>
            <a:lvl1pPr algn="r">
              <a:defRPr sz="6000" smtClean="0">
                <a:latin typeface="Times New Roman" pitchFamily="18" charset="0"/>
              </a:defRPr>
            </a:lvl1pPr>
          </a:lstStyle>
          <a:p>
            <a:pPr>
              <a:defRPr/>
            </a:pPr>
            <a:fld id="{D7C10EFD-250F-4354-805C-9A21ADF925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86169" rtl="0" eaLnBrk="0" fontAlgn="base" hangingPunct="0">
        <a:spcBef>
          <a:spcPct val="0"/>
        </a:spcBef>
        <a:spcAft>
          <a:spcPct val="0"/>
        </a:spcAft>
        <a:defRPr sz="19200">
          <a:solidFill>
            <a:schemeClr val="tx2"/>
          </a:solidFill>
          <a:latin typeface="+mj-lt"/>
          <a:ea typeface="ＭＳ Ｐゴシック" pitchFamily="-65" charset="-128"/>
          <a:cs typeface="ＭＳ Ｐゴシック" pitchFamily="-65" charset="-128"/>
        </a:defRPr>
      </a:lvl1pPr>
      <a:lvl2pPr algn="ctr" defTabSz="3986169" rtl="0" eaLnBrk="0" fontAlgn="base" hangingPunct="0">
        <a:spcBef>
          <a:spcPct val="0"/>
        </a:spcBef>
        <a:spcAft>
          <a:spcPct val="0"/>
        </a:spcAft>
        <a:defRPr sz="19200">
          <a:solidFill>
            <a:schemeClr val="tx2"/>
          </a:solidFill>
          <a:latin typeface="Times New Roman" pitchFamily="-65" charset="0"/>
          <a:ea typeface="ＭＳ Ｐゴシック" pitchFamily="-65" charset="-128"/>
          <a:cs typeface="ＭＳ Ｐゴシック" pitchFamily="-65" charset="-128"/>
        </a:defRPr>
      </a:lvl2pPr>
      <a:lvl3pPr algn="ctr" defTabSz="3986169" rtl="0" eaLnBrk="0" fontAlgn="base" hangingPunct="0">
        <a:spcBef>
          <a:spcPct val="0"/>
        </a:spcBef>
        <a:spcAft>
          <a:spcPct val="0"/>
        </a:spcAft>
        <a:defRPr sz="19200">
          <a:solidFill>
            <a:schemeClr val="tx2"/>
          </a:solidFill>
          <a:latin typeface="Times New Roman" pitchFamily="-65" charset="0"/>
          <a:ea typeface="ＭＳ Ｐゴシック" pitchFamily="-65" charset="-128"/>
          <a:cs typeface="ＭＳ Ｐゴシック" pitchFamily="-65" charset="-128"/>
        </a:defRPr>
      </a:lvl3pPr>
      <a:lvl4pPr algn="ctr" defTabSz="3986169" rtl="0" eaLnBrk="0" fontAlgn="base" hangingPunct="0">
        <a:spcBef>
          <a:spcPct val="0"/>
        </a:spcBef>
        <a:spcAft>
          <a:spcPct val="0"/>
        </a:spcAft>
        <a:defRPr sz="19200">
          <a:solidFill>
            <a:schemeClr val="tx2"/>
          </a:solidFill>
          <a:latin typeface="Times New Roman" pitchFamily="-65" charset="0"/>
          <a:ea typeface="ＭＳ Ｐゴシック" pitchFamily="-65" charset="-128"/>
          <a:cs typeface="ＭＳ Ｐゴシック" pitchFamily="-65" charset="-128"/>
        </a:defRPr>
      </a:lvl4pPr>
      <a:lvl5pPr algn="ctr" defTabSz="3986169" rtl="0" eaLnBrk="0" fontAlgn="base" hangingPunct="0">
        <a:spcBef>
          <a:spcPct val="0"/>
        </a:spcBef>
        <a:spcAft>
          <a:spcPct val="0"/>
        </a:spcAft>
        <a:defRPr sz="19200">
          <a:solidFill>
            <a:schemeClr val="tx2"/>
          </a:solidFill>
          <a:latin typeface="Times New Roman" pitchFamily="-65" charset="0"/>
          <a:ea typeface="ＭＳ Ｐゴシック" pitchFamily="-65" charset="-128"/>
          <a:cs typeface="ＭＳ Ｐゴシック" pitchFamily="-65" charset="-128"/>
        </a:defRPr>
      </a:lvl5pPr>
      <a:lvl6pPr marL="587822" algn="ctr" defTabSz="5239373" rtl="0" fontAlgn="base">
        <a:spcBef>
          <a:spcPct val="0"/>
        </a:spcBef>
        <a:spcAft>
          <a:spcPct val="0"/>
        </a:spcAft>
        <a:defRPr sz="25200">
          <a:solidFill>
            <a:schemeClr val="tx2"/>
          </a:solidFill>
          <a:latin typeface="Times New Roman" pitchFamily="-65" charset="0"/>
        </a:defRPr>
      </a:lvl6pPr>
      <a:lvl7pPr marL="1175644" algn="ctr" defTabSz="5239373" rtl="0" fontAlgn="base">
        <a:spcBef>
          <a:spcPct val="0"/>
        </a:spcBef>
        <a:spcAft>
          <a:spcPct val="0"/>
        </a:spcAft>
        <a:defRPr sz="25200">
          <a:solidFill>
            <a:schemeClr val="tx2"/>
          </a:solidFill>
          <a:latin typeface="Times New Roman" pitchFamily="-65" charset="0"/>
        </a:defRPr>
      </a:lvl7pPr>
      <a:lvl8pPr marL="1763466" algn="ctr" defTabSz="5239373" rtl="0" fontAlgn="base">
        <a:spcBef>
          <a:spcPct val="0"/>
        </a:spcBef>
        <a:spcAft>
          <a:spcPct val="0"/>
        </a:spcAft>
        <a:defRPr sz="25200">
          <a:solidFill>
            <a:schemeClr val="tx2"/>
          </a:solidFill>
          <a:latin typeface="Times New Roman" pitchFamily="-65" charset="0"/>
        </a:defRPr>
      </a:lvl8pPr>
      <a:lvl9pPr marL="2351288" algn="ctr" defTabSz="5239373" rtl="0" fontAlgn="base">
        <a:spcBef>
          <a:spcPct val="0"/>
        </a:spcBef>
        <a:spcAft>
          <a:spcPct val="0"/>
        </a:spcAft>
        <a:defRPr sz="25200">
          <a:solidFill>
            <a:schemeClr val="tx2"/>
          </a:solidFill>
          <a:latin typeface="Times New Roman" pitchFamily="-65" charset="0"/>
        </a:defRPr>
      </a:lvl9pPr>
    </p:titleStyle>
    <p:bodyStyle>
      <a:lvl1pPr marL="1496089" indent="-1496089" algn="l" defTabSz="3986169" rtl="0" eaLnBrk="0" fontAlgn="base" hangingPunct="0">
        <a:spcBef>
          <a:spcPct val="20000"/>
        </a:spcBef>
        <a:spcAft>
          <a:spcPct val="0"/>
        </a:spcAft>
        <a:buChar char="•"/>
        <a:defRPr sz="14000">
          <a:solidFill>
            <a:schemeClr val="tx1"/>
          </a:solidFill>
          <a:latin typeface="+mn-lt"/>
          <a:ea typeface="ＭＳ Ｐゴシック" pitchFamily="-65" charset="-128"/>
          <a:cs typeface="ＭＳ Ｐゴシック" pitchFamily="-65" charset="-128"/>
        </a:defRPr>
      </a:lvl1pPr>
      <a:lvl2pPr marL="3239145" indent="-1245040" algn="l" defTabSz="3986169" rtl="0" eaLnBrk="0" fontAlgn="base" hangingPunct="0">
        <a:spcBef>
          <a:spcPct val="20000"/>
        </a:spcBef>
        <a:spcAft>
          <a:spcPct val="0"/>
        </a:spcAft>
        <a:buChar char="–"/>
        <a:defRPr sz="12200">
          <a:solidFill>
            <a:schemeClr val="tx1"/>
          </a:solidFill>
          <a:latin typeface="+mn-lt"/>
          <a:ea typeface="ＭＳ Ｐゴシック" pitchFamily="-65" charset="-128"/>
        </a:defRPr>
      </a:lvl2pPr>
      <a:lvl3pPr marL="4982201" indent="-996032" algn="l" defTabSz="3986169" rtl="0" eaLnBrk="0" fontAlgn="base" hangingPunct="0">
        <a:spcBef>
          <a:spcPct val="20000"/>
        </a:spcBef>
        <a:spcAft>
          <a:spcPct val="0"/>
        </a:spcAft>
        <a:buChar char="•"/>
        <a:defRPr sz="10400">
          <a:solidFill>
            <a:schemeClr val="tx1"/>
          </a:solidFill>
          <a:latin typeface="+mn-lt"/>
          <a:ea typeface="ＭＳ Ｐゴシック" pitchFamily="-65" charset="-128"/>
        </a:defRPr>
      </a:lvl3pPr>
      <a:lvl4pPr marL="6976305" indent="-996032" algn="l" defTabSz="3986169" rtl="0" eaLnBrk="0" fontAlgn="base" hangingPunct="0">
        <a:spcBef>
          <a:spcPct val="20000"/>
        </a:spcBef>
        <a:spcAft>
          <a:spcPct val="0"/>
        </a:spcAft>
        <a:buChar char="–"/>
        <a:defRPr sz="8700">
          <a:solidFill>
            <a:schemeClr val="tx1"/>
          </a:solidFill>
          <a:latin typeface="+mn-lt"/>
          <a:ea typeface="ＭＳ Ｐゴシック" pitchFamily="-65" charset="-128"/>
        </a:defRPr>
      </a:lvl4pPr>
      <a:lvl5pPr marL="8968368" indent="-993991" algn="l" defTabSz="3986169" rtl="0" eaLnBrk="0" fontAlgn="base" hangingPunct="0">
        <a:spcBef>
          <a:spcPct val="20000"/>
        </a:spcBef>
        <a:spcAft>
          <a:spcPct val="0"/>
        </a:spcAft>
        <a:buChar char="»"/>
        <a:defRPr sz="8700">
          <a:solidFill>
            <a:schemeClr val="tx1"/>
          </a:solidFill>
          <a:latin typeface="+mn-lt"/>
          <a:ea typeface="ＭＳ Ｐゴシック" pitchFamily="-65" charset="-128"/>
        </a:defRPr>
      </a:lvl5pPr>
      <a:lvl6pPr marL="12376920" indent="-1308313" algn="l" defTabSz="5239373" rtl="0" fontAlgn="base">
        <a:spcBef>
          <a:spcPct val="20000"/>
        </a:spcBef>
        <a:spcAft>
          <a:spcPct val="0"/>
        </a:spcAft>
        <a:buChar char="»"/>
        <a:defRPr sz="11400">
          <a:solidFill>
            <a:schemeClr val="tx1"/>
          </a:solidFill>
          <a:latin typeface="+mn-lt"/>
          <a:ea typeface="ＭＳ Ｐゴシック" pitchFamily="-65" charset="-128"/>
        </a:defRPr>
      </a:lvl6pPr>
      <a:lvl7pPr marL="12964742" indent="-1308313" algn="l" defTabSz="5239373" rtl="0" fontAlgn="base">
        <a:spcBef>
          <a:spcPct val="20000"/>
        </a:spcBef>
        <a:spcAft>
          <a:spcPct val="0"/>
        </a:spcAft>
        <a:buChar char="»"/>
        <a:defRPr sz="11400">
          <a:solidFill>
            <a:schemeClr val="tx1"/>
          </a:solidFill>
          <a:latin typeface="+mn-lt"/>
          <a:ea typeface="ＭＳ Ｐゴシック" pitchFamily="-65" charset="-128"/>
        </a:defRPr>
      </a:lvl7pPr>
      <a:lvl8pPr marL="13552564" indent="-1308313" algn="l" defTabSz="5239373" rtl="0" fontAlgn="base">
        <a:spcBef>
          <a:spcPct val="20000"/>
        </a:spcBef>
        <a:spcAft>
          <a:spcPct val="0"/>
        </a:spcAft>
        <a:buChar char="»"/>
        <a:defRPr sz="11400">
          <a:solidFill>
            <a:schemeClr val="tx1"/>
          </a:solidFill>
          <a:latin typeface="+mn-lt"/>
          <a:ea typeface="ＭＳ Ｐゴシック" pitchFamily="-65" charset="-128"/>
        </a:defRPr>
      </a:lvl8pPr>
      <a:lvl9pPr marL="14140386" indent="-1308313" algn="l" defTabSz="5239373" rtl="0" fontAlgn="base">
        <a:spcBef>
          <a:spcPct val="20000"/>
        </a:spcBef>
        <a:spcAft>
          <a:spcPct val="0"/>
        </a:spcAft>
        <a:buChar char="»"/>
        <a:defRPr sz="11400">
          <a:solidFill>
            <a:schemeClr val="tx1"/>
          </a:solidFill>
          <a:latin typeface="+mn-lt"/>
          <a:ea typeface="ＭＳ Ｐゴシック" pitchFamily="-65" charset="-128"/>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Text Box 7"/>
          <p:cNvSpPr txBox="1">
            <a:spLocks noChangeArrowheads="1"/>
          </p:cNvSpPr>
          <p:nvPr/>
        </p:nvSpPr>
        <p:spPr bwMode="auto">
          <a:xfrm>
            <a:off x="13160986" y="17992247"/>
            <a:ext cx="12115800" cy="128016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smtClean="0">
                <a:solidFill>
                  <a:srgbClr val="333399"/>
                </a:solidFill>
                <a:latin typeface="Arial" pitchFamily="34" charset="0"/>
                <a:cs typeface="Arial" pitchFamily="34" charset="0"/>
              </a:rPr>
              <a:t>Corpus Development</a:t>
            </a:r>
            <a:endParaRPr lang="en-US" sz="4800" b="1" dirty="0">
              <a:solidFill>
                <a:srgbClr val="333399"/>
              </a:solidFill>
              <a:latin typeface="Arial" pitchFamily="34" charset="0"/>
              <a:cs typeface="Arial" pitchFamily="34" charset="0"/>
            </a:endParaRPr>
          </a:p>
          <a:p>
            <a:pPr marL="440867" indent="-440867" defTabSz="893979">
              <a:spcBef>
                <a:spcPts val="0"/>
              </a:spcBef>
              <a:spcAft>
                <a:spcPts val="30000"/>
              </a:spcAft>
              <a:buFont typeface="Arial" pitchFamily="34" charset="0"/>
              <a:buChar char="•"/>
              <a:tabLst>
                <a:tab pos="489852" algn="l"/>
              </a:tabLst>
              <a:defRPr/>
            </a:pPr>
            <a:r>
              <a:rPr lang="en-US" sz="3600" b="1" dirty="0" smtClean="0">
                <a:latin typeface="Arial" pitchFamily="34" charset="0"/>
                <a:cs typeface="Arial" pitchFamily="34" charset="0"/>
              </a:rPr>
              <a:t>EEG signal files and reports had to be manually</a:t>
            </a:r>
            <a:r>
              <a:rPr lang="en-US" sz="3600" b="1" dirty="0">
                <a:latin typeface="Arial" pitchFamily="34" charset="0"/>
                <a:cs typeface="Arial" pitchFamily="34" charset="0"/>
              </a:rPr>
              <a:t> </a:t>
            </a:r>
            <a:r>
              <a:rPr lang="en-US" sz="3600" b="1" dirty="0" smtClean="0">
                <a:latin typeface="Arial" pitchFamily="34" charset="0"/>
                <a:cs typeface="Arial" pitchFamily="34" charset="0"/>
              </a:rPr>
              <a:t>paired, </a:t>
            </a:r>
            <a:r>
              <a:rPr lang="en-US" sz="3600" b="1" dirty="0" smtClean="0">
                <a:latin typeface="Arial" pitchFamily="34" charset="0"/>
                <a:cs typeface="Arial" pitchFamily="34" charset="0"/>
              </a:rPr>
              <a:t>de-identified </a:t>
            </a:r>
            <a:r>
              <a:rPr lang="en-US" sz="3600" b="1" dirty="0" smtClean="0">
                <a:latin typeface="Arial" pitchFamily="34" charset="0"/>
                <a:cs typeface="Arial" pitchFamily="34" charset="0"/>
              </a:rPr>
              <a:t>and annotated:</a:t>
            </a:r>
            <a:endParaRPr lang="en-US" sz="3600" b="1" dirty="0">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endParaRPr lang="en-US" sz="3600" b="1" dirty="0">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endParaRPr lang="en-US" sz="3600" b="1" dirty="0" smtClean="0">
              <a:latin typeface="Arial" pitchFamily="34" charset="0"/>
              <a:cs typeface="Arial" pitchFamily="34" charset="0"/>
            </a:endParaRPr>
          </a:p>
        </p:txBody>
      </p:sp>
      <p:sp>
        <p:nvSpPr>
          <p:cNvPr id="51" name="Text Box 7"/>
          <p:cNvSpPr txBox="1">
            <a:spLocks noChangeArrowheads="1"/>
          </p:cNvSpPr>
          <p:nvPr/>
        </p:nvSpPr>
        <p:spPr bwMode="auto">
          <a:xfrm>
            <a:off x="38718050" y="17991521"/>
            <a:ext cx="12115800" cy="128016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smtClean="0">
                <a:solidFill>
                  <a:srgbClr val="333399"/>
                </a:solidFill>
                <a:latin typeface="Arial" pitchFamily="34" charset="0"/>
                <a:cs typeface="Arial" pitchFamily="34" charset="0"/>
              </a:rPr>
              <a:t>Summary </a:t>
            </a:r>
            <a:endParaRPr lang="en-US" sz="4800" b="1" dirty="0">
              <a:solidFill>
                <a:srgbClr val="333399"/>
              </a:solidFill>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Current event detection technology for EEGs is not used in clinical applications due to a high false alarm rate.</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Big data and machine learning offer the potential to deliver much higher performance solutions.</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The </a:t>
            </a:r>
            <a:r>
              <a:rPr lang="en-US" sz="3600" b="1" smtClean="0">
                <a:latin typeface="Arial" pitchFamily="34" charset="0"/>
                <a:cs typeface="Arial" pitchFamily="34" charset="0"/>
              </a:rPr>
              <a:t>TUH EEG </a:t>
            </a:r>
            <a:r>
              <a:rPr lang="en-US" sz="3600" b="1" dirty="0" smtClean="0">
                <a:latin typeface="Arial" pitchFamily="34" charset="0"/>
                <a:cs typeface="Arial" pitchFamily="34" charset="0"/>
              </a:rPr>
              <a:t>Corpus will become the premier machine learning corpus for EEG R&amp;D.</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The 2010–2013 data will be released in August 2014, with the remainder of the data following by the end of 2014. See </a:t>
            </a:r>
            <a:r>
              <a:rPr lang="en-US" sz="3600" b="1" i="1" dirty="0" smtClean="0">
                <a:latin typeface="Arial" pitchFamily="34" charset="0"/>
                <a:cs typeface="Arial" pitchFamily="34" charset="0"/>
              </a:rPr>
              <a:t>http://www.nedcdata.org</a:t>
            </a:r>
            <a:r>
              <a:rPr lang="en-US" sz="3600" b="1" dirty="0" smtClean="0">
                <a:latin typeface="Arial" pitchFamily="34" charset="0"/>
                <a:cs typeface="Arial" pitchFamily="34" charset="0"/>
              </a:rPr>
              <a:t> for more details.</a:t>
            </a:r>
          </a:p>
          <a:p>
            <a:pPr defTabSz="893979">
              <a:spcBef>
                <a:spcPts val="0"/>
              </a:spcBef>
              <a:spcAft>
                <a:spcPts val="1800"/>
              </a:spcAft>
              <a:tabLst>
                <a:tab pos="489852" algn="l"/>
              </a:tabLst>
              <a:defRPr/>
            </a:pPr>
            <a:r>
              <a:rPr lang="en-US" sz="4800" b="1" dirty="0" smtClean="0">
                <a:solidFill>
                  <a:srgbClr val="333399"/>
                </a:solidFill>
                <a:latin typeface="Arial" pitchFamily="34" charset="0"/>
                <a:cs typeface="Arial" pitchFamily="34" charset="0"/>
              </a:rPr>
              <a:t>Acknowledgements</a:t>
            </a:r>
            <a:endParaRPr lang="en-US" sz="4800" b="1" dirty="0">
              <a:solidFill>
                <a:srgbClr val="333399"/>
              </a:solidFill>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Portions </a:t>
            </a:r>
            <a:r>
              <a:rPr lang="en-US" sz="3600" b="1" dirty="0">
                <a:latin typeface="Arial" pitchFamily="34" charset="0"/>
                <a:cs typeface="Arial" pitchFamily="34" charset="0"/>
              </a:rPr>
              <a:t>of this work were sponsored by the Defense Advanced Research Projects Agency (DARPA) MTO under the auspices of Dr. Doug Weber through the Contract No. D13AP00065, Temple University’s College of Engineering and Office of the Senior Vice-Provost for </a:t>
            </a:r>
            <a:r>
              <a:rPr lang="en-US" sz="3600" b="1" dirty="0" smtClean="0">
                <a:latin typeface="Arial" pitchFamily="34" charset="0"/>
                <a:cs typeface="Arial" pitchFamily="34" charset="0"/>
              </a:rPr>
              <a:t>Research.</a:t>
            </a:r>
            <a:endParaRPr lang="en-US" sz="3600" b="1" dirty="0">
              <a:latin typeface="Arial" pitchFamily="34" charset="0"/>
              <a:cs typeface="Arial" pitchFamily="34" charset="0"/>
            </a:endParaRPr>
          </a:p>
        </p:txBody>
      </p:sp>
      <p:sp>
        <p:nvSpPr>
          <p:cNvPr id="14339" name="Text Box 7"/>
          <p:cNvSpPr txBox="1">
            <a:spLocks noChangeArrowheads="1"/>
          </p:cNvSpPr>
          <p:nvPr/>
        </p:nvSpPr>
        <p:spPr bwMode="auto">
          <a:xfrm>
            <a:off x="13148166" y="4808206"/>
            <a:ext cx="12115800" cy="1280757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a:solidFill>
                  <a:srgbClr val="333399"/>
                </a:solidFill>
                <a:latin typeface="Arial" pitchFamily="34" charset="0"/>
                <a:cs typeface="Arial" pitchFamily="34" charset="0"/>
              </a:rPr>
              <a:t>Machine Learning Algorithm </a:t>
            </a: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Machine learning </a:t>
            </a:r>
            <a:r>
              <a:rPr lang="en-US" sz="3600" b="1" dirty="0" smtClean="0">
                <a:latin typeface="Arial" pitchFamily="34" charset="0"/>
                <a:cs typeface="Arial" pitchFamily="34" charset="0"/>
              </a:rPr>
              <a:t>algorithms based on hidden Markov models and deep learning are </a:t>
            </a:r>
            <a:r>
              <a:rPr lang="en-US" sz="3600" b="1" dirty="0">
                <a:latin typeface="Arial" pitchFamily="34" charset="0"/>
                <a:cs typeface="Arial" pitchFamily="34" charset="0"/>
              </a:rPr>
              <a:t>used to </a:t>
            </a:r>
            <a:r>
              <a:rPr lang="en-US" sz="3600" b="1" dirty="0" smtClean="0">
                <a:latin typeface="Arial" pitchFamily="34" charset="0"/>
                <a:cs typeface="Arial" pitchFamily="34" charset="0"/>
              </a:rPr>
              <a:t>learn mappings of EEG events to diagnoses.</a:t>
            </a:r>
            <a:endParaRPr lang="en-US" sz="3600" b="1" dirty="0">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The </a:t>
            </a:r>
            <a:r>
              <a:rPr lang="en-US" sz="3600" b="1" dirty="0">
                <a:latin typeface="Arial" pitchFamily="34" charset="0"/>
                <a:cs typeface="Arial" pitchFamily="34" charset="0"/>
              </a:rPr>
              <a:t>s</a:t>
            </a:r>
            <a:r>
              <a:rPr lang="en-US" sz="3600" b="1" dirty="0" smtClean="0">
                <a:latin typeface="Arial" pitchFamily="34" charset="0"/>
                <a:cs typeface="Arial" pitchFamily="34" charset="0"/>
              </a:rPr>
              <a:t>ystem accepts multichannel EEG </a:t>
            </a:r>
            <a:r>
              <a:rPr lang="en-US" sz="3600" b="1" dirty="0">
                <a:latin typeface="Arial" pitchFamily="34" charset="0"/>
                <a:cs typeface="Arial" pitchFamily="34" charset="0"/>
              </a:rPr>
              <a:t>raw data files as input. Desired output is a transcribed signal and a probability vector with various probable diagnoses</a:t>
            </a:r>
            <a:r>
              <a:rPr lang="en-US" sz="3600" b="1" dirty="0" smtClean="0">
                <a:latin typeface="Arial" pitchFamily="34" charset="0"/>
                <a:cs typeface="Arial" pitchFamily="34" charset="0"/>
              </a:rPr>
              <a:t>.</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A simple filter bank-based cepstral analysis is used to convert EEG signals to features.</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The signal is analyzed in 1 sec epochs using 100 </a:t>
            </a:r>
            <a:r>
              <a:rPr lang="en-US" sz="3600" b="1" dirty="0" err="1" smtClean="0">
                <a:latin typeface="Arial" pitchFamily="34" charset="0"/>
                <a:cs typeface="Arial" pitchFamily="34" charset="0"/>
              </a:rPr>
              <a:t>msec</a:t>
            </a:r>
            <a:r>
              <a:rPr lang="en-US" sz="3600" b="1" dirty="0" smtClean="0">
                <a:latin typeface="Arial" pitchFamily="34" charset="0"/>
                <a:cs typeface="Arial" pitchFamily="34" charset="0"/>
              </a:rPr>
              <a:t> frames. HMMs are used to map frames to epochs and classify epochs.</a:t>
            </a:r>
            <a:endParaRPr lang="en-US" sz="3600" b="1" dirty="0">
              <a:latin typeface="Arial" pitchFamily="34" charset="0"/>
              <a:cs typeface="Arial" pitchFamily="34" charset="0"/>
            </a:endParaRPr>
          </a:p>
        </p:txBody>
      </p:sp>
      <p:sp>
        <p:nvSpPr>
          <p:cNvPr id="44" name="Text Box 14"/>
          <p:cNvSpPr txBox="1">
            <a:spLocks noChangeArrowheads="1"/>
          </p:cNvSpPr>
          <p:nvPr/>
        </p:nvSpPr>
        <p:spPr bwMode="auto">
          <a:xfrm>
            <a:off x="0" y="1731062"/>
            <a:ext cx="51206399" cy="738664"/>
          </a:xfrm>
          <a:prstGeom prst="rect">
            <a:avLst/>
          </a:prstGeom>
          <a:noFill/>
          <a:ln w="12700">
            <a:noFill/>
            <a:miter lim="800000"/>
            <a:headEnd/>
            <a:tailEnd/>
          </a:ln>
        </p:spPr>
        <p:txBody>
          <a:bodyPr wrap="square" lIns="0" tIns="0" rIns="0" bIns="0">
            <a:spAutoFit/>
          </a:bodyPr>
          <a:lstStyle/>
          <a:p>
            <a:pPr defTabSz="893979">
              <a:spcAft>
                <a:spcPts val="1543"/>
              </a:spcAft>
              <a:tabLst>
                <a:tab pos="19050000" algn="ctr"/>
                <a:tab pos="31638875" algn="ctr"/>
              </a:tabLst>
            </a:pPr>
            <a:r>
              <a:rPr lang="en-US" sz="4800" b="1" dirty="0" smtClean="0">
                <a:latin typeface="Arial" charset="0"/>
                <a:cs typeface="Arial" charset="0"/>
              </a:rPr>
              <a:t>	</a:t>
            </a:r>
            <a:endParaRPr lang="en-US" sz="4800" b="1" dirty="0">
              <a:latin typeface="Arial" charset="0"/>
              <a:cs typeface="Arial" charset="0"/>
            </a:endParaRPr>
          </a:p>
        </p:txBody>
      </p:sp>
      <p:sp>
        <p:nvSpPr>
          <p:cNvPr id="59" name="Rectangle 180"/>
          <p:cNvSpPr>
            <a:spLocks noChangeArrowheads="1"/>
          </p:cNvSpPr>
          <p:nvPr/>
        </p:nvSpPr>
        <p:spPr bwMode="auto">
          <a:xfrm>
            <a:off x="15895638" y="316428"/>
            <a:ext cx="32224154" cy="3200876"/>
          </a:xfrm>
          <a:prstGeom prst="rect">
            <a:avLst/>
          </a:prstGeom>
          <a:noFill/>
          <a:ln w="9525">
            <a:noFill/>
            <a:miter lim="800000"/>
            <a:headEnd/>
            <a:tailEnd/>
          </a:ln>
        </p:spPr>
        <p:txBody>
          <a:bodyPr wrap="square" lIns="0" tIns="0" rIns="0" bIns="0">
            <a:spAutoFit/>
          </a:bodyPr>
          <a:lstStyle/>
          <a:p>
            <a:pPr algn="ctr">
              <a:spcAft>
                <a:spcPts val="4800"/>
              </a:spcAft>
            </a:pPr>
            <a:r>
              <a:rPr lang="en-US" sz="7200" b="1" cap="all" dirty="0" smtClean="0">
                <a:solidFill>
                  <a:srgbClr val="333399"/>
                </a:solidFill>
              </a:rPr>
              <a:t>Automatic Interpretation of EEGs Using BIG DATA</a:t>
            </a:r>
          </a:p>
          <a:p>
            <a:pPr algn="ctr"/>
            <a:r>
              <a:rPr lang="en-US" sz="4800" b="1" dirty="0" smtClean="0">
                <a:solidFill>
                  <a:srgbClr val="000000"/>
                </a:solidFill>
                <a:latin typeface="Arial" charset="0"/>
                <a:cs typeface="Arial" charset="0"/>
              </a:rPr>
              <a:t>Silvia Lopez, Amir Harati, Iyad Obeid and </a:t>
            </a:r>
            <a:r>
              <a:rPr lang="en-US" sz="4800" b="1" dirty="0">
                <a:solidFill>
                  <a:srgbClr val="000000"/>
                </a:solidFill>
                <a:latin typeface="Arial" charset="0"/>
                <a:cs typeface="Arial" charset="0"/>
              </a:rPr>
              <a:t>Joseph Picone	</a:t>
            </a:r>
            <a:endParaRPr lang="en-US" sz="4800" b="1" dirty="0" smtClean="0">
              <a:solidFill>
                <a:srgbClr val="000000"/>
              </a:solidFill>
              <a:latin typeface="Arial" charset="0"/>
              <a:cs typeface="Arial" charset="0"/>
            </a:endParaRPr>
          </a:p>
          <a:p>
            <a:pPr algn="ctr"/>
            <a:r>
              <a:rPr lang="en-US" sz="4800" b="1" dirty="0">
                <a:solidFill>
                  <a:srgbClr val="000000"/>
                </a:solidFill>
                <a:latin typeface="Arial" charset="0"/>
                <a:cs typeface="Arial" charset="0"/>
              </a:rPr>
              <a:t>	</a:t>
            </a:r>
            <a:r>
              <a:rPr lang="en-US" sz="4800" b="1" dirty="0" smtClean="0">
                <a:solidFill>
                  <a:srgbClr val="000000"/>
                </a:solidFill>
                <a:latin typeface="Arial" charset="0"/>
                <a:cs typeface="Arial" charset="0"/>
              </a:rPr>
              <a:t>The Neural Engineering Data Consortium, Temple University</a:t>
            </a:r>
            <a:r>
              <a:rPr lang="en-US" sz="4800" b="1" dirty="0">
                <a:solidFill>
                  <a:srgbClr val="000000"/>
                </a:solidFill>
                <a:latin typeface="Arial" charset="0"/>
                <a:cs typeface="Arial" charset="0"/>
              </a:rPr>
              <a:t>	</a:t>
            </a:r>
            <a:endParaRPr lang="en-US" sz="4800" dirty="0">
              <a:solidFill>
                <a:srgbClr val="000000"/>
              </a:solidFill>
            </a:endParaRPr>
          </a:p>
        </p:txBody>
      </p:sp>
      <p:sp>
        <p:nvSpPr>
          <p:cNvPr id="60" name="Rectangle 75"/>
          <p:cNvSpPr>
            <a:spLocks noChangeArrowheads="1"/>
          </p:cNvSpPr>
          <p:nvPr/>
        </p:nvSpPr>
        <p:spPr bwMode="auto">
          <a:xfrm>
            <a:off x="853440" y="-297884"/>
            <a:ext cx="237424" cy="59576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17564" tIns="58782" rIns="117564" bIns="58782" anchor="ctr">
            <a:spAutoFit/>
          </a:bodyPr>
          <a:lstStyle/>
          <a:p>
            <a:pPr>
              <a:defRPr/>
            </a:pPr>
            <a:endParaRPr lang="en-US" dirty="0">
              <a:latin typeface="Arial" pitchFamily="34" charset="0"/>
              <a:cs typeface="Arial" pitchFamily="34" charset="0"/>
            </a:endParaRPr>
          </a:p>
        </p:txBody>
      </p:sp>
      <p:sp>
        <p:nvSpPr>
          <p:cNvPr id="61" name="Rectangle 77"/>
          <p:cNvSpPr>
            <a:spLocks noChangeArrowheads="1"/>
          </p:cNvSpPr>
          <p:nvPr/>
        </p:nvSpPr>
        <p:spPr bwMode="auto">
          <a:xfrm>
            <a:off x="853440" y="-297884"/>
            <a:ext cx="237424" cy="59576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17564" tIns="58782" rIns="117564" bIns="58782" anchor="ctr">
            <a:spAutoFit/>
          </a:bodyPr>
          <a:lstStyle/>
          <a:p>
            <a:pPr>
              <a:defRPr/>
            </a:pPr>
            <a:endParaRPr lang="en-US" dirty="0">
              <a:latin typeface="Arial" pitchFamily="34" charset="0"/>
              <a:cs typeface="Arial" pitchFamily="34" charset="0"/>
            </a:endParaRPr>
          </a:p>
        </p:txBody>
      </p:sp>
      <p:sp>
        <p:nvSpPr>
          <p:cNvPr id="62" name="Rectangle 79"/>
          <p:cNvSpPr>
            <a:spLocks noChangeArrowheads="1"/>
          </p:cNvSpPr>
          <p:nvPr/>
        </p:nvSpPr>
        <p:spPr bwMode="auto">
          <a:xfrm>
            <a:off x="853440" y="-297884"/>
            <a:ext cx="237424" cy="59576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17564" tIns="58782" rIns="117564" bIns="58782" anchor="ctr">
            <a:spAutoFit/>
          </a:bodyPr>
          <a:lstStyle/>
          <a:p>
            <a:pPr>
              <a:defRPr/>
            </a:pPr>
            <a:endParaRPr lang="en-US" dirty="0">
              <a:latin typeface="Arial" pitchFamily="34" charset="0"/>
              <a:cs typeface="Arial" pitchFamily="34" charset="0"/>
            </a:endParaRPr>
          </a:p>
        </p:txBody>
      </p:sp>
      <p:sp>
        <p:nvSpPr>
          <p:cNvPr id="64" name="TextBox 63"/>
          <p:cNvSpPr txBox="1"/>
          <p:nvPr/>
        </p:nvSpPr>
        <p:spPr>
          <a:xfrm>
            <a:off x="3251200" y="2032704"/>
            <a:ext cx="6069354" cy="738664"/>
          </a:xfrm>
          <a:prstGeom prst="rect">
            <a:avLst/>
          </a:prstGeom>
          <a:noFill/>
        </p:spPr>
        <p:txBody>
          <a:bodyPr wrap="square" lIns="0" tIns="0" rIns="0" bIns="0" rtlCol="0" anchor="ctr" anchorCtr="1">
            <a:spAutoFit/>
          </a:bodyPr>
          <a:lstStyle/>
          <a:p>
            <a:pPr algn="ctr"/>
            <a:r>
              <a:rPr lang="en-US" sz="4800" i="1" dirty="0" smtClean="0">
                <a:latin typeface="Monotype Corsiva"/>
                <a:cs typeface="Monotype Corsiva"/>
              </a:rPr>
              <a:t>www.nedcdata.org</a:t>
            </a:r>
            <a:endParaRPr lang="en-US" sz="4800" i="1" dirty="0">
              <a:solidFill>
                <a:srgbClr val="000000"/>
              </a:solidFill>
              <a:latin typeface="Monotype Corsiva"/>
              <a:cs typeface="Monotype Corsiva"/>
            </a:endParaRPr>
          </a:p>
        </p:txBody>
      </p:sp>
      <p:pic>
        <p:nvPicPr>
          <p:cNvPr id="4" name="Picture 3"/>
          <p:cNvPicPr>
            <a:picLocks noChangeAspect="1"/>
          </p:cNvPicPr>
          <p:nvPr/>
        </p:nvPicPr>
        <p:blipFill>
          <a:blip r:embed="rId4"/>
          <a:stretch>
            <a:fillRect/>
          </a:stretch>
        </p:blipFill>
        <p:spPr>
          <a:xfrm>
            <a:off x="330200" y="254000"/>
            <a:ext cx="13004800" cy="1993900"/>
          </a:xfrm>
          <a:prstGeom prst="rect">
            <a:avLst/>
          </a:prstGeom>
        </p:spPr>
      </p:pic>
      <p:sp>
        <p:nvSpPr>
          <p:cNvPr id="38" name="Text Box 7"/>
          <p:cNvSpPr txBox="1">
            <a:spLocks noChangeArrowheads="1"/>
          </p:cNvSpPr>
          <p:nvPr/>
        </p:nvSpPr>
        <p:spPr bwMode="auto">
          <a:xfrm>
            <a:off x="344012" y="4814183"/>
            <a:ext cx="12115800" cy="1280757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a:solidFill>
                  <a:srgbClr val="333399"/>
                </a:solidFill>
                <a:latin typeface="Arial" pitchFamily="34" charset="0"/>
                <a:cs typeface="Arial" pitchFamily="34" charset="0"/>
              </a:rPr>
              <a:t>Abstract </a:t>
            </a: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The emergence of big data and deep learning is enabling the ability to automatically learn how to interpret EEGs from a big data </a:t>
            </a:r>
            <a:r>
              <a:rPr lang="en-US" sz="3600" b="1" dirty="0" smtClean="0">
                <a:latin typeface="Arial" pitchFamily="34" charset="0"/>
                <a:cs typeface="Arial" pitchFamily="34" charset="0"/>
              </a:rPr>
              <a:t>archive.</a:t>
            </a:r>
            <a:endParaRPr lang="en-US" sz="3600" b="1" dirty="0">
              <a:latin typeface="Arial" pitchFamily="34" charset="0"/>
              <a:cs typeface="Arial" pitchFamily="34" charset="0"/>
            </a:endParaRP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The TUH EEG Corpus is the largest and most comprehensive publicly-released corpus representing 11 years of clinical data collected at Temple Hospital. It includes over 15,000 patients, 20,000+ sessions, 50,000+ EEGs and deidentified clinical information.</a:t>
            </a: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We are developing a system, AutoEEG, that generates time aligned markers indicating points of interest in the signal, and then produces a summarization if its findings based on a statistical analysis of this markers.</a:t>
            </a: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Physicians can view the report from any portable computing device and can interactively query the data using standard query tools. Clinical consequences include real-time </a:t>
            </a:r>
            <a:r>
              <a:rPr lang="en-US" sz="3600" b="1" dirty="0" smtClean="0">
                <a:latin typeface="Arial" pitchFamily="34" charset="0"/>
                <a:cs typeface="Arial" pitchFamily="34" charset="0"/>
              </a:rPr>
              <a:t>feedback and  </a:t>
            </a:r>
            <a:r>
              <a:rPr lang="en-US" sz="3600" b="1" dirty="0">
                <a:latin typeface="Arial" pitchFamily="34" charset="0"/>
                <a:cs typeface="Arial" pitchFamily="34" charset="0"/>
              </a:rPr>
              <a:t>decision making </a:t>
            </a:r>
            <a:r>
              <a:rPr lang="en-US" sz="3600" b="1" dirty="0" smtClean="0">
                <a:latin typeface="Arial" pitchFamily="34" charset="0"/>
                <a:cs typeface="Arial" pitchFamily="34" charset="0"/>
              </a:rPr>
              <a:t>support.</a:t>
            </a:r>
            <a:endParaRPr lang="en-US" sz="3600" b="1" dirty="0">
              <a:latin typeface="Arial" pitchFamily="34" charset="0"/>
              <a:cs typeface="Arial" pitchFamily="34" charset="0"/>
            </a:endParaRPr>
          </a:p>
          <a:p>
            <a:pPr defTabSz="893979">
              <a:spcBef>
                <a:spcPts val="0"/>
              </a:spcBef>
              <a:spcAft>
                <a:spcPts val="1543"/>
              </a:spcAft>
              <a:tabLst>
                <a:tab pos="489852" algn="l"/>
              </a:tabLst>
              <a:defRPr/>
            </a:pPr>
            <a:endParaRPr lang="en-US" sz="3200" b="1" dirty="0" smtClean="0">
              <a:latin typeface="Arial" pitchFamily="34" charset="0"/>
              <a:cs typeface="Arial" pitchFamily="34" charset="0"/>
            </a:endParaRPr>
          </a:p>
          <a:p>
            <a:pPr defTabSz="893979">
              <a:spcBef>
                <a:spcPts val="0"/>
              </a:spcBef>
              <a:spcAft>
                <a:spcPts val="1543"/>
              </a:spcAft>
              <a:tabLst>
                <a:tab pos="489852" algn="l"/>
              </a:tabLst>
              <a:defRPr/>
            </a:pPr>
            <a:endParaRPr lang="en-US" sz="3200" b="1" dirty="0" smtClean="0">
              <a:latin typeface="Arial" pitchFamily="34" charset="0"/>
              <a:cs typeface="Arial" pitchFamily="34" charset="0"/>
            </a:endParaRPr>
          </a:p>
        </p:txBody>
      </p:sp>
      <p:sp>
        <p:nvSpPr>
          <p:cNvPr id="29" name="Text Box 7"/>
          <p:cNvSpPr txBox="1">
            <a:spLocks noChangeArrowheads="1"/>
          </p:cNvSpPr>
          <p:nvPr/>
        </p:nvSpPr>
        <p:spPr bwMode="auto">
          <a:xfrm>
            <a:off x="344011" y="17991521"/>
            <a:ext cx="12115800" cy="128016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defPPr>
              <a:defRPr lang="en-US"/>
            </a:defPPr>
            <a:lvl1pPr defTabSz="893979">
              <a:spcAft>
                <a:spcPts val="1800"/>
              </a:spcAft>
              <a:tabLst>
                <a:tab pos="489852" algn="l"/>
              </a:tabLst>
              <a:defRPr sz="4800" b="1">
                <a:solidFill>
                  <a:srgbClr val="333399"/>
                </a:solidFill>
                <a:latin typeface="Arial" pitchFamily="34" charset="0"/>
                <a:cs typeface="Arial" pitchFamily="34" charset="0"/>
              </a:defRPr>
            </a:lvl1pPr>
            <a:lvl2pPr lvl="1" defTabSz="893979">
              <a:spcAft>
                <a:spcPts val="1800"/>
              </a:spcAft>
              <a:tabLst>
                <a:tab pos="489852" algn="l"/>
              </a:tabLst>
              <a:defRPr sz="3600" b="1">
                <a:latin typeface="Arial" pitchFamily="34" charset="0"/>
                <a:cs typeface="Arial" pitchFamily="34" charset="0"/>
              </a:defRPr>
            </a:lvl2pPr>
          </a:lstStyle>
          <a:p>
            <a:r>
              <a:rPr lang="en-US" dirty="0"/>
              <a:t>Introduction</a:t>
            </a:r>
          </a:p>
          <a:p>
            <a:pPr marL="440867" indent="-440867">
              <a:spcBef>
                <a:spcPts val="0"/>
              </a:spcBef>
              <a:buFont typeface="Arial" pitchFamily="34" charset="0"/>
              <a:buChar char="•"/>
              <a:defRPr/>
            </a:pPr>
            <a:r>
              <a:rPr lang="en-US" sz="3600" dirty="0">
                <a:solidFill>
                  <a:schemeClr val="tx1"/>
                </a:solidFill>
              </a:rPr>
              <a:t>Electroencephalography is increasingly being used for preventive diagnostic procedures.</a:t>
            </a:r>
          </a:p>
          <a:p>
            <a:pPr marL="440867" indent="-440867">
              <a:spcBef>
                <a:spcPts val="0"/>
              </a:spcBef>
              <a:buFont typeface="Arial" pitchFamily="34" charset="0"/>
              <a:buChar char="•"/>
              <a:defRPr/>
            </a:pPr>
            <a:r>
              <a:rPr lang="en-US" sz="3600" dirty="0">
                <a:solidFill>
                  <a:schemeClr val="tx1"/>
                </a:solidFill>
              </a:rPr>
              <a:t>A board certified EEG specialist currently interprets an EEG. It takes several year of training to learn this art.</a:t>
            </a:r>
          </a:p>
          <a:p>
            <a:pPr marL="440867" indent="-440867">
              <a:spcBef>
                <a:spcPts val="0"/>
              </a:spcBef>
              <a:buFont typeface="Arial" pitchFamily="34" charset="0"/>
              <a:buChar char="•"/>
              <a:defRPr/>
            </a:pPr>
            <a:r>
              <a:rPr lang="en-US" sz="3600" dirty="0">
                <a:solidFill>
                  <a:schemeClr val="tx1"/>
                </a:solidFill>
              </a:rPr>
              <a:t>Interpreting an EEG is time-consuming and there is only moderate inter-observer agreement.</a:t>
            </a:r>
          </a:p>
          <a:p>
            <a:endParaRPr lang="en-US" dirty="0"/>
          </a:p>
        </p:txBody>
      </p:sp>
      <p:sp>
        <p:nvSpPr>
          <p:cNvPr id="31" name="Text Box 7"/>
          <p:cNvSpPr txBox="1">
            <a:spLocks noChangeArrowheads="1"/>
          </p:cNvSpPr>
          <p:nvPr/>
        </p:nvSpPr>
        <p:spPr bwMode="auto">
          <a:xfrm>
            <a:off x="38756473" y="4814183"/>
            <a:ext cx="12115800" cy="128016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smtClean="0">
                <a:solidFill>
                  <a:srgbClr val="333399"/>
                </a:solidFill>
                <a:latin typeface="Arial" pitchFamily="34" charset="0"/>
                <a:cs typeface="Arial" pitchFamily="34" charset="0"/>
              </a:rPr>
              <a:t>Preliminary Experiments</a:t>
            </a:r>
          </a:p>
          <a:p>
            <a:pPr marL="440867" indent="-440867" defTabSz="893979">
              <a:spcBef>
                <a:spcPts val="0"/>
              </a:spcBef>
              <a:spcAft>
                <a:spcPts val="1800"/>
              </a:spcAft>
              <a:buFont typeface="Arial" pitchFamily="34" charset="0"/>
              <a:buChar char="•"/>
              <a:tabLst>
                <a:tab pos="489852" algn="l"/>
              </a:tabLst>
              <a:defRPr/>
            </a:pPr>
            <a:r>
              <a:rPr lang="en-US" sz="3600" b="1" dirty="0">
                <a:latin typeface="Arial" pitchFamily="34" charset="0"/>
                <a:cs typeface="Arial" pitchFamily="34" charset="0"/>
              </a:rPr>
              <a:t>Hidden </a:t>
            </a:r>
            <a:r>
              <a:rPr lang="en-US" sz="3600" b="1" dirty="0" smtClean="0">
                <a:latin typeface="Arial" pitchFamily="34" charset="0"/>
                <a:cs typeface="Arial" pitchFamily="34" charset="0"/>
              </a:rPr>
              <a:t>Markov models</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a:t>
            </a:r>
            <a:r>
              <a:rPr lang="en-US" sz="3600" b="1" dirty="0">
                <a:latin typeface="Arial" pitchFamily="34" charset="0"/>
                <a:cs typeface="Arial" pitchFamily="34" charset="0"/>
              </a:rPr>
              <a:t>baseline</a:t>
            </a:r>
            <a:r>
              <a:rPr lang="en-US" sz="3600" b="1" dirty="0" smtClean="0">
                <a:latin typeface="Arial" pitchFamily="34" charset="0"/>
                <a:cs typeface="Arial" pitchFamily="34" charset="0"/>
              </a:rPr>
              <a:t>) perform</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comparably to </a:t>
            </a:r>
            <a:r>
              <a:rPr lang="en-US" sz="3600" b="1" dirty="0">
                <a:latin typeface="Arial" pitchFamily="34" charset="0"/>
                <a:cs typeface="Arial" pitchFamily="34" charset="0"/>
              </a:rPr>
              <a:t>best </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previously published</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results on similar </a:t>
            </a:r>
            <a:r>
              <a:rPr lang="en-US" sz="3600" b="1" dirty="0">
                <a:latin typeface="Arial" pitchFamily="34" charset="0"/>
                <a:cs typeface="Arial" pitchFamily="34" charset="0"/>
              </a:rPr>
              <a:t>tasks.</a:t>
            </a:r>
          </a:p>
          <a:p>
            <a:pPr marL="440867" indent="-440867" defTabSz="893979">
              <a:spcBef>
                <a:spcPts val="0"/>
              </a:spcBef>
              <a:spcAft>
                <a:spcPts val="52000"/>
              </a:spcAft>
              <a:buFont typeface="Arial" pitchFamily="34" charset="0"/>
              <a:buChar char="•"/>
              <a:tabLst>
                <a:tab pos="489852" algn="l"/>
              </a:tabLst>
              <a:defRPr/>
            </a:pPr>
            <a:r>
              <a:rPr lang="en-US" sz="3600" b="1" dirty="0">
                <a:latin typeface="Arial" pitchFamily="34" charset="0"/>
                <a:cs typeface="Arial" pitchFamily="34" charset="0"/>
              </a:rPr>
              <a:t>Error confusion matrix</a:t>
            </a:r>
            <a:r>
              <a:rPr lang="en-US" sz="3600" b="1" dirty="0" smtClean="0">
                <a:latin typeface="Arial" pitchFamily="34" charset="0"/>
                <a:cs typeface="Arial" pitchFamily="34" charset="0"/>
              </a:rPr>
              <a:t>:</a:t>
            </a:r>
          </a:p>
          <a:p>
            <a:pPr marL="440867" indent="-440867" defTabSz="893979">
              <a:spcBef>
                <a:spcPts val="0"/>
              </a:spcBef>
              <a:spcAft>
                <a:spcPts val="1800"/>
              </a:spcAft>
              <a:buFont typeface="Arial" pitchFamily="34" charset="0"/>
              <a:buChar char="•"/>
              <a:tabLst>
                <a:tab pos="489852" algn="l"/>
              </a:tabLst>
              <a:defRPr/>
            </a:pPr>
            <a:r>
              <a:rPr lang="en-US" sz="3600" b="1" dirty="0" smtClean="0">
                <a:latin typeface="Arial" pitchFamily="34" charset="0"/>
                <a:cs typeface="Arial" pitchFamily="34" charset="0"/>
              </a:rPr>
              <a:t>The use of annotated data significantly reduces the false alarm rate.</a:t>
            </a:r>
            <a:endParaRPr lang="en-US" sz="3600" b="1" dirty="0">
              <a:latin typeface="Arial" pitchFamily="34" charset="0"/>
              <a:cs typeface="Arial" pitchFamily="34" charset="0"/>
            </a:endParaRPr>
          </a:p>
          <a:p>
            <a:pPr defTabSz="893979">
              <a:spcAft>
                <a:spcPts val="1800"/>
              </a:spcAft>
              <a:tabLst>
                <a:tab pos="489852" algn="l"/>
              </a:tabLst>
              <a:defRPr/>
            </a:pPr>
            <a:r>
              <a:rPr lang="en-US" sz="4800" b="1" dirty="0" smtClean="0">
                <a:solidFill>
                  <a:srgbClr val="333399"/>
                </a:solidFill>
                <a:latin typeface="Arial" pitchFamily="34" charset="0"/>
                <a:cs typeface="Arial" pitchFamily="34" charset="0"/>
              </a:rPr>
              <a:t> </a:t>
            </a:r>
            <a:endParaRPr lang="en-US" sz="4800" b="1" dirty="0">
              <a:latin typeface="Arial" pitchFamily="34" charset="0"/>
              <a:cs typeface="Arial" pitchFamily="34" charset="0"/>
            </a:endParaRPr>
          </a:p>
        </p:txBody>
      </p:sp>
      <p:pic>
        <p:nvPicPr>
          <p:cNvPr id="3" name="Picture 2" descr="Screen Shot 2014-07-30 at 12.07.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77" y="23812998"/>
            <a:ext cx="11658600" cy="6457999"/>
          </a:xfrm>
          <a:prstGeom prst="rect">
            <a:avLst/>
          </a:prstGeom>
        </p:spPr>
      </p:pic>
      <p:pic>
        <p:nvPicPr>
          <p:cNvPr id="6" name="Imagen 5"/>
          <p:cNvPicPr>
            <a:picLocks noChangeAspect="1"/>
          </p:cNvPicPr>
          <p:nvPr/>
        </p:nvPicPr>
        <p:blipFill rotWithShape="1">
          <a:blip r:embed="rId6"/>
          <a:srcRect t="19255" b="17480"/>
          <a:stretch/>
        </p:blipFill>
        <p:spPr>
          <a:xfrm>
            <a:off x="13470492" y="13708381"/>
            <a:ext cx="11318181" cy="3429000"/>
          </a:xfrm>
          <a:prstGeom prst="rect">
            <a:avLst/>
          </a:prstGeom>
        </p:spPr>
      </p:pic>
      <p:pic>
        <p:nvPicPr>
          <p:cNvPr id="7" name="Imagen 6"/>
          <p:cNvPicPr>
            <a:picLocks noChangeAspect="1"/>
          </p:cNvPicPr>
          <p:nvPr/>
        </p:nvPicPr>
        <p:blipFill>
          <a:blip r:embed="rId7"/>
          <a:stretch>
            <a:fillRect/>
          </a:stretch>
        </p:blipFill>
        <p:spPr>
          <a:xfrm>
            <a:off x="14386813" y="24664471"/>
            <a:ext cx="9580998" cy="5489348"/>
          </a:xfrm>
          <a:prstGeom prst="rect">
            <a:avLst/>
          </a:prstGeom>
          <a:ln w="25400">
            <a:solidFill>
              <a:srgbClr val="CD1E26"/>
            </a:solidFill>
          </a:ln>
          <a:effectLst>
            <a:outerShdw blurRad="292100" dist="139700" dir="2700000" algn="tl" rotWithShape="0">
              <a:srgbClr val="333333">
                <a:alpha val="65000"/>
              </a:srgbClr>
            </a:outerShdw>
          </a:effectLst>
        </p:spPr>
      </p:pic>
      <p:sp>
        <p:nvSpPr>
          <p:cNvPr id="22" name="Text Box 7"/>
          <p:cNvSpPr txBox="1">
            <a:spLocks noChangeArrowheads="1"/>
          </p:cNvSpPr>
          <p:nvPr/>
        </p:nvSpPr>
        <p:spPr bwMode="auto">
          <a:xfrm>
            <a:off x="25952320" y="4772468"/>
            <a:ext cx="12115800" cy="2601853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2400"/>
              </a:spcAft>
              <a:tabLst>
                <a:tab pos="489852" algn="l"/>
              </a:tabLst>
              <a:defRPr/>
            </a:pPr>
            <a:r>
              <a:rPr lang="en-US" sz="4800" b="1" dirty="0" smtClean="0">
                <a:solidFill>
                  <a:srgbClr val="333399"/>
                </a:solidFill>
                <a:latin typeface="Arial" pitchFamily="34" charset="0"/>
                <a:cs typeface="Arial" pitchFamily="34" charset="0"/>
              </a:rPr>
              <a:t>Corpus Statistics</a:t>
            </a:r>
            <a:endParaRPr lang="en-US" sz="3600" b="1" dirty="0" smtClean="0">
              <a:latin typeface="Arial"/>
              <a:cs typeface="Arial"/>
            </a:endParaRPr>
          </a:p>
          <a:p>
            <a:pPr marL="471488" indent="-471488" defTabSz="893979">
              <a:spcAft>
                <a:spcPts val="1800"/>
              </a:spcAft>
              <a:buFont typeface="Arial"/>
              <a:buChar char="•"/>
              <a:tabLst>
                <a:tab pos="1958975" algn="l"/>
              </a:tabLst>
              <a:defRPr/>
            </a:pPr>
            <a:endParaRPr lang="en-US" sz="3600" b="1" dirty="0">
              <a:latin typeface="Arial"/>
              <a:cs typeface="Arial"/>
            </a:endParaRPr>
          </a:p>
          <a:p>
            <a:pPr marL="685800" indent="-685800" defTabSz="893979">
              <a:spcAft>
                <a:spcPts val="1800"/>
              </a:spcAft>
              <a:buFont typeface="Arial"/>
              <a:buChar char="•"/>
              <a:tabLst>
                <a:tab pos="489852" algn="l"/>
              </a:tabLst>
              <a:defRPr/>
            </a:pPr>
            <a:endParaRPr lang="en-US" sz="4800" b="1" dirty="0">
              <a:solidFill>
                <a:srgbClr val="333399"/>
              </a:solidFill>
              <a:latin typeface="Arial" pitchFamily="34" charset="0"/>
              <a:cs typeface="Arial"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019182227"/>
              </p:ext>
            </p:extLst>
          </p:nvPr>
        </p:nvGraphicFramePr>
        <p:xfrm>
          <a:off x="26451075" y="6225835"/>
          <a:ext cx="11125198" cy="7925936"/>
        </p:xfrm>
        <a:graphic>
          <a:graphicData uri="http://schemas.openxmlformats.org/drawingml/2006/table">
            <a:tbl>
              <a:tblPr firstRow="1" bandRow="1">
                <a:tableStyleId>{5C22544A-7EE6-4342-B048-85BDC9FD1C3A}</a:tableStyleId>
              </a:tblPr>
              <a:tblGrid>
                <a:gridCol w="1638595"/>
                <a:gridCol w="4800796"/>
                <a:gridCol w="4685807"/>
              </a:tblGrid>
              <a:tr h="386895">
                <a:tc>
                  <a:txBody>
                    <a:bodyPr/>
                    <a:lstStyle/>
                    <a:p>
                      <a:pPr algn="ctr"/>
                      <a:r>
                        <a:rPr lang="en-US" sz="2400" b="1" i="0" dirty="0" smtClean="0">
                          <a:solidFill>
                            <a:schemeClr val="tx1"/>
                          </a:solidFill>
                          <a:latin typeface="Arial"/>
                          <a:cs typeface="Arial"/>
                        </a:rPr>
                        <a:t>Field</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Description</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Example</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6796">
                <a:tc>
                  <a:txBody>
                    <a:bodyPr/>
                    <a:lstStyle/>
                    <a:p>
                      <a:pPr marL="0" marR="0" algn="ctr">
                        <a:spcBef>
                          <a:spcPts val="0"/>
                        </a:spcBef>
                        <a:spcAft>
                          <a:spcPts val="0"/>
                        </a:spcAft>
                      </a:pPr>
                      <a:r>
                        <a:rPr lang="en-US" sz="2400" b="1" i="0" dirty="0">
                          <a:effectLst/>
                          <a:latin typeface="Arial"/>
                          <a:ea typeface="SimSun"/>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Version Number</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Patient ID</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TUH123456789</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3</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Gender</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M</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4</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Date of Birth</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57</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Firstname_Lastname</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TUH123456789</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Startdate</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01-MAY-2010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Study Number/ Tech. ID</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TUH123456789/TAS X</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Start Date</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01.05.10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Start </a:t>
                      </a:r>
                      <a:r>
                        <a:rPr lang="en-US" sz="2400" b="1" i="0" dirty="0" smtClean="0">
                          <a:effectLst/>
                          <a:latin typeface="Arial"/>
                          <a:ea typeface="SimSun"/>
                          <a:cs typeface="Arial"/>
                        </a:rPr>
                        <a:t>Time</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11.39.35</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a:effectLst/>
                          <a:latin typeface="Arial"/>
                          <a:ea typeface="SimSun"/>
                          <a:cs typeface="Arial"/>
                        </a:rPr>
                        <a:t>Number of Bytes in Header</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6400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Type of Signal</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EDF+C</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Number of Data Records</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207</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err="1">
                          <a:effectLst/>
                          <a:latin typeface="Arial"/>
                          <a:ea typeface="SimSun"/>
                          <a:cs typeface="Arial"/>
                        </a:rPr>
                        <a:t>Dur</a:t>
                      </a:r>
                      <a:r>
                        <a:rPr lang="en-US" sz="2400" b="1" i="0" dirty="0">
                          <a:effectLst/>
                          <a:latin typeface="Arial"/>
                          <a:ea typeface="SimSun"/>
                          <a:cs typeface="Arial"/>
                        </a:rPr>
                        <a:t>. of a Data Record (</a:t>
                      </a:r>
                      <a:r>
                        <a:rPr lang="en-US" sz="2400" b="1" i="0" dirty="0" err="1">
                          <a:effectLst/>
                          <a:latin typeface="Arial"/>
                          <a:ea typeface="SimSun"/>
                          <a:cs typeface="Arial"/>
                        </a:rPr>
                        <a:t>Secs</a:t>
                      </a:r>
                      <a:r>
                        <a:rPr lang="en-US" sz="2400" b="1" i="0" dirty="0">
                          <a:effectLst/>
                          <a:latin typeface="Arial"/>
                          <a:ea typeface="SimSun"/>
                          <a:cs typeface="Arial"/>
                        </a:rPr>
                        <a:t>)</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1</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No. of Signals in a Record</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24</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a:effectLst/>
                          <a:latin typeface="Arial"/>
                          <a:ea typeface="SimSun"/>
                          <a:cs typeface="Arial"/>
                        </a:rPr>
                        <a:t>Signal[1] Prefiltering</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HP:1.000 Hz LP:70.0 Hz N:60.0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a:effectLst/>
                          <a:latin typeface="Arial"/>
                          <a:ea typeface="SimSun"/>
                          <a:cs typeface="Arial"/>
                        </a:rPr>
                        <a:t>Signal[1] No. Samples/Rec.</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250</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59666180"/>
              </p:ext>
            </p:extLst>
          </p:nvPr>
        </p:nvGraphicFramePr>
        <p:xfrm>
          <a:off x="28125155" y="14880804"/>
          <a:ext cx="9486603" cy="3787424"/>
        </p:xfrm>
        <a:graphic>
          <a:graphicData uri="http://schemas.openxmlformats.org/drawingml/2006/table">
            <a:tbl>
              <a:tblPr firstRow="1" bandRow="1">
                <a:tableStyleId>{5C22544A-7EE6-4342-B048-85BDC9FD1C3A}</a:tableStyleId>
              </a:tblPr>
              <a:tblGrid>
                <a:gridCol w="4800796"/>
                <a:gridCol w="4685807"/>
              </a:tblGrid>
              <a:tr h="386895">
                <a:tc>
                  <a:txBody>
                    <a:bodyPr/>
                    <a:lstStyle/>
                    <a:p>
                      <a:pPr algn="ctr"/>
                      <a:r>
                        <a:rPr lang="en-US" sz="2400" b="1" i="0" dirty="0" smtClean="0">
                          <a:solidFill>
                            <a:schemeClr val="tx1"/>
                          </a:solidFill>
                          <a:latin typeface="Arial"/>
                          <a:cs typeface="Arial"/>
                        </a:rPr>
                        <a:t>Description</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Example</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6796">
                <a:tc>
                  <a:txBody>
                    <a:bodyPr/>
                    <a:lstStyle/>
                    <a:p>
                      <a:pPr marL="0" marR="0" algn="r">
                        <a:spcBef>
                          <a:spcPts val="0"/>
                        </a:spcBef>
                        <a:spcAft>
                          <a:spcPts val="0"/>
                        </a:spcAft>
                      </a:pPr>
                      <a:r>
                        <a:rPr lang="en-US" sz="2400" b="1" i="0" dirty="0">
                          <a:effectLst/>
                          <a:latin typeface="Arial"/>
                          <a:ea typeface="SimSun"/>
                          <a:cs typeface="Arial"/>
                        </a:rPr>
                        <a:t>Gender</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a:effectLst/>
                          <a:latin typeface="Arial"/>
                          <a:ea typeface="SimSun"/>
                          <a:cs typeface="Arial"/>
                        </a:rPr>
                        <a:t>M (46%</a:t>
                      </a:r>
                      <a:r>
                        <a:rPr lang="en-US" sz="2400" b="1" i="0" dirty="0" smtClean="0">
                          <a:effectLst/>
                          <a:latin typeface="Arial"/>
                          <a:ea typeface="SimSun"/>
                          <a:cs typeface="Arial"/>
                        </a:rPr>
                        <a:t>),</a:t>
                      </a:r>
                      <a:r>
                        <a:rPr lang="en-US" sz="2400" b="1" i="0" baseline="0" dirty="0" smtClean="0">
                          <a:effectLst/>
                          <a:latin typeface="Arial"/>
                          <a:ea typeface="SimSun"/>
                          <a:cs typeface="Arial"/>
                        </a:rPr>
                        <a:t> </a:t>
                      </a:r>
                      <a:r>
                        <a:rPr lang="en-US" sz="2400" b="1" i="0" dirty="0" smtClean="0">
                          <a:effectLst/>
                          <a:latin typeface="Arial"/>
                          <a:ea typeface="SimSun"/>
                          <a:cs typeface="Arial"/>
                        </a:rPr>
                        <a:t>F </a:t>
                      </a:r>
                      <a:r>
                        <a:rPr lang="en-US" sz="2400" b="1" i="0" dirty="0">
                          <a:effectLst/>
                          <a:latin typeface="Arial"/>
                          <a:ea typeface="SimSun"/>
                          <a:cs typeface="Arial"/>
                        </a:rPr>
                        <a:t>(54%)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Age (Derived from DOB)</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a:effectLst/>
                          <a:latin typeface="Arial"/>
                          <a:ea typeface="SimSun"/>
                          <a:cs typeface="Arial"/>
                        </a:rPr>
                        <a:t>Min (20</a:t>
                      </a:r>
                      <a:r>
                        <a:rPr lang="en-US" sz="2400" b="1" i="0" dirty="0" smtClean="0">
                          <a:effectLst/>
                          <a:latin typeface="Arial"/>
                          <a:ea typeface="SimSun"/>
                          <a:cs typeface="Arial"/>
                        </a:rPr>
                        <a:t>),</a:t>
                      </a:r>
                      <a:r>
                        <a:rPr lang="en-US" sz="2400" b="1" i="0" baseline="0" dirty="0" smtClean="0">
                          <a:effectLst/>
                          <a:latin typeface="Arial"/>
                          <a:ea typeface="SimSun"/>
                          <a:cs typeface="Arial"/>
                        </a:rPr>
                        <a:t> </a:t>
                      </a:r>
                      <a:r>
                        <a:rPr lang="en-US" sz="2400" b="1" i="0" dirty="0" smtClean="0">
                          <a:effectLst/>
                          <a:latin typeface="Arial"/>
                          <a:ea typeface="SimSun"/>
                          <a:cs typeface="Arial"/>
                        </a:rPr>
                        <a:t>Max </a:t>
                      </a:r>
                      <a:r>
                        <a:rPr lang="en-US" sz="2400" b="1" i="0" dirty="0">
                          <a:effectLst/>
                          <a:latin typeface="Arial"/>
                          <a:ea typeface="SimSun"/>
                          <a:cs typeface="Arial"/>
                        </a:rPr>
                        <a:t>(94)</a:t>
                      </a:r>
                    </a:p>
                    <a:p>
                      <a:pPr marL="0" marR="0" algn="ctr">
                        <a:spcBef>
                          <a:spcPts val="0"/>
                        </a:spcBef>
                        <a:spcAft>
                          <a:spcPts val="0"/>
                        </a:spcAft>
                      </a:pPr>
                      <a:r>
                        <a:rPr lang="en-US" sz="2400" b="1" i="0" dirty="0" err="1">
                          <a:effectLst/>
                          <a:latin typeface="Arial"/>
                          <a:ea typeface="SimSun"/>
                          <a:cs typeface="Arial"/>
                        </a:rPr>
                        <a:t>Avg</a:t>
                      </a:r>
                      <a:r>
                        <a:rPr lang="en-US" sz="2400" b="1" i="0" dirty="0">
                          <a:effectLst/>
                          <a:latin typeface="Arial"/>
                          <a:ea typeface="SimSun"/>
                          <a:cs typeface="Arial"/>
                        </a:rPr>
                        <a:t> (53</a:t>
                      </a:r>
                      <a:r>
                        <a:rPr lang="en-US" sz="2400" b="1" i="0" dirty="0" smtClean="0">
                          <a:effectLst/>
                          <a:latin typeface="Arial"/>
                          <a:ea typeface="SimSun"/>
                          <a:cs typeface="Arial"/>
                        </a:rPr>
                        <a:t>),</a:t>
                      </a:r>
                      <a:r>
                        <a:rPr lang="en-US" sz="2400" b="1" i="0" baseline="0" dirty="0" smtClean="0">
                          <a:effectLst/>
                          <a:latin typeface="Arial"/>
                          <a:ea typeface="SimSun"/>
                          <a:cs typeface="Arial"/>
                        </a:rPr>
                        <a:t> </a:t>
                      </a:r>
                      <a:r>
                        <a:rPr lang="en-US" sz="2400" b="1" i="0" dirty="0" err="1" smtClean="0">
                          <a:effectLst/>
                          <a:latin typeface="Arial"/>
                          <a:ea typeface="SimSun"/>
                          <a:cs typeface="Arial"/>
                        </a:rPr>
                        <a:t>Stdev</a:t>
                      </a:r>
                      <a:r>
                        <a:rPr lang="en-US" sz="2400" b="1" i="0" dirty="0" smtClean="0">
                          <a:effectLst/>
                          <a:latin typeface="Arial"/>
                          <a:ea typeface="SimSun"/>
                          <a:cs typeface="Arial"/>
                        </a:rPr>
                        <a:t> </a:t>
                      </a:r>
                      <a:r>
                        <a:rPr lang="en-US" sz="2400" b="1" i="0" dirty="0">
                          <a:effectLst/>
                          <a:latin typeface="Arial"/>
                          <a:ea typeface="SimSun"/>
                          <a:cs typeface="Arial"/>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Duration</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a:effectLst/>
                          <a:latin typeface="Arial"/>
                          <a:ea typeface="SimSun"/>
                          <a:cs typeface="Arial"/>
                        </a:rPr>
                        <a:t>42 hours (17 </a:t>
                      </a:r>
                      <a:r>
                        <a:rPr lang="en-US" sz="2400" b="1" i="0" dirty="0" err="1">
                          <a:effectLst/>
                          <a:latin typeface="Arial"/>
                          <a:ea typeface="SimSun"/>
                          <a:cs typeface="Arial"/>
                        </a:rPr>
                        <a:t>mins</a:t>
                      </a:r>
                      <a:r>
                        <a:rPr lang="en-US" sz="2400" b="1" i="0" dirty="0">
                          <a:effectLst/>
                          <a:latin typeface="Arial"/>
                          <a:ea typeface="SimSun"/>
                          <a:cs typeface="Arial"/>
                        </a:rPr>
                        <a:t>./study)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Number of Channels</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pPr>
                      <a:r>
                        <a:rPr lang="en-US" sz="2400" b="1" i="0" dirty="0" smtClean="0">
                          <a:effectLst/>
                          <a:latin typeface="Arial"/>
                          <a:ea typeface="SimSun"/>
                          <a:cs typeface="Arial"/>
                        </a:rPr>
                        <a:t>28 (2%), 33</a:t>
                      </a:r>
                      <a:r>
                        <a:rPr lang="en-US" sz="2400" b="1" i="0" baseline="0" dirty="0" smtClean="0">
                          <a:effectLst/>
                          <a:latin typeface="Arial"/>
                          <a:ea typeface="SimSun"/>
                          <a:cs typeface="Arial"/>
                        </a:rPr>
                        <a:t> </a:t>
                      </a:r>
                      <a:r>
                        <a:rPr lang="en-US" sz="2400" b="1" i="0" dirty="0" smtClean="0">
                          <a:effectLst/>
                          <a:latin typeface="Arial"/>
                          <a:ea typeface="SimSun"/>
                          <a:cs typeface="Arial"/>
                        </a:rPr>
                        <a:t>(15%), 34 (23%)</a:t>
                      </a:r>
                    </a:p>
                    <a:p>
                      <a:pPr marL="0" marR="0" algn="ctr">
                        <a:spcBef>
                          <a:spcPts val="0"/>
                        </a:spcBef>
                        <a:spcAft>
                          <a:spcPts val="0"/>
                        </a:spcAft>
                        <a:tabLst/>
                      </a:pPr>
                      <a:r>
                        <a:rPr lang="en-US" sz="2400" b="1" i="0" dirty="0" smtClean="0">
                          <a:effectLst/>
                          <a:latin typeface="Arial"/>
                          <a:ea typeface="SimSun"/>
                          <a:cs typeface="Arial"/>
                        </a:rPr>
                        <a:t>37 (11%), 42 (29%), 129 (3%)</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err="1">
                          <a:effectLst/>
                          <a:latin typeface="Arial"/>
                          <a:ea typeface="SimSun"/>
                          <a:cs typeface="Arial"/>
                        </a:rPr>
                        <a:t>Prefiltering</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a:effectLst/>
                          <a:latin typeface="Arial"/>
                          <a:ea typeface="SimSun"/>
                          <a:cs typeface="Arial"/>
                        </a:rPr>
                        <a:t>HP:0.000 Hz LP:0.0 Hz N:0.0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Sample Frequency</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a:effectLst/>
                          <a:latin typeface="Arial"/>
                          <a:ea typeface="SimSun"/>
                          <a:cs typeface="Arial"/>
                        </a:rPr>
                        <a:t>250 Hz (100</a:t>
                      </a:r>
                      <a:r>
                        <a:rPr lang="en-US" sz="2400" b="1" i="0" dirty="0" smtClean="0">
                          <a:effectLst/>
                          <a:latin typeface="Arial"/>
                          <a:ea typeface="SimSun"/>
                          <a:cs typeface="Arial"/>
                        </a:rPr>
                        <a:t>),</a:t>
                      </a:r>
                      <a:r>
                        <a:rPr lang="en-US" sz="2400" b="1" i="0" baseline="0" dirty="0" smtClean="0">
                          <a:effectLst/>
                          <a:latin typeface="Arial"/>
                          <a:ea typeface="SimSun"/>
                          <a:cs typeface="Arial"/>
                        </a:rPr>
                        <a:t> </a:t>
                      </a:r>
                      <a:r>
                        <a:rPr lang="en-US" sz="2400" b="1" i="0" dirty="0" smtClean="0">
                          <a:effectLst/>
                          <a:latin typeface="Arial"/>
                          <a:ea typeface="SimSun"/>
                          <a:cs typeface="Arial"/>
                        </a:rPr>
                        <a:t>256 </a:t>
                      </a:r>
                      <a:r>
                        <a:rPr lang="en-US" sz="2400" b="1" i="0" dirty="0">
                          <a:effectLst/>
                          <a:latin typeface="Arial"/>
                          <a:ea typeface="SimSun"/>
                          <a:cs typeface="Arial"/>
                        </a:rPr>
                        <a:t>Hz (43)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884483721"/>
              </p:ext>
            </p:extLst>
          </p:nvPr>
        </p:nvGraphicFramePr>
        <p:xfrm>
          <a:off x="30329984" y="24317861"/>
          <a:ext cx="5994400" cy="5988447"/>
        </p:xfrm>
        <a:graphic>
          <a:graphicData uri="http://schemas.openxmlformats.org/drawingml/2006/table">
            <a:tbl>
              <a:tblPr firstRow="1" bandRow="1">
                <a:tableStyleId>{5C22544A-7EE6-4342-B048-85BDC9FD1C3A}</a:tableStyleId>
              </a:tblPr>
              <a:tblGrid>
                <a:gridCol w="2540000"/>
                <a:gridCol w="3454400"/>
              </a:tblGrid>
              <a:tr h="386895">
                <a:tc>
                  <a:txBody>
                    <a:bodyPr/>
                    <a:lstStyle/>
                    <a:p>
                      <a:pPr marL="0" marR="0" algn="ctr">
                        <a:spcBef>
                          <a:spcPts val="0"/>
                        </a:spcBef>
                        <a:spcAft>
                          <a:spcPts val="0"/>
                        </a:spcAft>
                      </a:pPr>
                      <a:r>
                        <a:rPr lang="en-US" sz="2400" b="1" i="0" dirty="0">
                          <a:solidFill>
                            <a:schemeClr val="tx1"/>
                          </a:solidFill>
                          <a:effectLst/>
                          <a:latin typeface="Arial"/>
                          <a:ea typeface="SimSun"/>
                          <a:cs typeface="Arial"/>
                        </a:rPr>
                        <a:t>Numeric Label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b="1" i="0" dirty="0">
                          <a:solidFill>
                            <a:schemeClr val="tx1"/>
                          </a:solidFill>
                          <a:effectLst/>
                          <a:latin typeface="Arial"/>
                          <a:ea typeface="SimSun"/>
                          <a:cs typeface="Arial"/>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6796">
                <a:tc>
                  <a:txBody>
                    <a:bodyPr/>
                    <a:lstStyle/>
                    <a:p>
                      <a:pPr marL="0" marR="0" algn="ctr">
                        <a:spcBef>
                          <a:spcPts val="0"/>
                        </a:spcBef>
                        <a:spcAft>
                          <a:spcPts val="0"/>
                        </a:spcAft>
                      </a:pPr>
                      <a:r>
                        <a:rPr lang="en-US" sz="2400" b="1" i="0" dirty="0">
                          <a:effectLst/>
                          <a:latin typeface="Arial"/>
                          <a:ea typeface="SimSun"/>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Hyperventilation</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Movement</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Sleeping</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Cough</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Drowsy</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Talking</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a:effectLst/>
                          <a:latin typeface="Arial"/>
                          <a:ea typeface="SimSun"/>
                          <a:cs typeface="Arial"/>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Chew</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Seizure</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Swallow</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Spike</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Dizzy</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ctr">
                        <a:spcBef>
                          <a:spcPts val="0"/>
                        </a:spcBef>
                        <a:spcAft>
                          <a:spcPts val="0"/>
                        </a:spcAft>
                      </a:pPr>
                      <a:r>
                        <a:rPr lang="en-US" sz="2400" b="1" i="0" dirty="0">
                          <a:effectLst/>
                          <a:latin typeface="Arial"/>
                          <a:ea typeface="SimSun"/>
                          <a:cs typeface="Arial"/>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i="0" dirty="0">
                          <a:effectLst/>
                          <a:latin typeface="Arial"/>
                          <a:ea typeface="SimSun"/>
                          <a:cs typeface="Arial"/>
                        </a:rPr>
                        <a:t>Twitch</a:t>
                      </a:r>
                    </a:p>
                  </a:txBody>
                  <a:tcPr marL="1828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276699501"/>
              </p:ext>
            </p:extLst>
          </p:nvPr>
        </p:nvGraphicFramePr>
        <p:xfrm>
          <a:off x="29605488" y="19397261"/>
          <a:ext cx="6477000" cy="4191568"/>
        </p:xfrm>
        <a:graphic>
          <a:graphicData uri="http://schemas.openxmlformats.org/drawingml/2006/table">
            <a:tbl>
              <a:tblPr firstRow="1" bandRow="1">
                <a:tableStyleId>{5C22544A-7EE6-4342-B048-85BDC9FD1C3A}</a:tableStyleId>
              </a:tblPr>
              <a:tblGrid>
                <a:gridCol w="3277755"/>
                <a:gridCol w="3199245"/>
              </a:tblGrid>
              <a:tr h="386895">
                <a:tc>
                  <a:txBody>
                    <a:bodyPr/>
                    <a:lstStyle/>
                    <a:p>
                      <a:pPr algn="ctr"/>
                      <a:r>
                        <a:rPr lang="en-US" sz="2400" b="1" i="0" dirty="0" smtClean="0">
                          <a:solidFill>
                            <a:schemeClr val="tx1"/>
                          </a:solidFill>
                          <a:latin typeface="Arial"/>
                          <a:cs typeface="Arial"/>
                        </a:rPr>
                        <a:t>Marker</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Frequency</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6796">
                <a:tc>
                  <a:txBody>
                    <a:bodyPr/>
                    <a:lstStyle/>
                    <a:p>
                      <a:pPr marL="0" marR="0" algn="r">
                        <a:spcBef>
                          <a:spcPts val="0"/>
                        </a:spcBef>
                        <a:spcAft>
                          <a:spcPts val="0"/>
                        </a:spcAft>
                      </a:pPr>
                      <a:r>
                        <a:rPr lang="en-US" sz="2400" b="1" i="0" dirty="0">
                          <a:effectLst/>
                          <a:latin typeface="Arial"/>
                          <a:ea typeface="SimSun"/>
                          <a:cs typeface="Arial"/>
                        </a:rPr>
                        <a:t>Eyes Open</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38%</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Eyes Closed</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28%</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Movement</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smtClean="0">
                          <a:effectLst/>
                          <a:latin typeface="Arial"/>
                          <a:ea typeface="SimSun"/>
                          <a:cs typeface="Arial"/>
                        </a:rPr>
                        <a:t>17%</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Swallow</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114550" algn="l"/>
                        </a:tabLst>
                      </a:pPr>
                      <a:r>
                        <a:rPr lang="en-US" sz="2400" b="1" i="0" dirty="0" smtClean="0">
                          <a:effectLst/>
                          <a:latin typeface="Arial"/>
                          <a:ea typeface="SimSun"/>
                          <a:cs typeface="Arial"/>
                        </a:rPr>
                        <a:t>7%</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a:effectLst/>
                          <a:latin typeface="Arial"/>
                          <a:ea typeface="SimSun"/>
                          <a:cs typeface="Arial"/>
                        </a:rPr>
                        <a:t>Awake</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4%</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Drowsy / Sleeping</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3%</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Hyperventilation</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6796">
                <a:tc>
                  <a:txBody>
                    <a:bodyPr/>
                    <a:lstStyle/>
                    <a:p>
                      <a:pPr marL="0" marR="0" algn="r">
                        <a:spcBef>
                          <a:spcPts val="0"/>
                        </a:spcBef>
                        <a:spcAft>
                          <a:spcPts val="0"/>
                        </a:spcAft>
                      </a:pPr>
                      <a:r>
                        <a:rPr lang="en-US" sz="2400" b="1" i="0" dirty="0">
                          <a:effectLst/>
                          <a:latin typeface="Arial"/>
                          <a:ea typeface="SimSun"/>
                          <a:cs typeface="Arial"/>
                        </a:rPr>
                        <a:t>Talking</a:t>
                      </a: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i="0" dirty="0" smtClean="0">
                          <a:effectLst/>
                          <a:latin typeface="Arial"/>
                          <a:ea typeface="SimSun"/>
                          <a:cs typeface="Arial"/>
                        </a:rPr>
                        <a:t>1%</a:t>
                      </a:r>
                      <a:endParaRPr lang="en-US" sz="2400" b="1" i="0" dirty="0">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27164775"/>
              </p:ext>
            </p:extLst>
          </p:nvPr>
        </p:nvGraphicFramePr>
        <p:xfrm>
          <a:off x="45753250" y="6052045"/>
          <a:ext cx="4340597" cy="3348060"/>
        </p:xfrm>
        <a:graphic>
          <a:graphicData uri="http://schemas.openxmlformats.org/drawingml/2006/table">
            <a:tbl>
              <a:tblPr firstRow="1" bandRow="1">
                <a:tableStyleId>{5C22544A-7EE6-4342-B048-85BDC9FD1C3A}</a:tableStyleId>
              </a:tblPr>
              <a:tblGrid>
                <a:gridCol w="2196606"/>
                <a:gridCol w="2143991"/>
              </a:tblGrid>
              <a:tr h="759174">
                <a:tc>
                  <a:txBody>
                    <a:bodyPr/>
                    <a:lstStyle/>
                    <a:p>
                      <a:pPr algn="ctr"/>
                      <a:r>
                        <a:rPr lang="en-US" sz="2400" b="1" i="0" dirty="0" smtClean="0">
                          <a:solidFill>
                            <a:schemeClr val="tx1"/>
                          </a:solidFill>
                          <a:latin typeface="Arial"/>
                          <a:cs typeface="Arial"/>
                        </a:rPr>
                        <a:t>No.</a:t>
                      </a:r>
                      <a:r>
                        <a:rPr lang="en-US" sz="2400" b="1" i="0" baseline="0" dirty="0" smtClean="0">
                          <a:solidFill>
                            <a:schemeClr val="tx1"/>
                          </a:solidFill>
                          <a:latin typeface="Arial"/>
                          <a:cs typeface="Arial"/>
                        </a:rPr>
                        <a:t> Gaussian </a:t>
                      </a:r>
                      <a:r>
                        <a:rPr lang="en-US" sz="2400" b="1" i="0" baseline="0" dirty="0" smtClean="0">
                          <a:solidFill>
                            <a:schemeClr val="tx1"/>
                          </a:solidFill>
                          <a:latin typeface="Arial"/>
                          <a:cs typeface="Arial"/>
                        </a:rPr>
                        <a:t>Mixtures</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Error Rate</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1275">
                <a:tc>
                  <a:txBody>
                    <a:bodyPr/>
                    <a:lstStyle/>
                    <a:p>
                      <a:pPr marL="0" marR="0" algn="r">
                        <a:spcBef>
                          <a:spcPts val="0"/>
                        </a:spcBef>
                        <a:spcAft>
                          <a:spcPts val="0"/>
                        </a:spcAft>
                      </a:pPr>
                      <a:r>
                        <a:rPr lang="en-US" sz="2400" b="1" i="0" dirty="0" smtClean="0">
                          <a:effectLst/>
                          <a:latin typeface="Arial"/>
                          <a:ea typeface="SimSun"/>
                          <a:cs typeface="Arial"/>
                        </a:rPr>
                        <a:t>1</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smtClean="0">
                          <a:effectLst/>
                          <a:latin typeface="Arial"/>
                          <a:ea typeface="SimSun"/>
                          <a:cs typeface="Arial"/>
                        </a:rPr>
                        <a:t>90.1%</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1275">
                <a:tc>
                  <a:txBody>
                    <a:bodyPr/>
                    <a:lstStyle/>
                    <a:p>
                      <a:pPr marL="0" marR="0" algn="r">
                        <a:spcBef>
                          <a:spcPts val="0"/>
                        </a:spcBef>
                        <a:spcAft>
                          <a:spcPts val="0"/>
                        </a:spcAf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smtClean="0">
                          <a:effectLst/>
                          <a:latin typeface="Arial"/>
                          <a:ea typeface="SimSun"/>
                          <a:cs typeface="Arial"/>
                        </a:rPr>
                        <a:t>57.4%</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1275">
                <a:tc>
                  <a:txBody>
                    <a:bodyPr/>
                    <a:lstStyle/>
                    <a:p>
                      <a:pPr marL="0" marR="0" algn="r">
                        <a:spcBef>
                          <a:spcPts val="0"/>
                        </a:spcBef>
                        <a:spcAft>
                          <a:spcPts val="0"/>
                        </a:spcAft>
                      </a:pPr>
                      <a:r>
                        <a:rPr lang="en-US" sz="2400" b="1" i="0" dirty="0" smtClean="0">
                          <a:effectLst/>
                          <a:latin typeface="Arial"/>
                          <a:ea typeface="SimSun"/>
                          <a:cs typeface="Arial"/>
                        </a:rPr>
                        <a:t>2/4 (</a:t>
                      </a:r>
                      <a:r>
                        <a:rPr lang="en-US" sz="2400" b="1" i="0" dirty="0" err="1" smtClean="0">
                          <a:effectLst/>
                          <a:latin typeface="Arial"/>
                          <a:ea typeface="SimSun"/>
                          <a:cs typeface="Arial"/>
                        </a:rPr>
                        <a:t>bckg</a:t>
                      </a:r>
                      <a:r>
                        <a:rPr lang="en-US" sz="2400" b="1" i="0" dirty="0" smtClean="0">
                          <a:effectLst/>
                          <a:latin typeface="Arial"/>
                          <a:ea typeface="SimSun"/>
                          <a:cs typeface="Arial"/>
                        </a:rPr>
                        <a:t>)</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400" b="1" i="0" dirty="0" smtClean="0">
                          <a:effectLst/>
                          <a:latin typeface="Arial"/>
                          <a:ea typeface="SimSun"/>
                          <a:cs typeface="Arial"/>
                        </a:rPr>
                        <a:t>53.0%</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1275">
                <a:tc>
                  <a:txBody>
                    <a:bodyPr/>
                    <a:lstStyle/>
                    <a:p>
                      <a:pPr marL="0" marR="0" algn="r">
                        <a:spcBef>
                          <a:spcPts val="0"/>
                        </a:spcBef>
                        <a:spcAft>
                          <a:spcPts val="0"/>
                        </a:spcAft>
                      </a:pPr>
                      <a:r>
                        <a:rPr lang="en-US" sz="2400" b="1" i="0" dirty="0" smtClean="0">
                          <a:effectLst/>
                          <a:latin typeface="Arial"/>
                          <a:ea typeface="SimSun"/>
                          <a:cs typeface="Arial"/>
                        </a:rPr>
                        <a:t>4</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114550" algn="l"/>
                        </a:tabLst>
                      </a:pPr>
                      <a:r>
                        <a:rPr lang="en-US" sz="2400" b="1" i="0" dirty="0" smtClean="0">
                          <a:effectLst/>
                          <a:latin typeface="Arial"/>
                          <a:ea typeface="SimSun"/>
                          <a:cs typeface="Arial"/>
                        </a:rPr>
                        <a:t>56.5%</a:t>
                      </a:r>
                      <a:endParaRPr lang="en-US" sz="2400" b="1" i="0" dirty="0">
                        <a:effectLst/>
                        <a:latin typeface="Arial"/>
                        <a:ea typeface="SimSun"/>
                        <a:cs typeface="Arial"/>
                      </a:endParaRPr>
                    </a:p>
                  </a:txBody>
                  <a:tcPr marL="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153174315"/>
              </p:ext>
            </p:extLst>
          </p:nvPr>
        </p:nvGraphicFramePr>
        <p:xfrm>
          <a:off x="39967680" y="9945839"/>
          <a:ext cx="9748608" cy="5362980"/>
        </p:xfrm>
        <a:graphic>
          <a:graphicData uri="http://schemas.openxmlformats.org/drawingml/2006/table">
            <a:tbl>
              <a:tblPr firstRow="1" bandRow="1">
                <a:tableStyleId>{5C22544A-7EE6-4342-B048-85BDC9FD1C3A}</a:tableStyleId>
              </a:tblPr>
              <a:tblGrid>
                <a:gridCol w="1416899"/>
                <a:gridCol w="1416899"/>
                <a:gridCol w="1382962"/>
                <a:gridCol w="1382962"/>
                <a:gridCol w="1382962"/>
                <a:gridCol w="1382962"/>
                <a:gridCol w="1382962"/>
              </a:tblGrid>
              <a:tr h="766140">
                <a:tc>
                  <a:txBody>
                    <a:bodyPr/>
                    <a:lstStyle/>
                    <a:p>
                      <a:pPr algn="ct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kern="1200" dirty="0" smtClean="0">
                          <a:solidFill>
                            <a:schemeClr val="tx1"/>
                          </a:solidFill>
                          <a:latin typeface="Arial"/>
                          <a:ea typeface="+mn-ea"/>
                          <a:cs typeface="Arial"/>
                        </a:rPr>
                        <a:t>SPSW</a:t>
                      </a:r>
                      <a:endParaRPr lang="en-US" sz="2400" b="1" i="0" kern="1200" dirty="0">
                        <a:solidFill>
                          <a:schemeClr val="tx1"/>
                        </a:solidFill>
                        <a:latin typeface="Arial"/>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PLED</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GPED</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ARTF</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EYBL</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smtClean="0">
                          <a:solidFill>
                            <a:schemeClr val="tx1"/>
                          </a:solidFill>
                          <a:latin typeface="Arial"/>
                          <a:cs typeface="Arial"/>
                        </a:rPr>
                        <a:t>BCKG</a:t>
                      </a:r>
                      <a:endParaRPr lang="en-US" sz="2400" b="1"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6140">
                <a:tc>
                  <a:txBody>
                    <a:bodyPr/>
                    <a:lstStyle/>
                    <a:p>
                      <a:pPr marL="0" marR="0" algn="r">
                        <a:spcBef>
                          <a:spcPts val="0"/>
                        </a:spcBef>
                        <a:spcAft>
                          <a:spcPts val="0"/>
                        </a:spcAft>
                      </a:pPr>
                      <a:r>
                        <a:rPr lang="en-US" sz="2400" b="1" i="0" dirty="0" smtClean="0">
                          <a:effectLst/>
                          <a:latin typeface="Arial"/>
                          <a:ea typeface="SimSun"/>
                          <a:cs typeface="Arial"/>
                        </a:rPr>
                        <a:t>SPSW</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1200"/>
                        </a:spcAft>
                      </a:pPr>
                      <a:r>
                        <a:rPr lang="en-US" sz="2400" b="1" i="0" dirty="0" smtClean="0">
                          <a:effectLst/>
                          <a:latin typeface="Arial"/>
                          <a:ea typeface="SimSun"/>
                          <a:cs typeface="Arial"/>
                        </a:rPr>
                        <a:t>38%</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300"/>
                        </a:spcAft>
                      </a:pPr>
                      <a:r>
                        <a:rPr lang="en-US" sz="2400" b="1" dirty="0" smtClean="0">
                          <a:latin typeface="Arial"/>
                          <a:cs typeface="Arial"/>
                        </a:rPr>
                        <a:t>19%</a:t>
                      </a:r>
                      <a:endParaRPr lang="en-US" sz="2400" b="1" dirty="0">
                        <a:latin typeface="Arial"/>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24%</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13%</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6%</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1%</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140">
                <a:tc>
                  <a:txBody>
                    <a:bodyPr/>
                    <a:lstStyle/>
                    <a:p>
                      <a:pPr marL="0" marR="0" algn="r">
                        <a:spcBef>
                          <a:spcPts val="0"/>
                        </a:spcBef>
                        <a:spcAft>
                          <a:spcPts val="0"/>
                        </a:spcAft>
                      </a:pPr>
                      <a:r>
                        <a:rPr lang="en-US" sz="2400" b="1" i="0" dirty="0" smtClean="0">
                          <a:effectLst/>
                          <a:latin typeface="Arial"/>
                          <a:ea typeface="SimSun"/>
                          <a:cs typeface="Arial"/>
                        </a:rPr>
                        <a:t>PLED</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300"/>
                        </a:spcAft>
                      </a:pPr>
                      <a:r>
                        <a:rPr lang="en-US" sz="2400" b="1" i="0" dirty="0" smtClean="0">
                          <a:effectLst/>
                          <a:latin typeface="Arial"/>
                          <a:ea typeface="SimSun"/>
                          <a:cs typeface="Arial"/>
                        </a:rPr>
                        <a:t>15%</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300"/>
                        </a:spcAft>
                      </a:pPr>
                      <a:r>
                        <a:rPr lang="en-US" sz="2400" b="1" dirty="0" smtClean="0">
                          <a:latin typeface="Arial"/>
                          <a:cs typeface="Arial"/>
                        </a:rPr>
                        <a:t>27%</a:t>
                      </a:r>
                      <a:endParaRPr lang="en-US" sz="2400" b="1" dirty="0">
                        <a:latin typeface="Arial"/>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39%</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9%</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9%</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140">
                <a:tc>
                  <a:txBody>
                    <a:bodyPr/>
                    <a:lstStyle/>
                    <a:p>
                      <a:pPr marL="0" marR="0" algn="r">
                        <a:spcBef>
                          <a:spcPts val="0"/>
                        </a:spcBef>
                        <a:spcAft>
                          <a:spcPts val="0"/>
                        </a:spcAft>
                      </a:pPr>
                      <a:r>
                        <a:rPr lang="en-US" sz="2400" b="1" i="0" dirty="0" smtClean="0">
                          <a:effectLst/>
                          <a:latin typeface="Arial"/>
                          <a:ea typeface="SimSun"/>
                          <a:cs typeface="Arial"/>
                        </a:rPr>
                        <a:t>GPED</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300"/>
                        </a:spcAft>
                      </a:pPr>
                      <a:r>
                        <a:rPr lang="en-US" sz="2400" b="1" i="0" dirty="0" smtClean="0">
                          <a:effectLst/>
                          <a:latin typeface="Arial"/>
                          <a:ea typeface="SimSun"/>
                          <a:cs typeface="Arial"/>
                        </a:rPr>
                        <a:t>12%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300"/>
                        </a:spcAft>
                      </a:pPr>
                      <a:r>
                        <a:rPr lang="en-US" sz="2400" b="1" dirty="0" smtClean="0">
                          <a:latin typeface="Arial"/>
                          <a:cs typeface="Arial"/>
                        </a:rPr>
                        <a:t>17%</a:t>
                      </a:r>
                      <a:endParaRPr lang="en-US" sz="2400" b="1" dirty="0">
                        <a:latin typeface="Arial"/>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61%</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6%</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pPr>
                      <a:r>
                        <a:rPr lang="en-US" sz="2400" b="1" i="0" dirty="0" smtClean="0">
                          <a:effectLst/>
                          <a:latin typeface="Arial"/>
                          <a:ea typeface="SimSun"/>
                          <a:cs typeface="Arial"/>
                        </a:rPr>
                        <a:t>3%</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140">
                <a:tc>
                  <a:txBody>
                    <a:bodyPr/>
                    <a:lstStyle/>
                    <a:p>
                      <a:pPr marL="0" marR="0" algn="r">
                        <a:spcBef>
                          <a:spcPts val="0"/>
                        </a:spcBef>
                        <a:spcAft>
                          <a:spcPts val="0"/>
                        </a:spcAft>
                      </a:pPr>
                      <a:r>
                        <a:rPr lang="en-US" sz="2400" b="1" i="0" dirty="0" smtClean="0">
                          <a:effectLst/>
                          <a:latin typeface="Arial"/>
                          <a:ea typeface="SimSun"/>
                          <a:cs typeface="Arial"/>
                        </a:rPr>
                        <a:t>ARTF</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300"/>
                        </a:spcAft>
                      </a:pPr>
                      <a:r>
                        <a:rPr lang="en-US" sz="2400" b="1" i="0" dirty="0" smtClean="0">
                          <a:effectLst/>
                          <a:latin typeface="Arial"/>
                          <a:ea typeface="SimSun"/>
                          <a:cs typeface="Arial"/>
                        </a:rPr>
                        <a:t>3%</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300"/>
                        </a:spcAft>
                      </a:pPr>
                      <a:r>
                        <a:rPr lang="en-US" sz="2400" b="1" dirty="0" smtClean="0">
                          <a:latin typeface="Arial"/>
                          <a:cs typeface="Arial"/>
                        </a:rPr>
                        <a:t>19%</a:t>
                      </a:r>
                      <a:endParaRPr lang="en-US" sz="2400" b="1" dirty="0">
                        <a:latin typeface="Arial"/>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24%</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43%</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3%</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8%</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140">
                <a:tc>
                  <a:txBody>
                    <a:bodyPr/>
                    <a:lstStyle/>
                    <a:p>
                      <a:pPr marL="0" marR="0" algn="r">
                        <a:spcBef>
                          <a:spcPts val="0"/>
                        </a:spcBef>
                        <a:spcAft>
                          <a:spcPts val="0"/>
                        </a:spcAft>
                      </a:pPr>
                      <a:r>
                        <a:rPr lang="en-US" sz="2400" b="1" i="0" dirty="0" smtClean="0">
                          <a:effectLst/>
                          <a:latin typeface="Arial"/>
                          <a:ea typeface="SimSun"/>
                          <a:cs typeface="Arial"/>
                        </a:rPr>
                        <a:t>EYBL</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300"/>
                        </a:spcAft>
                      </a:pPr>
                      <a:r>
                        <a:rPr lang="en-US" sz="2400" b="1" i="0" dirty="0" smtClean="0">
                          <a:effectLst/>
                          <a:latin typeface="Arial"/>
                          <a:ea typeface="SimSun"/>
                          <a:cs typeface="Arial"/>
                        </a:rPr>
                        <a:t>14%</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6%</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8%</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68%</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140">
                <a:tc>
                  <a:txBody>
                    <a:bodyPr/>
                    <a:lstStyle/>
                    <a:p>
                      <a:pPr marL="0" marR="0" algn="r">
                        <a:spcBef>
                          <a:spcPts val="0"/>
                        </a:spcBef>
                        <a:spcAft>
                          <a:spcPts val="0"/>
                        </a:spcAft>
                      </a:pPr>
                      <a:r>
                        <a:rPr lang="en-US" sz="2400" b="1" i="0" dirty="0" smtClean="0">
                          <a:effectLst/>
                          <a:latin typeface="Arial"/>
                          <a:ea typeface="SimSun"/>
                          <a:cs typeface="Arial"/>
                        </a:rPr>
                        <a:t>BCKG</a:t>
                      </a:r>
                      <a:endParaRPr lang="en-US" sz="2400" b="1" i="0" dirty="0">
                        <a:effectLst/>
                        <a:latin typeface="Arial"/>
                        <a:ea typeface="SimSun"/>
                        <a:cs typeface="Arial"/>
                      </a:endParaRPr>
                    </a:p>
                  </a:txBody>
                  <a:tcPr marL="685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300"/>
                        </a:spcAft>
                      </a:pPr>
                      <a:r>
                        <a:rPr lang="en-US" sz="2400" b="1" i="0" dirty="0" smtClean="0">
                          <a:effectLst/>
                          <a:latin typeface="Arial"/>
                          <a:ea typeface="SimSun"/>
                          <a:cs typeface="Arial"/>
                        </a:rPr>
                        <a:t>6%</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24%</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18%</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7%</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300"/>
                        </a:spcAft>
                        <a:tabLst>
                          <a:tab pos="2114550" algn="l"/>
                        </a:tabLst>
                      </a:pPr>
                      <a:r>
                        <a:rPr lang="en-US" sz="2400" b="1" i="0" dirty="0" smtClean="0">
                          <a:effectLst/>
                          <a:latin typeface="Arial"/>
                          <a:ea typeface="SimSun"/>
                          <a:cs typeface="Arial"/>
                        </a:rPr>
                        <a:t>42%</a:t>
                      </a:r>
                      <a:endParaRPr lang="en-US" sz="2400" b="1" i="0" dirty="0">
                        <a:effectLst/>
                        <a:latin typeface="Arial"/>
                        <a:ea typeface="SimSun"/>
                        <a:cs typeface="Arial"/>
                      </a:endParaRPr>
                    </a:p>
                  </a:txBody>
                  <a:tcPr marL="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descr="Screen Shot 2014-07-31 at 10.19.4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79587" y="20332960"/>
            <a:ext cx="11111896" cy="419636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17338</TotalTime>
  <Words>767</Words>
  <Application>Microsoft Macintosh PowerPoint</Application>
  <PresentationFormat>Custom</PresentationFormat>
  <Paragraphs>204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Joseph Picone</cp:lastModifiedBy>
  <cp:revision>848</cp:revision>
  <cp:lastPrinted>2009-04-08T18:36:54Z</cp:lastPrinted>
  <dcterms:created xsi:type="dcterms:W3CDTF">2009-07-23T17:37:26Z</dcterms:created>
  <dcterms:modified xsi:type="dcterms:W3CDTF">2014-07-31T14:40:34Z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