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914298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371448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1828597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285746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2742895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3200044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3657193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orient="horz" pos="328" userDrawn="1">
          <p15:clr>
            <a:srgbClr val="A4A3A4"/>
          </p15:clr>
        </p15:guide>
        <p15:guide id="3" pos="2831" userDrawn="1">
          <p15:clr>
            <a:srgbClr val="A4A3A4"/>
          </p15:clr>
        </p15:guide>
        <p15:guide id="5" pos="5736" userDrawn="1">
          <p15:clr>
            <a:srgbClr val="A4A3A4"/>
          </p15:clr>
        </p15:guide>
        <p15:guide id="6" pos="21096" userDrawn="1">
          <p15:clr>
            <a:srgbClr val="A4A3A4"/>
          </p15:clr>
        </p15:guide>
        <p15:guide id="7" pos="14424" userDrawn="1">
          <p15:clr>
            <a:srgbClr val="A4A3A4"/>
          </p15:clr>
        </p15:guide>
        <p15:guide id="8" pos="12796" userDrawn="1">
          <p15:clr>
            <a:srgbClr val="A4A3A4"/>
          </p15:clr>
        </p15:guide>
        <p15:guide id="9" orient="horz" pos="17113" userDrawn="1">
          <p15:clr>
            <a:srgbClr val="A4A3A4"/>
          </p15:clr>
        </p15:guide>
        <p15:guide id="10" pos="14808" userDrawn="1">
          <p15:clr>
            <a:srgbClr val="A4A3A4"/>
          </p15:clr>
        </p15:guide>
        <p15:guide id="11" pos="17424" userDrawn="1">
          <p15:clr>
            <a:srgbClr val="A4A3A4"/>
          </p15:clr>
        </p15:guide>
        <p15:guide id="12" pos="22261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pos="22882" userDrawn="1">
          <p15:clr>
            <a:srgbClr val="A4A3A4"/>
          </p15:clr>
        </p15:guide>
        <p15:guide id="15" orient="horz" pos="16992" userDrawn="1">
          <p15:clr>
            <a:srgbClr val="A4A3A4"/>
          </p15:clr>
        </p15:guide>
        <p15:guide id="16" pos="5976" userDrawn="1">
          <p15:clr>
            <a:srgbClr val="A4A3A4"/>
          </p15:clr>
        </p15:guide>
        <p15:guide id="18" pos="11376" userDrawn="1">
          <p15:clr>
            <a:srgbClr val="A4A3A4"/>
          </p15:clr>
        </p15:guide>
        <p15:guide id="19" pos="11664" userDrawn="1">
          <p15:clr>
            <a:srgbClr val="A4A3A4"/>
          </p15:clr>
        </p15:guide>
        <p15:guide id="20" pos="11520" userDrawn="1">
          <p15:clr>
            <a:srgbClr val="A4A3A4"/>
          </p15:clr>
        </p15:guide>
        <p15:guide id="21" pos="17064" userDrawn="1">
          <p15:clr>
            <a:srgbClr val="A4A3A4"/>
          </p15:clr>
        </p15:guide>
        <p15:guide id="22" pos="17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F9F9F9"/>
    <a:srgbClr val="F2F2F2"/>
    <a:srgbClr val="C9C9ED"/>
    <a:srgbClr val="BE0F34"/>
    <a:srgbClr val="FFF3F3"/>
    <a:srgbClr val="F0F0FA"/>
    <a:srgbClr val="FFFFE1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485" autoAdjust="0"/>
    <p:restoredTop sz="95392" autoAdjust="0"/>
  </p:normalViewPr>
  <p:slideViewPr>
    <p:cSldViewPr snapToGrid="0" showGuides="1">
      <p:cViewPr>
        <p:scale>
          <a:sx n="50" d="100"/>
          <a:sy n="50" d="100"/>
        </p:scale>
        <p:origin x="-3000" y="-4504"/>
      </p:cViewPr>
      <p:guideLst>
        <p:guide orient="horz" pos="8640"/>
        <p:guide orient="horz" pos="328"/>
        <p:guide pos="2831"/>
        <p:guide pos="5736"/>
        <p:guide pos="21096"/>
        <p:guide pos="14424"/>
        <p:guide pos="12796"/>
        <p:guide orient="horz" pos="17113"/>
        <p:guide pos="14808"/>
        <p:guide pos="17424"/>
        <p:guide pos="22261"/>
        <p:guide pos="288"/>
        <p:guide pos="22882"/>
        <p:guide orient="horz" pos="16992"/>
        <p:guide pos="5976"/>
        <p:guide pos="11376"/>
        <p:guide pos="11664"/>
        <p:guide pos="11520"/>
        <p:guide pos="17064"/>
        <p:guide pos="1730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149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298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448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597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5746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50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5" y="10226676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6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19881" indent="0" algn="ctr">
              <a:buNone/>
              <a:defRPr/>
            </a:lvl2pPr>
            <a:lvl3pPr marL="839763" indent="0" algn="ctr">
              <a:buNone/>
              <a:defRPr/>
            </a:lvl3pPr>
            <a:lvl4pPr marL="1259644" indent="0" algn="ctr">
              <a:buNone/>
              <a:defRPr/>
            </a:lvl4pPr>
            <a:lvl5pPr marL="1679525" indent="0" algn="ctr">
              <a:buNone/>
              <a:defRPr/>
            </a:lvl5pPr>
            <a:lvl6pPr marL="2099406" indent="0" algn="ctr">
              <a:buNone/>
              <a:defRPr/>
            </a:lvl6pPr>
            <a:lvl7pPr marL="2519288" indent="0" algn="ctr">
              <a:buNone/>
              <a:defRPr/>
            </a:lvl7pPr>
            <a:lvl8pPr marL="2939169" indent="0" algn="ctr">
              <a:buNone/>
              <a:defRPr/>
            </a:lvl8pPr>
            <a:lvl9pPr marL="33590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5" y="2925764"/>
            <a:ext cx="108807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4"/>
            <a:ext cx="324929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438"/>
            <a:ext cx="43526075" cy="6537325"/>
          </a:xfrm>
        </p:spPr>
        <p:txBody>
          <a:bodyPr anchor="t"/>
          <a:lstStyle>
            <a:lvl1pPr algn="l">
              <a:defRPr sz="36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538"/>
            <a:ext cx="43526075" cy="7200900"/>
          </a:xfrm>
        </p:spPr>
        <p:txBody>
          <a:bodyPr anchor="b"/>
          <a:lstStyle>
            <a:lvl1pPr marL="0" indent="0">
              <a:buNone/>
              <a:defRPr sz="1857"/>
            </a:lvl1pPr>
            <a:lvl2pPr marL="419881" indent="0">
              <a:buNone/>
              <a:defRPr sz="1643"/>
            </a:lvl2pPr>
            <a:lvl3pPr marL="839763" indent="0">
              <a:buNone/>
              <a:defRPr sz="1500"/>
            </a:lvl3pPr>
            <a:lvl4pPr marL="1259644" indent="0">
              <a:buNone/>
              <a:defRPr sz="1286"/>
            </a:lvl4pPr>
            <a:lvl5pPr marL="1679525" indent="0">
              <a:buNone/>
              <a:defRPr sz="1286"/>
            </a:lvl5pPr>
            <a:lvl6pPr marL="2099406" indent="0">
              <a:buNone/>
              <a:defRPr sz="1286"/>
            </a:lvl6pPr>
            <a:lvl7pPr marL="2519288" indent="0">
              <a:buNone/>
              <a:defRPr sz="1286"/>
            </a:lvl7pPr>
            <a:lvl8pPr marL="2939169" indent="0">
              <a:buNone/>
              <a:defRPr sz="1286"/>
            </a:lvl8pPr>
            <a:lvl9pPr marL="3359050" indent="0">
              <a:buNone/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4" y="9510714"/>
            <a:ext cx="21686837" cy="19750087"/>
          </a:xfrm>
        </p:spPr>
        <p:txBody>
          <a:bodyPr/>
          <a:lstStyle>
            <a:lvl1pPr>
              <a:defRPr sz="2571"/>
            </a:lvl1pPr>
            <a:lvl2pPr>
              <a:defRPr sz="2214"/>
            </a:lvl2pPr>
            <a:lvl3pPr>
              <a:defRPr sz="1857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2" y="9510714"/>
            <a:ext cx="21686838" cy="19750087"/>
          </a:xfrm>
        </p:spPr>
        <p:txBody>
          <a:bodyPr/>
          <a:lstStyle>
            <a:lvl1pPr>
              <a:defRPr sz="2571"/>
            </a:lvl1pPr>
            <a:lvl2pPr>
              <a:defRPr sz="2214"/>
            </a:lvl2pPr>
            <a:lvl3pPr>
              <a:defRPr sz="1857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0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214" b="1"/>
            </a:lvl1pPr>
            <a:lvl2pPr marL="419881" indent="0">
              <a:buNone/>
              <a:defRPr sz="1857" b="1"/>
            </a:lvl2pPr>
            <a:lvl3pPr marL="839763" indent="0">
              <a:buNone/>
              <a:defRPr sz="1643" b="1"/>
            </a:lvl3pPr>
            <a:lvl4pPr marL="1259644" indent="0">
              <a:buNone/>
              <a:defRPr sz="1500" b="1"/>
            </a:lvl4pPr>
            <a:lvl5pPr marL="1679525" indent="0">
              <a:buNone/>
              <a:defRPr sz="1500" b="1"/>
            </a:lvl5pPr>
            <a:lvl6pPr marL="2099406" indent="0">
              <a:buNone/>
              <a:defRPr sz="1500" b="1"/>
            </a:lvl6pPr>
            <a:lvl7pPr marL="2519288" indent="0">
              <a:buNone/>
              <a:defRPr sz="1500" b="1"/>
            </a:lvl7pPr>
            <a:lvl8pPr marL="2939169" indent="0">
              <a:buNone/>
              <a:defRPr sz="1500" b="1"/>
            </a:lvl8pPr>
            <a:lvl9pPr marL="33590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1"/>
            <a:ext cx="22625050" cy="189658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7" y="7369175"/>
            <a:ext cx="22632988" cy="3070225"/>
          </a:xfrm>
        </p:spPr>
        <p:txBody>
          <a:bodyPr anchor="b"/>
          <a:lstStyle>
            <a:lvl1pPr marL="0" indent="0">
              <a:buNone/>
              <a:defRPr sz="2214" b="1"/>
            </a:lvl1pPr>
            <a:lvl2pPr marL="419881" indent="0">
              <a:buNone/>
              <a:defRPr sz="1857" b="1"/>
            </a:lvl2pPr>
            <a:lvl3pPr marL="839763" indent="0">
              <a:buNone/>
              <a:defRPr sz="1643" b="1"/>
            </a:lvl3pPr>
            <a:lvl4pPr marL="1259644" indent="0">
              <a:buNone/>
              <a:defRPr sz="1500" b="1"/>
            </a:lvl4pPr>
            <a:lvl5pPr marL="1679525" indent="0">
              <a:buNone/>
              <a:defRPr sz="1500" b="1"/>
            </a:lvl5pPr>
            <a:lvl6pPr marL="2099406" indent="0">
              <a:buNone/>
              <a:defRPr sz="1500" b="1"/>
            </a:lvl6pPr>
            <a:lvl7pPr marL="2519288" indent="0">
              <a:buNone/>
              <a:defRPr sz="1500" b="1"/>
            </a:lvl7pPr>
            <a:lvl8pPr marL="2939169" indent="0">
              <a:buNone/>
              <a:defRPr sz="1500" b="1"/>
            </a:lvl8pPr>
            <a:lvl9pPr marL="33590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7" y="10439401"/>
            <a:ext cx="22632988" cy="189658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7"/>
            <a:ext cx="16846550" cy="5576888"/>
          </a:xfrm>
        </p:spPr>
        <p:txBody>
          <a:bodyPr anchor="b"/>
          <a:lstStyle>
            <a:lvl1pPr algn="l">
              <a:defRPr sz="18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7"/>
            <a:ext cx="28625800" cy="28093988"/>
          </a:xfrm>
        </p:spPr>
        <p:txBody>
          <a:bodyPr/>
          <a:lstStyle>
            <a:lvl1pPr>
              <a:defRPr sz="2929"/>
            </a:lvl1pPr>
            <a:lvl2pPr>
              <a:defRPr sz="2571"/>
            </a:lvl2pPr>
            <a:lvl3pPr>
              <a:defRPr sz="2214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286"/>
            </a:lvl1pPr>
            <a:lvl2pPr marL="419881" indent="0">
              <a:buNone/>
              <a:defRPr sz="1071"/>
            </a:lvl2pPr>
            <a:lvl3pPr marL="839763" indent="0">
              <a:buNone/>
              <a:defRPr sz="929"/>
            </a:lvl3pPr>
            <a:lvl4pPr marL="1259644" indent="0">
              <a:buNone/>
              <a:defRPr sz="857"/>
            </a:lvl4pPr>
            <a:lvl5pPr marL="1679525" indent="0">
              <a:buNone/>
              <a:defRPr sz="857"/>
            </a:lvl5pPr>
            <a:lvl6pPr marL="2099406" indent="0">
              <a:buNone/>
              <a:defRPr sz="857"/>
            </a:lvl6pPr>
            <a:lvl7pPr marL="2519288" indent="0">
              <a:buNone/>
              <a:defRPr sz="857"/>
            </a:lvl7pPr>
            <a:lvl8pPr marL="2939169" indent="0">
              <a:buNone/>
              <a:defRPr sz="857"/>
            </a:lvl8pPr>
            <a:lvl9pPr marL="3359050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8" y="23042563"/>
            <a:ext cx="30724475" cy="2720975"/>
          </a:xfrm>
        </p:spPr>
        <p:txBody>
          <a:bodyPr anchor="b"/>
          <a:lstStyle>
            <a:lvl1pPr algn="l">
              <a:defRPr sz="18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8" y="2941639"/>
            <a:ext cx="30724475" cy="19750087"/>
          </a:xfrm>
        </p:spPr>
        <p:txBody>
          <a:bodyPr lIns="523996" tIns="261999" rIns="523996" bIns="261999"/>
          <a:lstStyle>
            <a:lvl1pPr marL="0" indent="0">
              <a:buNone/>
              <a:defRPr sz="2929"/>
            </a:lvl1pPr>
            <a:lvl2pPr marL="419881" indent="0">
              <a:buNone/>
              <a:defRPr sz="2571"/>
            </a:lvl2pPr>
            <a:lvl3pPr marL="839763" indent="0">
              <a:buNone/>
              <a:defRPr sz="2214"/>
            </a:lvl3pPr>
            <a:lvl4pPr marL="1259644" indent="0">
              <a:buNone/>
              <a:defRPr sz="1857"/>
            </a:lvl4pPr>
            <a:lvl5pPr marL="1679525" indent="0">
              <a:buNone/>
              <a:defRPr sz="1857"/>
            </a:lvl5pPr>
            <a:lvl6pPr marL="2099406" indent="0">
              <a:buNone/>
              <a:defRPr sz="1857"/>
            </a:lvl6pPr>
            <a:lvl7pPr marL="2519288" indent="0">
              <a:buNone/>
              <a:defRPr sz="1857"/>
            </a:lvl7pPr>
            <a:lvl8pPr marL="2939169" indent="0">
              <a:buNone/>
              <a:defRPr sz="1857"/>
            </a:lvl8pPr>
            <a:lvl9pPr marL="3359050" indent="0">
              <a:buNone/>
              <a:defRPr sz="185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8" y="25763539"/>
            <a:ext cx="30724475" cy="3862387"/>
          </a:xfrm>
        </p:spPr>
        <p:txBody>
          <a:bodyPr/>
          <a:lstStyle>
            <a:lvl1pPr marL="0" indent="0">
              <a:buNone/>
              <a:defRPr sz="1286"/>
            </a:lvl1pPr>
            <a:lvl2pPr marL="419881" indent="0">
              <a:buNone/>
              <a:defRPr sz="1071"/>
            </a:lvl2pPr>
            <a:lvl3pPr marL="839763" indent="0">
              <a:buNone/>
              <a:defRPr sz="929"/>
            </a:lvl3pPr>
            <a:lvl4pPr marL="1259644" indent="0">
              <a:buNone/>
              <a:defRPr sz="857"/>
            </a:lvl4pPr>
            <a:lvl5pPr marL="1679525" indent="0">
              <a:buNone/>
              <a:defRPr sz="857"/>
            </a:lvl5pPr>
            <a:lvl6pPr marL="2099406" indent="0">
              <a:buNone/>
              <a:defRPr sz="857"/>
            </a:lvl6pPr>
            <a:lvl7pPr marL="2519288" indent="0">
              <a:buNone/>
              <a:defRPr sz="857"/>
            </a:lvl7pPr>
            <a:lvl8pPr marL="2939169" indent="0">
              <a:buNone/>
              <a:defRPr sz="857"/>
            </a:lvl8pPr>
            <a:lvl9pPr marL="3359050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438400"/>
            <a:ext cx="3108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7926388"/>
            <a:ext cx="31089600" cy="164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93600"/>
            <a:ext cx="115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19881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6pPr>
      <a:lvl7pPr marL="839763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7pPr>
      <a:lvl8pPr marL="1259644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8pPr>
      <a:lvl9pPr marL="1679525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9pPr>
    </p:titleStyle>
    <p:bodyStyle>
      <a:lvl1pPr marL="1068656" indent="-1068656" algn="l" defTabSz="2847321" rtl="0" eaLnBrk="0" fontAlgn="base" hangingPunct="0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313721" indent="-889332" algn="l" defTabSz="2847321" rtl="0" eaLnBrk="0" fontAlgn="base" hangingPunct="0">
        <a:spcBef>
          <a:spcPct val="20000"/>
        </a:spcBef>
        <a:spcAft>
          <a:spcPct val="0"/>
        </a:spcAft>
        <a:buChar char="–"/>
        <a:defRPr sz="8714">
          <a:solidFill>
            <a:schemeClr val="tx1"/>
          </a:solidFill>
          <a:latin typeface="+mn-lt"/>
          <a:ea typeface="ＭＳ Ｐゴシック" pitchFamily="-65" charset="-128"/>
        </a:defRPr>
      </a:lvl2pPr>
      <a:lvl3pPr marL="3558786" indent="-711466" algn="l" defTabSz="2847321" rtl="0" eaLnBrk="0" fontAlgn="base" hangingPunct="0">
        <a:spcBef>
          <a:spcPct val="20000"/>
        </a:spcBef>
        <a:spcAft>
          <a:spcPct val="0"/>
        </a:spcAft>
        <a:buChar char="•"/>
        <a:defRPr sz="7429">
          <a:solidFill>
            <a:schemeClr val="tx1"/>
          </a:solidFill>
          <a:latin typeface="+mn-lt"/>
          <a:ea typeface="ＭＳ Ｐゴシック" pitchFamily="-65" charset="-128"/>
        </a:defRPr>
      </a:lvl3pPr>
      <a:lvl4pPr marL="4983175" indent="-711466" algn="l" defTabSz="2847321" rtl="0" eaLnBrk="0" fontAlgn="base" hangingPunct="0">
        <a:spcBef>
          <a:spcPct val="20000"/>
        </a:spcBef>
        <a:spcAft>
          <a:spcPct val="0"/>
        </a:spcAft>
        <a:buChar char="–"/>
        <a:defRPr sz="6214">
          <a:solidFill>
            <a:schemeClr val="tx1"/>
          </a:solidFill>
          <a:latin typeface="+mn-lt"/>
          <a:ea typeface="ＭＳ Ｐゴシック" pitchFamily="-65" charset="-128"/>
        </a:defRPr>
      </a:lvl4pPr>
      <a:lvl5pPr marL="6406105" indent="-710008" algn="l" defTabSz="2847321" rtl="0" eaLnBrk="0" fontAlgn="base" hangingPunct="0">
        <a:spcBef>
          <a:spcPct val="20000"/>
        </a:spcBef>
        <a:spcAft>
          <a:spcPct val="0"/>
        </a:spcAft>
        <a:buChar char="»"/>
        <a:defRPr sz="6214">
          <a:solidFill>
            <a:schemeClr val="tx1"/>
          </a:solidFill>
          <a:latin typeface="+mn-lt"/>
          <a:ea typeface="ＭＳ Ｐゴシック" pitchFamily="-65" charset="-128"/>
        </a:defRPr>
      </a:lvl5pPr>
      <a:lvl6pPr marL="8840834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6pPr>
      <a:lvl7pPr marL="9260715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7pPr>
      <a:lvl8pPr marL="9680596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8pPr>
      <a:lvl9pPr marL="10100478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1pPr>
      <a:lvl2pPr marL="419881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2pPr>
      <a:lvl3pPr marL="839763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3pPr>
      <a:lvl4pPr marL="1259644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4pPr>
      <a:lvl5pPr marL="1679525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5pPr>
      <a:lvl6pPr marL="2099406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6pPr>
      <a:lvl7pPr marL="2519288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7pPr>
      <a:lvl8pPr marL="2939169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8pPr>
      <a:lvl9pPr marL="3359050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gif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7"/>
              <p:cNvSpPr txBox="1">
                <a:spLocks noChangeArrowheads="1"/>
              </p:cNvSpPr>
              <p:nvPr/>
            </p:nvSpPr>
            <p:spPr bwMode="auto">
              <a:xfrm>
                <a:off x="9483987" y="3068874"/>
                <a:ext cx="8577072" cy="239059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E0F34"/>
                </a:solidFill>
                <a:miter lim="800000"/>
                <a:headEnd/>
                <a:tailEnd/>
              </a:ln>
              <a:effectLst>
                <a:outerShdw blurRad="139700" dist="139700" dir="2700000" algn="tl" rotWithShape="0">
                  <a:srgbClr val="BE0F34">
                    <a:alpha val="40000"/>
                  </a:srgbClr>
                </a:outerShdw>
              </a:effectLst>
            </p:spPr>
            <p:txBody>
              <a:bodyPr lIns="326571" tIns="32657" rIns="326571" bIns="32657"/>
              <a:lstStyle/>
              <a:p>
                <a:pPr defTabSz="695291">
                  <a:spcAft>
                    <a:spcPts val="1200"/>
                  </a:spcAft>
                  <a:tabLst>
                    <a:tab pos="380981" algn="l"/>
                  </a:tabLst>
                  <a:defRPr/>
                </a:pPr>
                <a:r>
                  <a:rPr lang="en-US" sz="3429" b="1" dirty="0">
                    <a:solidFill>
                      <a:srgbClr val="333399"/>
                    </a:solidFill>
                    <a:latin typeface="Arial" panose="020B0604020202020204" pitchFamily="34" charset="0"/>
                    <a:cs typeface="Arial" pitchFamily="34" charset="0"/>
                  </a:rPr>
                  <a:t>Mel Frequency Cepstral Coefficients</a:t>
                </a: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AutoEEG</a:t>
                </a:r>
                <a:r>
                  <a:rPr lang="en-US" sz="2400" b="1" baseline="30000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TM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is a machine learning-based system that uses hidden 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Markov models and deep learning 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to learn 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mappings of EEG events to diagnoses.</a:t>
                </a: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The system accepts multichannel EEG raw data files as input. 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The desired 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output is a transcribed signal and a probability vector 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for each one second epoch that contains signal event probabilities.</a:t>
                </a:r>
                <a:endParaRPr lang="en-US" sz="24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Currently a filter bank-based cepstral analysis (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MFCC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), popular in other signal analysis applications such as speech recognition, is 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used to convert EEG signals to 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vectors of features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254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The signal is analyzed in 1 sec epochs using 100 msec frames. HMMs are used to map frames to epochs and classify epochs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 differential 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energy feature is defined as 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the difference </a:t>
                </a:r>
                <a:r>
                  <a:rPr lang="en-US" sz="2400" b="1" dirty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between the maximum and minimum energy in a 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window (typically 9 </a:t>
                </a:r>
                <a:r>
                  <a:rPr lang="en-US" sz="2400" b="1" dirty="0" err="1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secs</a:t>
                </a:r>
                <a:r>
                  <a:rPr lang="en-US" sz="2400" b="1" dirty="0" smtClean="0">
                    <a:ln w="0"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in duration).</a:t>
                </a: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delta features are calculated using the adjacent frames to give the “trajectories” over time of the MFCC coefficients. </a:t>
                </a: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delta-delta features (acceleration) are calculated in the same way as the delta coefficients, but over the delta coefficients instead of over the static coefficients.</a:t>
                </a:r>
                <a:endParaRPr lang="en-US" sz="24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lvl="0" defTabSz="695291">
                  <a:spcAft>
                    <a:spcPts val="1200"/>
                  </a:spcAft>
                  <a:tabLst>
                    <a:tab pos="380981" algn="l"/>
                  </a:tabLst>
                  <a:defRPr/>
                </a:pPr>
                <a:r>
                  <a:rPr lang="en-US" sz="3429" b="1" dirty="0" smtClean="0">
                    <a:solidFill>
                      <a:srgbClr val="333399"/>
                    </a:solidFill>
                    <a:latin typeface="Arial" panose="020B0604020202020204" pitchFamily="34" charset="0"/>
                    <a:cs typeface="Arial" pitchFamily="34" charset="0"/>
                  </a:rPr>
                  <a:t>Wavelets</a:t>
                </a:r>
              </a:p>
              <a:p>
                <a:pPr marL="365760" lvl="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Wavelets are a family of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basis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functions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that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isolated with respect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time and frequency.</a:t>
                </a:r>
              </a:p>
              <a:p>
                <a:pPr marL="365760" lvl="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 is a representation of a function as a linear combination of the chosen wavelet basis.</a:t>
                </a:r>
              </a:p>
              <a:p>
                <a:pPr marL="365760" lvl="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Currently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are using a five level decomposition tree followed by a coefficient selection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process to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cover the frequency band of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0-20 Hz.</a:t>
                </a:r>
              </a:p>
              <a:p>
                <a:pPr marL="365760" lvl="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of the tree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coefficient vectors that represents the anterior level coefficients passed by a quadrature mirror filter followed by a downsampling process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65760" lvl="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After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coefficients are selected a simple RMS analysis is made to generate the feature vectors.</a:t>
                </a:r>
                <a:endParaRPr lang="en-US" sz="3429" b="1" dirty="0">
                  <a:solidFill>
                    <a:srgbClr val="333399"/>
                  </a:solidFill>
                  <a:latin typeface="Arial" panose="020B0604020202020204" pitchFamily="34" charset="0"/>
                  <a:cs typeface="Arial" pitchFamily="34" charset="0"/>
                </a:endParaRPr>
              </a:p>
              <a:p>
                <a:pPr defTabSz="3072077">
                  <a:spcBef>
                    <a:spcPts val="0"/>
                  </a:spcBef>
                  <a:spcAft>
                    <a:spcPts val="1200"/>
                  </a:spcAft>
                  <a:tabLst>
                    <a:tab pos="349901" algn="l"/>
                  </a:tabLst>
                  <a:defRPr/>
                </a:pPr>
                <a:endParaRPr lang="en-US" sz="24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endParaRPr lang="en-US" sz="24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365760" indent="-365760" defTabSz="3072077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9901" algn="l"/>
                  </a:tabLst>
                  <a:defRPr/>
                </a:pPr>
                <a:endParaRPr lang="en-US" sz="24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3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3987" y="3068874"/>
                <a:ext cx="8577072" cy="239059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solidFill>
                  <a:srgbClr val="BE0F34"/>
                </a:solidFill>
                <a:miter lim="800000"/>
                <a:headEnd/>
                <a:tailEnd/>
              </a:ln>
              <a:effectLst>
                <a:outerShdw blurRad="139700" dist="139700" dir="2700000" algn="tl" rotWithShape="0">
                  <a:srgbClr val="BE0F34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72010" y="3068872"/>
            <a:ext cx="8577072" cy="937491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429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itchFamily="34" charset="0"/>
              </a:rPr>
              <a:t>Abstract</a:t>
            </a:r>
            <a:endParaRPr lang="en-US" sz="3429" b="1" dirty="0">
              <a:solidFill>
                <a:srgbClr val="3333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emergence of big data and deep learning is enabling the ability to automatically learn how to interpret EEGs from a big data archive.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AutoEEG</a:t>
            </a:r>
            <a:r>
              <a:rPr lang="en-US" sz="2400" b="1" baseline="30000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a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automatically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recognizes specific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EEG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and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generates annotations.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detects three events of clinical interest (PLED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GPLE and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SPSW) and three events used to model background noise (ARTF, EYEM and BCKG).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current system uses a standard feature extraction approach based on Mel Frequency Cepstral Coefficients (MFCCs) that are popular in other disciplines (e.g., speech recognition).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study, we evaluated the use of wavelet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transform for feature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extraction.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contrast to the classical Fourier transform, the wavelet transform gives a multi-time scale analysis that is better for analysis of non-stationary signals.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Preliminary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 showed that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wavelet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features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deliver performance similar to MFCCs, but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a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slightly higher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false alarm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rate.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7528666" y="17686851"/>
            <a:ext cx="8577072" cy="9287948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429" b="1" dirty="0">
                <a:solidFill>
                  <a:srgbClr val="333399"/>
                </a:solidFill>
                <a:latin typeface="Arial" panose="020B0604020202020204" pitchFamily="34" charset="0"/>
                <a:cs typeface="Arial" pitchFamily="34" charset="0"/>
              </a:rPr>
              <a:t>Summary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have presented the results of a pilot study of the use of wavelet features for EEG signal classification.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small pilot corpus that is designed to give rapid turnaround on experiments.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wavelet features currently use only 7 coefficients covering the frequency range from 0 to 20 Hz. This is comparable to MFCCs but not necessarily optimal.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preliminary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 show a higher false alarm rate for the wavelet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features.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Experiments designed to reduce the false alarm rate and optimize the structure of the wavelet are underway.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Once positive results have been established on the pilot corpus, additional experiments will be run on the entire TUH EEG Corpus (25,000+ EEGs).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429" b="1" dirty="0">
                <a:solidFill>
                  <a:srgbClr val="333399"/>
                </a:solidFill>
                <a:latin typeface="Arial" panose="020B0604020202020204" pitchFamily="34" charset="0"/>
                <a:cs typeface="Arial" pitchFamily="34" charset="0"/>
              </a:rPr>
              <a:t>Acknowledgements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research was also supported by the Brazil Scientific Mobility Program (BSMP) and the Institute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Education (IIE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endParaRPr lang="en-US" sz="342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8529751" y="3068873"/>
            <a:ext cx="8577072" cy="23905927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38569">
              <a:spcAft>
                <a:spcPts val="1714"/>
              </a:spcAft>
              <a:tabLst>
                <a:tab pos="349901" algn="l"/>
              </a:tabLst>
              <a:defRPr/>
            </a:pPr>
            <a:r>
              <a:rPr lang="en-US" sz="3429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Experimental Design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pilot study was conducted on a small data set of 12 EEG sessions for training and an independent set of 12 EEGs for evaluation. This data contains a rich variety of signal events.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small set was chosen so that parameter tuning experiments could be conducted quickly.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data was sampled at 250 Hz and analyzed using a frame duration of 0.1 secs and an analysis window duration of 1.024 secs (256 samples).</a:t>
            </a:r>
          </a:p>
          <a:p>
            <a:pPr defTabSz="638569">
              <a:spcBef>
                <a:spcPts val="1800"/>
              </a:spcBef>
              <a:spcAft>
                <a:spcPts val="1000"/>
              </a:spcAft>
              <a:tabLst>
                <a:tab pos="349901" algn="l"/>
              </a:tabLst>
              <a:defRPr/>
            </a:pPr>
            <a:r>
              <a:rPr lang="en-US" sz="3429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Preliminary Results</a:t>
            </a:r>
            <a:endParaRPr lang="en-US" sz="2571" b="1" dirty="0" smtClean="0">
              <a:latin typeface="Arial"/>
              <a:cs typeface="Arial"/>
            </a:endParaRPr>
          </a:p>
          <a:p>
            <a:pPr marL="365760" indent="-365760" defTabSz="3072077">
              <a:spcBef>
                <a:spcPts val="0"/>
              </a:spcBef>
              <a:spcAft>
                <a:spcPts val="364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error confusion matrix for the HMM-based system (MFCC’s):</a:t>
            </a:r>
          </a:p>
          <a:p>
            <a:pPr marL="365760" indent="-365760" defTabSz="3072077">
              <a:spcBef>
                <a:spcPts val="0"/>
              </a:spcBef>
              <a:spcAft>
                <a:spcPts val="361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error confusion matrix for the HMM-based system using wavelet features:</a:t>
            </a:r>
          </a:p>
          <a:p>
            <a:pPr marL="336784" indent="-336784" defTabSz="638569">
              <a:spcAft>
                <a:spcPts val="28200"/>
              </a:spcAft>
              <a:buFont typeface="Arial"/>
              <a:buChar char="•"/>
              <a:tabLst>
                <a:tab pos="1399296" algn="l"/>
              </a:tabLst>
              <a:defRPr/>
            </a:pPr>
            <a:r>
              <a:rPr lang="en-US" sz="2400" b="1" dirty="0" smtClean="0">
                <a:latin typeface="Arial"/>
                <a:cs typeface="Arial"/>
              </a:rPr>
              <a:t>Collapsing the background noise classes into a single class gives this c</a:t>
            </a:r>
            <a:r>
              <a:rPr lang="en-US" sz="2400" b="1" dirty="0" smtClean="0">
                <a:latin typeface="Arial"/>
                <a:cs typeface="Arial"/>
              </a:rPr>
              <a:t>onfusion matrix:</a:t>
            </a:r>
          </a:p>
          <a:p>
            <a:pPr marL="336784" indent="-336784" defTabSz="638569">
              <a:spcAft>
                <a:spcPts val="16800"/>
              </a:spcAft>
              <a:buFont typeface="Arial"/>
              <a:buChar char="•"/>
              <a:tabLst>
                <a:tab pos="1399296" algn="l"/>
              </a:tabLst>
              <a:defRPr/>
            </a:pPr>
            <a:r>
              <a:rPr lang="en-US" sz="2400" b="1" dirty="0" smtClean="0">
                <a:latin typeface="Arial"/>
                <a:cs typeface="Arial"/>
              </a:rPr>
              <a:t>The associated error rates are:</a:t>
            </a:r>
          </a:p>
          <a:p>
            <a:pPr marL="336784" indent="-336784" defTabSz="638569">
              <a:spcAft>
                <a:spcPts val="15600"/>
              </a:spcAft>
              <a:buFont typeface="Arial"/>
              <a:buChar char="•"/>
              <a:tabLst>
                <a:tab pos="1399296" algn="l"/>
              </a:tabLst>
              <a:defRPr/>
            </a:pPr>
            <a:r>
              <a:rPr lang="en-US" sz="2400" b="1" dirty="0" smtClean="0">
                <a:latin typeface="Arial"/>
                <a:cs typeface="Arial"/>
              </a:rPr>
              <a:t>A detection error tradeoff (DET) curve can be generated </a:t>
            </a:r>
            <a:r>
              <a:rPr lang="en-US" sz="2400" b="1" smtClean="0">
                <a:latin typeface="Arial"/>
                <a:cs typeface="Arial"/>
              </a:rPr>
              <a:t>by penalizing the background scores</a:t>
            </a:r>
            <a:endParaRPr lang="en-US" sz="2400" b="1" dirty="0">
              <a:latin typeface="Arial"/>
              <a:cs typeface="Arial"/>
            </a:endParaRPr>
          </a:p>
          <a:p>
            <a:pPr marL="336784" indent="-336784" defTabSz="638569">
              <a:spcAft>
                <a:spcPts val="1286"/>
              </a:spcAft>
              <a:buFont typeface="Arial"/>
              <a:buChar char="•"/>
              <a:tabLst>
                <a:tab pos="1399296" algn="l"/>
              </a:tabLst>
              <a:defRPr/>
            </a:pPr>
            <a:endParaRPr lang="en-US" sz="3200" b="1" dirty="0" smtClean="0">
              <a:latin typeface="Arial"/>
              <a:cs typeface="Arial"/>
            </a:endParaRPr>
          </a:p>
          <a:p>
            <a:pPr marL="336784" indent="-336784" defTabSz="638569">
              <a:spcAft>
                <a:spcPts val="1286"/>
              </a:spcAft>
              <a:buFont typeface="Arial"/>
              <a:buChar char="•"/>
              <a:tabLst>
                <a:tab pos="1399296" algn="l"/>
              </a:tabLst>
              <a:defRPr/>
            </a:pPr>
            <a:endParaRPr lang="en-US" sz="3200" b="1" dirty="0" smtClean="0">
              <a:latin typeface="Arial"/>
              <a:cs typeface="Arial"/>
            </a:endParaRPr>
          </a:p>
          <a:p>
            <a:pPr marL="336784" indent="-336784" defTabSz="638569">
              <a:spcAft>
                <a:spcPts val="1286"/>
              </a:spcAft>
              <a:buFont typeface="Arial"/>
              <a:buChar char="•"/>
              <a:tabLst>
                <a:tab pos="1399296" algn="l"/>
              </a:tabLst>
              <a:defRPr/>
            </a:pPr>
            <a:endParaRPr lang="en-US" sz="3200" b="1" dirty="0" smtClean="0">
              <a:latin typeface="Arial"/>
              <a:cs typeface="Arial"/>
            </a:endParaRPr>
          </a:p>
          <a:p>
            <a:pPr marL="336784" indent="-336784" defTabSz="638569">
              <a:spcAft>
                <a:spcPts val="1286"/>
              </a:spcAft>
              <a:buFont typeface="Arial"/>
              <a:buChar char="•"/>
              <a:tabLst>
                <a:tab pos="1399296" algn="l"/>
              </a:tabLst>
              <a:defRPr/>
            </a:pPr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198" y="489715"/>
            <a:ext cx="35582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5325">
              <a:spcAft>
                <a:spcPts val="1200"/>
              </a:spcAft>
              <a:tabLst>
                <a:tab pos="381000" algn="l"/>
              </a:tabLst>
            </a:pPr>
            <a:r>
              <a:rPr lang="en-US" sz="4800" b="1" cap="all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Wavelet </a:t>
            </a:r>
            <a:r>
              <a:rPr lang="en-US" sz="4800" b="1" cap="all" dirty="0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Analysis for </a:t>
            </a:r>
            <a:r>
              <a:rPr lang="en-US" sz="4800" b="1" cap="all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Feature Extraction on EEG Signals</a:t>
            </a:r>
          </a:p>
          <a:p>
            <a:pPr algn="ctr" defTabSz="695325">
              <a:spcAft>
                <a:spcPts val="1200"/>
              </a:spcAft>
              <a:tabLst>
                <a:tab pos="381000" algn="l"/>
              </a:tabLst>
            </a:pPr>
            <a:r>
              <a:rPr lang="en-US" sz="3200" b="1" dirty="0" smtClean="0">
                <a:latin typeface="Arial" pitchFamily="34" charset="0"/>
                <a:ea typeface="+mn-ea"/>
                <a:cs typeface="Arial" pitchFamily="34" charset="0"/>
              </a:rPr>
              <a:t>Pedro </a:t>
            </a: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H. R. Garrit, </a:t>
            </a:r>
            <a:r>
              <a:rPr lang="en-US" sz="3200" b="1" dirty="0" smtClean="0">
                <a:latin typeface="Arial" pitchFamily="34" charset="0"/>
                <a:ea typeface="+mn-ea"/>
                <a:cs typeface="Arial" pitchFamily="34" charset="0"/>
              </a:rPr>
              <a:t>Anderson G. Moura, Dr</a:t>
            </a: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. Iyad Obeid and Dr. Joseph Picone</a:t>
            </a:r>
          </a:p>
          <a:p>
            <a:pPr algn="ctr" defTabSz="695325">
              <a:spcAft>
                <a:spcPts val="1200"/>
              </a:spcAft>
              <a:tabLst>
                <a:tab pos="381000" algn="l"/>
              </a:tabLst>
            </a:pPr>
            <a:r>
              <a:rPr lang="en-US" sz="3200" b="1" dirty="0">
                <a:latin typeface="Arial" pitchFamily="34" charset="0"/>
                <a:ea typeface="+mn-ea"/>
                <a:cs typeface="Arial" pitchFamily="34" charset="0"/>
              </a:rPr>
              <a:t>The Neural Engineering Data Consortium, Temple University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8" y="479383"/>
            <a:ext cx="5805866" cy="8901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07531" y="1193092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 err="1" smtClean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pic>
        <p:nvPicPr>
          <p:cNvPr id="1026" name="Picture 2" descr="https://upload.wikimedia.org/wikipedia/commons/b/bc/Wavelets_-_WP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51" y="22912500"/>
            <a:ext cx="6199914" cy="3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76"/>
          <p:cNvSpPr txBox="1">
            <a:spLocks noChangeArrowheads="1"/>
          </p:cNvSpPr>
          <p:nvPr/>
        </p:nvSpPr>
        <p:spPr bwMode="auto">
          <a:xfrm>
            <a:off x="30345019" y="538097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logo_temple_basic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51" y="283094"/>
            <a:ext cx="1310187" cy="1371600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7494189" y="3068873"/>
            <a:ext cx="8577072" cy="14162478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429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itchFamily="34" charset="0"/>
              </a:rPr>
              <a:t>Detection Error Tradeoff (DET)</a:t>
            </a:r>
          </a:p>
          <a:p>
            <a:pPr marL="365760" indent="-365760" defTabSz="3072077">
              <a:spcBef>
                <a:spcPts val="0"/>
              </a:spcBef>
              <a:spcAft>
                <a:spcPts val="450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DET curve represents tradeoff curve off the detection rate against the false alarm over a range of detection thresholds (-50 to 50 ). The DET curve is used to calculate the optimal operating point for the system.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Wavelet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features perform better in comparison to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MFCC’s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the negative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penalties (e.g., -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50 ), but that advantage rapidly diminishes as the penalty is increased. Fortunately, high positive values of the penalty are not desired operating points for clinical applications.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/>
                <a:cs typeface="Arial"/>
              </a:rPr>
              <a:t>The DET </a:t>
            </a:r>
            <a:r>
              <a:rPr lang="en-US" sz="2400" b="1" dirty="0">
                <a:latin typeface="Arial"/>
                <a:cs typeface="Arial"/>
              </a:rPr>
              <a:t>curve shows that </a:t>
            </a:r>
            <a:r>
              <a:rPr lang="en-US" sz="2400" b="1" dirty="0" smtClean="0">
                <a:latin typeface="Arial"/>
                <a:cs typeface="Arial"/>
              </a:rPr>
              <a:t>wavelet </a:t>
            </a:r>
            <a:r>
              <a:rPr lang="en-US" sz="2400" b="1" dirty="0">
                <a:latin typeface="Arial"/>
                <a:cs typeface="Arial"/>
              </a:rPr>
              <a:t>features </a:t>
            </a:r>
            <a:r>
              <a:rPr lang="en-US" sz="2400" b="1" dirty="0" smtClean="0">
                <a:latin typeface="Arial"/>
                <a:cs typeface="Arial"/>
              </a:rPr>
              <a:t>result in a </a:t>
            </a:r>
            <a:r>
              <a:rPr lang="en-US" sz="2400" b="1" dirty="0">
                <a:latin typeface="Arial"/>
                <a:cs typeface="Arial"/>
              </a:rPr>
              <a:t>higher false alarm rate </a:t>
            </a:r>
            <a:r>
              <a:rPr lang="en-US" sz="2400" b="1" dirty="0" smtClean="0">
                <a:latin typeface="Arial"/>
                <a:cs typeface="Arial"/>
              </a:rPr>
              <a:t>than MFCC’s </a:t>
            </a:r>
            <a:r>
              <a:rPr lang="en-US" sz="2400" b="1" dirty="0">
                <a:latin typeface="Arial"/>
                <a:cs typeface="Arial"/>
              </a:rPr>
              <a:t>features.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clinical analysis a lower false alarm rate is desired over a higher detection rate since high false alarms decrease a clinician’s productivity.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Wavelet features show a higher group error in comparison to the MFCC’s, causing the higher false alarm rate.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r="7366"/>
          <a:stretch/>
        </p:blipFill>
        <p:spPr>
          <a:xfrm>
            <a:off x="27516653" y="5909466"/>
            <a:ext cx="8538609" cy="5197834"/>
          </a:xfrm>
          <a:prstGeom prst="rect">
            <a:avLst/>
          </a:prstGeom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64752" y="12841358"/>
            <a:ext cx="8577072" cy="1414377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429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itchFamily="34" charset="0"/>
              </a:rPr>
              <a:t>Introduction</a:t>
            </a: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electroencephalogram (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EEG) is an exam that measures electrical activity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brain. </a:t>
            </a:r>
          </a:p>
          <a:p>
            <a:pPr marL="365760" indent="-365760" defTabSz="3072077">
              <a:spcBef>
                <a:spcPts val="0"/>
              </a:spcBef>
              <a:spcAft>
                <a:spcPts val="339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typical EEG exam following the 10-20 system consists of 21 electrodes distributed over 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patients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scalp in a way that distances between adjacent electrodes are either 10% or 20% of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total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front–back or right–left distance of the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skull.</a:t>
            </a:r>
          </a:p>
          <a:p>
            <a:pPr marL="365760" indent="-365760" defTabSz="3072077">
              <a:spcBef>
                <a:spcPts val="0"/>
              </a:spcBef>
              <a:spcAft>
                <a:spcPts val="174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most critical event we detect is a spike/sharp wave (SPSW), which is used to diagnose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seizures, epilepsy and strokes: </a:t>
            </a:r>
          </a:p>
          <a:p>
            <a:pPr marL="365760" indent="-365760" defTabSz="3072077">
              <a:spcBef>
                <a:spcPts val="0"/>
              </a:spcBef>
              <a:spcAft>
                <a:spcPts val="210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Periodic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Lateralized Epileptiform Discharges (PLED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are also important, especially with respect to changes in their fundamental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requency: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 defTabSz="3072077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49901" algn="l"/>
              </a:tabLst>
              <a:defRPr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379" y="16589455"/>
            <a:ext cx="7199488" cy="3669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t="7784" r="413" b="12244"/>
          <a:stretch/>
        </p:blipFill>
        <p:spPr>
          <a:xfrm>
            <a:off x="1165379" y="21813154"/>
            <a:ext cx="7199488" cy="182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5379" y="25068058"/>
            <a:ext cx="7199488" cy="1821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2923" y="9568219"/>
            <a:ext cx="8301377" cy="2904359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49908"/>
              </p:ext>
            </p:extLst>
          </p:nvPr>
        </p:nvGraphicFramePr>
        <p:xfrm>
          <a:off x="19400652" y="24055258"/>
          <a:ext cx="6802588" cy="169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647"/>
                <a:gridCol w="1700647"/>
                <a:gridCol w="1700647"/>
                <a:gridCol w="1700647"/>
              </a:tblGrid>
              <a:tr h="5652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65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MFCC's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MFCC's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69917"/>
              </p:ext>
            </p:extLst>
          </p:nvPr>
        </p:nvGraphicFramePr>
        <p:xfrm>
          <a:off x="18741189" y="20079364"/>
          <a:ext cx="8196060" cy="313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606"/>
                <a:gridCol w="819606"/>
                <a:gridCol w="819606"/>
                <a:gridCol w="819606"/>
                <a:gridCol w="819606"/>
                <a:gridCol w="819606"/>
                <a:gridCol w="819606"/>
                <a:gridCol w="819606"/>
                <a:gridCol w="819606"/>
                <a:gridCol w="819606"/>
              </a:tblGrid>
              <a:tr h="627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MFCCs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Wavelet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27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40.91%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57.58%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65.67%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89772"/>
              </p:ext>
            </p:extLst>
          </p:nvPr>
        </p:nvGraphicFramePr>
        <p:xfrm>
          <a:off x="18824190" y="9397265"/>
          <a:ext cx="7991865" cy="4234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695"/>
                <a:gridCol w="1141695"/>
                <a:gridCol w="1141695"/>
                <a:gridCol w="1141695"/>
                <a:gridCol w="1141695"/>
                <a:gridCol w="1141695"/>
                <a:gridCol w="1141695"/>
              </a:tblGrid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02954"/>
              </p:ext>
            </p:extLst>
          </p:nvPr>
        </p:nvGraphicFramePr>
        <p:xfrm>
          <a:off x="18835417" y="14713642"/>
          <a:ext cx="7991865" cy="4234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695"/>
                <a:gridCol w="1141695"/>
                <a:gridCol w="1141695"/>
                <a:gridCol w="1141695"/>
                <a:gridCol w="1141695"/>
                <a:gridCol w="1141695"/>
                <a:gridCol w="1141695"/>
              </a:tblGrid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SPSW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40.91%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20331</TotalTime>
  <Words>1020</Words>
  <Application>Microsoft Macintosh PowerPoint</Application>
  <PresentationFormat>Custom</PresentationFormat>
  <Paragraphs>219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Cambria Math</vt:lpstr>
      <vt:lpstr>Helvetica</vt:lpstr>
      <vt:lpstr>Monotype Corsiva</vt:lpstr>
      <vt:lpstr>ＭＳ Ｐゴシック</vt:lpstr>
      <vt:lpstr>Times New Roman</vt:lpstr>
      <vt:lpstr>Verdana</vt:lpstr>
      <vt:lpstr>Arial</vt:lpstr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955</cp:revision>
  <cp:lastPrinted>2009-04-08T18:36:54Z</cp:lastPrinted>
  <dcterms:created xsi:type="dcterms:W3CDTF">2009-07-23T17:37:26Z</dcterms:created>
  <dcterms:modified xsi:type="dcterms:W3CDTF">2015-07-28T13:14:20Z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