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6576000" cy="27432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Helvetica" pitchFamily="-111" charset="0"/>
        <a:ea typeface="ＭＳ Ｐゴシック" pitchFamily="-11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0F34"/>
    <a:srgbClr val="70BDFC"/>
    <a:srgbClr val="993366"/>
    <a:srgbClr val="008000"/>
    <a:srgbClr val="50FE96"/>
    <a:srgbClr val="51FDAF"/>
    <a:srgbClr val="FF9933"/>
    <a:srgbClr val="FF3399"/>
    <a:srgbClr val="66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8595" autoAdjust="0"/>
    <p:restoredTop sz="93186" autoAdjust="0"/>
  </p:normalViewPr>
  <p:slideViewPr>
    <p:cSldViewPr snapToGrid="0" showGuides="1">
      <p:cViewPr>
        <p:scale>
          <a:sx n="20" d="100"/>
          <a:sy n="20" d="100"/>
        </p:scale>
        <p:origin x="-1752" y="288"/>
      </p:cViewPr>
      <p:guideLst>
        <p:guide orient="horz"/>
        <p:guide orient="horz" pos="15726"/>
        <p:guide orient="horz" pos="2760"/>
        <p:guide orient="horz" pos="10403"/>
        <p:guide pos="5852"/>
        <p:guide pos="2740"/>
        <p:guide pos="8801"/>
        <p:guide pos="11528"/>
        <p:guide pos="142"/>
        <p:guide pos="18042"/>
        <p:guide pos="20175"/>
        <p:guide pos="22951"/>
        <p:guide pos="145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721" tIns="8861" rIns="17721" bIns="886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721" tIns="8861" rIns="17721" bIns="886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200"/>
            </a:lvl1pPr>
          </a:lstStyle>
          <a:p>
            <a:pPr>
              <a:defRPr/>
            </a:pPr>
            <a:fld id="{1D941F17-B025-4BAA-9A7A-F5801763A34F}" type="datetime1">
              <a:rPr lang="en-US"/>
              <a:pPr>
                <a:defRPr/>
              </a:pPr>
              <a:t>2/13/2015</a:t>
            </a:fld>
            <a:endParaRPr lang="en-US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721" tIns="8861" rIns="17721" bIns="886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721" tIns="8861" rIns="17721" bIns="886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200"/>
            </a:lvl1pPr>
          </a:lstStyle>
          <a:p>
            <a:pPr>
              <a:defRPr/>
            </a:pPr>
            <a:fld id="{7164F600-FCDE-4693-AEFA-BCE463254D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408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17721" tIns="8861" rIns="17721" bIns="8861" rtlCol="0"/>
          <a:lstStyle>
            <a:lvl1pPr algn="l">
              <a:defRPr sz="2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17721" tIns="8861" rIns="17721" bIns="8861" numCol="1" anchor="t" anchorCtr="0" compatLnSpc="1">
            <a:prstTxWarp prst="textNoShape">
              <a:avLst/>
            </a:prstTxWarp>
          </a:bodyPr>
          <a:lstStyle>
            <a:lvl1pPr algn="r">
              <a:defRPr sz="200"/>
            </a:lvl1pPr>
          </a:lstStyle>
          <a:p>
            <a:pPr>
              <a:defRPr/>
            </a:pPr>
            <a:fld id="{718A947C-AE5D-4AA4-B479-7DBBBB3EE248}" type="datetime1">
              <a:rPr lang="en-US"/>
              <a:pPr>
                <a:defRPr/>
              </a:pPr>
              <a:t>2/13/2015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7721" tIns="8861" rIns="17721" bIns="886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17721" tIns="8861" rIns="17721" bIns="886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17721" tIns="8861" rIns="17721" bIns="8861" rtlCol="0" anchor="b"/>
          <a:lstStyle>
            <a:lvl1pPr algn="l">
              <a:defRPr sz="2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17721" tIns="8861" rIns="17721" bIns="8861" numCol="1" anchor="b" anchorCtr="0" compatLnSpc="1">
            <a:prstTxWarp prst="textNoShape">
              <a:avLst/>
            </a:prstTxWarp>
          </a:bodyPr>
          <a:lstStyle>
            <a:lvl1pPr algn="r">
              <a:defRPr sz="200"/>
            </a:lvl1pPr>
          </a:lstStyle>
          <a:p>
            <a:pPr>
              <a:defRPr/>
            </a:pPr>
            <a:fld id="{ECB238E2-453A-49B1-BA45-8712F4F11F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761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This is my poster. Many are like it, but this one is MINE!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All </a:t>
            </a:r>
            <a:r>
              <a:rPr lang="en-US" smtClean="0"/>
              <a:t>pictures </a:t>
            </a:r>
            <a:r>
              <a:rPr lang="en-US" baseline="0" smtClean="0"/>
              <a:t>are </a:t>
            </a:r>
            <a:r>
              <a:rPr lang="en-US" baseline="0" dirty="0" smtClean="0"/>
              <a:t>from Google.</a:t>
            </a:r>
            <a:endParaRPr 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B63862-3AF5-4819-AC91-87370E59704A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163" y="10226675"/>
            <a:ext cx="43526075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325" y="18653125"/>
            <a:ext cx="35845750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5ACE8-194B-4A62-B460-7281DDF9DF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1953E-9503-4DD1-99A1-32841EFF5F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85513" y="2925763"/>
            <a:ext cx="10880725" cy="26335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0163" y="2925763"/>
            <a:ext cx="32492950" cy="26335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84F1E-8517-4ADB-85E5-800CF21BA4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C1027-0BBD-4C87-8DBE-7F6A416B1E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0" y="21153438"/>
            <a:ext cx="43526075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0" y="13952538"/>
            <a:ext cx="43526075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167A8-4CA0-4DC2-8EF9-929AD6F129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163" y="9510713"/>
            <a:ext cx="21686837" cy="1975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79400" y="9510713"/>
            <a:ext cx="21686838" cy="1975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BB099-9A7D-4ECF-9460-FE7EFB36B4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317625"/>
            <a:ext cx="46085125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638" y="7369175"/>
            <a:ext cx="2262505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638" y="10439400"/>
            <a:ext cx="2262505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775" y="7369175"/>
            <a:ext cx="22632988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775" y="10439400"/>
            <a:ext cx="22632988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75151-BAFE-4106-AD5E-7981054C7E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4E174-DED7-4029-8174-28A990BF0D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E7285-BD2F-4FA3-8A94-58E11AFDC3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311275"/>
            <a:ext cx="1684655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963" y="1311275"/>
            <a:ext cx="286258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638" y="6888163"/>
            <a:ext cx="1684655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CCDD1-AEC0-4305-B05E-533338B07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175" y="23042563"/>
            <a:ext cx="30724475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175" y="2941638"/>
            <a:ext cx="30724475" cy="19750087"/>
          </a:xfrm>
        </p:spPr>
        <p:txBody>
          <a:bodyPr lIns="407557" tIns="203779" rIns="407557" bIns="203779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175" y="25763538"/>
            <a:ext cx="30724475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219F9-DB05-4D39-98A9-85EC91C4B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2438400"/>
            <a:ext cx="3108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10069" tIns="155035" rIns="310069" bIns="1550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0" y="7926388"/>
            <a:ext cx="31089600" cy="164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10069" tIns="155035" rIns="310069" bIns="1550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43200" y="24993600"/>
            <a:ext cx="7620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10069" tIns="155035" rIns="310069" bIns="155035" numCol="1" anchor="t" anchorCtr="0" compatLnSpc="1">
            <a:prstTxWarp prst="textNoShape">
              <a:avLst/>
            </a:prstTxWarp>
          </a:bodyPr>
          <a:lstStyle>
            <a:lvl1pPr>
              <a:defRPr sz="47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496800" y="24993600"/>
            <a:ext cx="1158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10069" tIns="155035" rIns="310069" bIns="155035" numCol="1" anchor="t" anchorCtr="0" compatLnSpc="1">
            <a:prstTxWarp prst="textNoShape">
              <a:avLst/>
            </a:prstTxWarp>
          </a:bodyPr>
          <a:lstStyle>
            <a:lvl1pPr algn="ctr">
              <a:defRPr sz="47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12800" y="24993600"/>
            <a:ext cx="7620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10069" tIns="155035" rIns="310069" bIns="155035" numCol="1" anchor="t" anchorCtr="0" compatLnSpc="1">
            <a:prstTxWarp prst="textNoShape">
              <a:avLst/>
            </a:prstTxWarp>
          </a:bodyPr>
          <a:lstStyle>
            <a:lvl1pPr algn="r">
              <a:defRPr sz="47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7C10EFD-250F-4354-805C-9A21ADF925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00388" rtl="0" eaLnBrk="0" fontAlgn="base" hangingPunct="0">
        <a:spcBef>
          <a:spcPct val="0"/>
        </a:spcBef>
        <a:spcAft>
          <a:spcPct val="0"/>
        </a:spcAft>
        <a:defRPr sz="149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3100388" rtl="0" eaLnBrk="0" fontAlgn="base" hangingPunct="0">
        <a:spcBef>
          <a:spcPct val="0"/>
        </a:spcBef>
        <a:spcAft>
          <a:spcPct val="0"/>
        </a:spcAft>
        <a:defRPr sz="149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3100388" rtl="0" eaLnBrk="0" fontAlgn="base" hangingPunct="0">
        <a:spcBef>
          <a:spcPct val="0"/>
        </a:spcBef>
        <a:spcAft>
          <a:spcPct val="0"/>
        </a:spcAft>
        <a:defRPr sz="149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3100388" rtl="0" eaLnBrk="0" fontAlgn="base" hangingPunct="0">
        <a:spcBef>
          <a:spcPct val="0"/>
        </a:spcBef>
        <a:spcAft>
          <a:spcPct val="0"/>
        </a:spcAft>
        <a:defRPr sz="149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3100388" rtl="0" eaLnBrk="0" fontAlgn="base" hangingPunct="0">
        <a:spcBef>
          <a:spcPct val="0"/>
        </a:spcBef>
        <a:spcAft>
          <a:spcPct val="0"/>
        </a:spcAft>
        <a:defRPr sz="14900">
          <a:solidFill>
            <a:schemeClr val="tx2"/>
          </a:solidFill>
          <a:latin typeface="Times New Roman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075113" rtl="0" fontAlgn="base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Times New Roman" pitchFamily="-65" charset="0"/>
        </a:defRPr>
      </a:lvl6pPr>
      <a:lvl7pPr marL="914400" algn="ctr" defTabSz="4075113" rtl="0" fontAlgn="base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Times New Roman" pitchFamily="-65" charset="0"/>
        </a:defRPr>
      </a:lvl7pPr>
      <a:lvl8pPr marL="1371600" algn="ctr" defTabSz="4075113" rtl="0" fontAlgn="base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Times New Roman" pitchFamily="-65" charset="0"/>
        </a:defRPr>
      </a:lvl8pPr>
      <a:lvl9pPr marL="1828800" algn="ctr" defTabSz="4075113" rtl="0" fontAlgn="base">
        <a:spcBef>
          <a:spcPct val="0"/>
        </a:spcBef>
        <a:spcAft>
          <a:spcPct val="0"/>
        </a:spcAft>
        <a:defRPr sz="19600">
          <a:solidFill>
            <a:schemeClr val="tx2"/>
          </a:solidFill>
          <a:latin typeface="Times New Roman" pitchFamily="-65" charset="0"/>
        </a:defRPr>
      </a:lvl9pPr>
    </p:titleStyle>
    <p:bodyStyle>
      <a:lvl1pPr marL="1163638" indent="-1163638" algn="l" defTabSz="3100388" rtl="0" eaLnBrk="0" fontAlgn="base" hangingPunct="0">
        <a:spcBef>
          <a:spcPct val="20000"/>
        </a:spcBef>
        <a:spcAft>
          <a:spcPct val="0"/>
        </a:spcAft>
        <a:buChar char="•"/>
        <a:defRPr sz="109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2519363" indent="-968375" algn="l" defTabSz="3100388" rtl="0" eaLnBrk="0" fontAlgn="base" hangingPunct="0">
        <a:spcBef>
          <a:spcPct val="20000"/>
        </a:spcBef>
        <a:spcAft>
          <a:spcPct val="0"/>
        </a:spcAft>
        <a:buChar char="–"/>
        <a:defRPr sz="9500">
          <a:solidFill>
            <a:schemeClr val="tx1"/>
          </a:solidFill>
          <a:latin typeface="+mn-lt"/>
          <a:ea typeface="ＭＳ Ｐゴシック" pitchFamily="-65" charset="-128"/>
        </a:defRPr>
      </a:lvl2pPr>
      <a:lvl3pPr marL="3875088" indent="-774700" algn="l" defTabSz="3100388" rtl="0" eaLnBrk="0" fontAlgn="base" hangingPunct="0">
        <a:spcBef>
          <a:spcPct val="20000"/>
        </a:spcBef>
        <a:spcAft>
          <a:spcPct val="0"/>
        </a:spcAft>
        <a:buChar char="•"/>
        <a:defRPr sz="8100">
          <a:solidFill>
            <a:schemeClr val="tx1"/>
          </a:solidFill>
          <a:latin typeface="+mn-lt"/>
          <a:ea typeface="ＭＳ Ｐゴシック" pitchFamily="-65" charset="-128"/>
        </a:defRPr>
      </a:lvl3pPr>
      <a:lvl4pPr marL="5426075" indent="-774700" algn="l" defTabSz="3100388" rtl="0" eaLnBrk="0" fontAlgn="base" hangingPunct="0">
        <a:spcBef>
          <a:spcPct val="20000"/>
        </a:spcBef>
        <a:spcAft>
          <a:spcPct val="0"/>
        </a:spcAft>
        <a:buChar char="–"/>
        <a:defRPr sz="6800">
          <a:solidFill>
            <a:schemeClr val="tx1"/>
          </a:solidFill>
          <a:latin typeface="+mn-lt"/>
          <a:ea typeface="ＭＳ Ｐゴシック" pitchFamily="-65" charset="-128"/>
        </a:defRPr>
      </a:lvl4pPr>
      <a:lvl5pPr marL="6975475" indent="-773113" algn="l" defTabSz="3100388" rtl="0" eaLnBrk="0" fontAlgn="base" hangingPunct="0">
        <a:spcBef>
          <a:spcPct val="20000"/>
        </a:spcBef>
        <a:spcAft>
          <a:spcPct val="0"/>
        </a:spcAft>
        <a:buChar char="»"/>
        <a:defRPr sz="6800">
          <a:solidFill>
            <a:schemeClr val="tx1"/>
          </a:solidFill>
          <a:latin typeface="+mn-lt"/>
          <a:ea typeface="ＭＳ Ｐゴシック" pitchFamily="-65" charset="-128"/>
        </a:defRPr>
      </a:lvl5pPr>
      <a:lvl6pPr marL="9626600" indent="-1017588" algn="l" defTabSz="4075113" rtl="0" fontAlgn="base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  <a:ea typeface="ＭＳ Ｐゴシック" pitchFamily="-65" charset="-128"/>
        </a:defRPr>
      </a:lvl6pPr>
      <a:lvl7pPr marL="10083800" indent="-1017588" algn="l" defTabSz="4075113" rtl="0" fontAlgn="base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  <a:ea typeface="ＭＳ Ｐゴシック" pitchFamily="-65" charset="-128"/>
        </a:defRPr>
      </a:lvl7pPr>
      <a:lvl8pPr marL="10541000" indent="-1017588" algn="l" defTabSz="4075113" rtl="0" fontAlgn="base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  <a:ea typeface="ＭＳ Ｐゴシック" pitchFamily="-65" charset="-128"/>
        </a:defRPr>
      </a:lvl8pPr>
      <a:lvl9pPr marL="10998200" indent="-1017588" algn="l" defTabSz="4075113" rtl="0" fontAlgn="base">
        <a:spcBef>
          <a:spcPct val="20000"/>
        </a:spcBef>
        <a:spcAft>
          <a:spcPct val="0"/>
        </a:spcAft>
        <a:buChar char="»"/>
        <a:defRPr sz="89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gif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18745421" y="4381498"/>
            <a:ext cx="17484205" cy="12420602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274320" bIns="118872"/>
          <a:lstStyle>
            <a:defPPr>
              <a:defRPr lang="en-US"/>
            </a:defPPr>
            <a:lvl1pPr defTabSz="695325">
              <a:spcAft>
                <a:spcPts val="1200"/>
              </a:spcAft>
              <a:tabLst>
                <a:tab pos="381000" algn="l"/>
              </a:tabLst>
              <a:defRPr sz="4000" b="1">
                <a:solidFill>
                  <a:srgbClr val="33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latin typeface="Arial"/>
                <a:cs typeface="Arial"/>
              </a:rPr>
              <a:t>The Goal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Use computers to aid 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physicians in diagnosis of neurological diseases, particularly epilepsy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Detect pathological events in real time</a:t>
            </a:r>
          </a:p>
          <a:p>
            <a:pPr marL="571500" indent="-571500">
              <a:spcAft>
                <a:spcPts val="6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Currently, attempting detection of 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three local pathologies:</a:t>
            </a:r>
          </a:p>
          <a:p>
            <a:pPr marL="1028700" lvl="1" indent="-571500">
              <a:spcAft>
                <a:spcPts val="1800"/>
              </a:spcAft>
              <a:buFont typeface="Wingdings" charset="2"/>
              <a:buChar char="Ø"/>
            </a:pPr>
            <a:r>
              <a:rPr lang="en-US" sz="4000" b="1" dirty="0" smtClean="0">
                <a:latin typeface="Arial"/>
                <a:cs typeface="Arial"/>
              </a:rPr>
              <a:t>No reactivity of </a:t>
            </a:r>
            <a:br>
              <a:rPr lang="en-US" sz="4000" b="1" dirty="0" smtClean="0">
                <a:latin typeface="Arial"/>
                <a:cs typeface="Arial"/>
              </a:rPr>
            </a:br>
            <a:r>
              <a:rPr lang="en-US" sz="4000" b="1" dirty="0" smtClean="0">
                <a:latin typeface="Arial"/>
                <a:cs typeface="Arial"/>
              </a:rPr>
              <a:t>posterior channels </a:t>
            </a:r>
            <a:br>
              <a:rPr lang="en-US" sz="4000" b="1" dirty="0" smtClean="0">
                <a:latin typeface="Arial"/>
                <a:cs typeface="Arial"/>
              </a:rPr>
            </a:br>
            <a:r>
              <a:rPr lang="en-US" sz="4000" b="1" dirty="0" smtClean="0">
                <a:latin typeface="Arial"/>
                <a:cs typeface="Arial"/>
              </a:rPr>
              <a:t>upon eye closure</a:t>
            </a:r>
          </a:p>
          <a:p>
            <a:pPr marL="1028700" lvl="1" indent="-571500">
              <a:spcAft>
                <a:spcPts val="1800"/>
              </a:spcAft>
              <a:buFont typeface="Wingdings" charset="2"/>
              <a:buChar char="Ø"/>
            </a:pPr>
            <a:r>
              <a:rPr lang="en-US" sz="4000" b="1" dirty="0" smtClean="0">
                <a:latin typeface="Arial"/>
                <a:cs typeface="Arial"/>
              </a:rPr>
              <a:t>Phase </a:t>
            </a:r>
            <a:r>
              <a:rPr lang="en-US" sz="4000" b="1" dirty="0">
                <a:latin typeface="Arial"/>
                <a:cs typeface="Arial"/>
              </a:rPr>
              <a:t>reversal </a:t>
            </a:r>
            <a:r>
              <a:rPr lang="en-US" sz="4000" b="1" dirty="0" smtClean="0">
                <a:latin typeface="Arial"/>
                <a:cs typeface="Arial"/>
              </a:rPr>
              <a:t/>
            </a:r>
            <a:br>
              <a:rPr lang="en-US" sz="4000" b="1" dirty="0" smtClean="0">
                <a:latin typeface="Arial"/>
                <a:cs typeface="Arial"/>
              </a:rPr>
            </a:br>
            <a:r>
              <a:rPr lang="en-US" sz="4000" b="1" dirty="0" smtClean="0">
                <a:latin typeface="Arial"/>
                <a:cs typeface="Arial"/>
              </a:rPr>
              <a:t>of </a:t>
            </a:r>
            <a:r>
              <a:rPr lang="en-US" sz="4000" b="1" dirty="0">
                <a:latin typeface="Arial"/>
                <a:cs typeface="Arial"/>
              </a:rPr>
              <a:t>brain </a:t>
            </a:r>
            <a:r>
              <a:rPr lang="en-US" sz="4000" b="1" dirty="0" smtClean="0">
                <a:latin typeface="Arial"/>
                <a:cs typeface="Arial"/>
              </a:rPr>
              <a:t>waves</a:t>
            </a:r>
          </a:p>
          <a:p>
            <a:pPr marL="1028700" lvl="1" indent="-571500">
              <a:spcAft>
                <a:spcPts val="1800"/>
              </a:spcAft>
              <a:buFont typeface="Wingdings" charset="2"/>
              <a:buChar char="Ø"/>
            </a:pPr>
            <a:r>
              <a:rPr lang="en-US" sz="4000" b="1" dirty="0">
                <a:latin typeface="Arial"/>
                <a:cs typeface="Arial"/>
              </a:rPr>
              <a:t>Changes in periodic </a:t>
            </a:r>
            <a:r>
              <a:rPr lang="en-US" sz="4000" b="1" dirty="0" smtClean="0">
                <a:latin typeface="Arial"/>
                <a:cs typeface="Arial"/>
              </a:rPr>
              <a:t/>
            </a:r>
            <a:br>
              <a:rPr lang="en-US" sz="4000" b="1" dirty="0" smtClean="0">
                <a:latin typeface="Arial"/>
                <a:cs typeface="Arial"/>
              </a:rPr>
            </a:br>
            <a:r>
              <a:rPr lang="en-US" sz="4000" b="1" dirty="0" smtClean="0">
                <a:latin typeface="Arial"/>
                <a:cs typeface="Arial"/>
              </a:rPr>
              <a:t>lateralized </a:t>
            </a:r>
            <a:r>
              <a:rPr lang="en-US" sz="4000" b="1" dirty="0">
                <a:latin typeface="Arial"/>
                <a:cs typeface="Arial"/>
              </a:rPr>
              <a:t>epileptiform </a:t>
            </a:r>
            <a:r>
              <a:rPr lang="en-US" sz="4000" b="1" dirty="0" smtClean="0">
                <a:latin typeface="Arial"/>
                <a:cs typeface="Arial"/>
              </a:rPr>
              <a:t/>
            </a:r>
            <a:br>
              <a:rPr lang="en-US" sz="4000" b="1" dirty="0" smtClean="0">
                <a:latin typeface="Arial"/>
                <a:cs typeface="Arial"/>
              </a:rPr>
            </a:br>
            <a:r>
              <a:rPr lang="en-US" sz="4000" b="1" dirty="0" smtClean="0">
                <a:latin typeface="Arial"/>
                <a:cs typeface="Arial"/>
              </a:rPr>
              <a:t>discharge </a:t>
            </a:r>
            <a:r>
              <a:rPr lang="en-US" sz="4000" b="1" dirty="0">
                <a:latin typeface="Arial"/>
                <a:cs typeface="Arial"/>
              </a:rPr>
              <a:t>(PLED</a:t>
            </a:r>
            <a:r>
              <a:rPr lang="en-US" sz="4000" b="1" dirty="0" smtClean="0">
                <a:latin typeface="Arial"/>
                <a:cs typeface="Arial"/>
              </a:rPr>
              <a:t>)</a:t>
            </a:r>
            <a:br>
              <a:rPr lang="en-US" sz="4000" b="1" dirty="0" smtClean="0">
                <a:latin typeface="Arial"/>
                <a:cs typeface="Arial"/>
              </a:rPr>
            </a:br>
            <a:r>
              <a:rPr lang="en-US" sz="4000" b="1" dirty="0" smtClean="0">
                <a:latin typeface="Arial"/>
                <a:cs typeface="Arial"/>
              </a:rPr>
              <a:t>frequency</a:t>
            </a:r>
            <a:endParaRPr lang="en-US" sz="40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571500" indent="-571500">
              <a:buFont typeface="Wingdings" charset="2"/>
              <a:buChar char="Ø"/>
            </a:pP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252412" y="4381499"/>
            <a:ext cx="8929687" cy="12458701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274320" bIns="118872"/>
          <a:lstStyle/>
          <a:p>
            <a:pPr defTabSz="695325">
              <a:spcBef>
                <a:spcPts val="0"/>
              </a:spcBef>
              <a:spcAft>
                <a:spcPts val="1200"/>
              </a:spcAft>
              <a:tabLst>
                <a:tab pos="381000" algn="l"/>
              </a:tabLst>
              <a:defRPr/>
            </a:pPr>
            <a:r>
              <a:rPr lang="en-US" sz="4000" b="1" dirty="0" smtClean="0">
                <a:solidFill>
                  <a:srgbClr val="333399"/>
                </a:solidFill>
                <a:latin typeface="Arial"/>
                <a:cs typeface="Arial"/>
              </a:rPr>
              <a:t>Abstract</a:t>
            </a:r>
          </a:p>
          <a:p>
            <a:pPr defTabSz="695325">
              <a:spcBef>
                <a:spcPts val="0"/>
              </a:spcBef>
              <a:spcAft>
                <a:spcPts val="1200"/>
              </a:spcAft>
              <a:tabLst>
                <a:tab pos="381000" algn="l"/>
              </a:tabLst>
              <a:defRPr/>
            </a:pPr>
            <a:r>
              <a:rPr lang="en-US" sz="4000" b="1" dirty="0">
                <a:latin typeface="Arial"/>
                <a:cs typeface="Arial"/>
              </a:rPr>
              <a:t>The electroencephalogram (EEG) is the standard tool used by neurologists for diagnosing epilepsy</a:t>
            </a:r>
            <a:r>
              <a:rPr lang="en-US" sz="4000" b="1" dirty="0" smtClean="0">
                <a:latin typeface="Arial"/>
                <a:cs typeface="Arial"/>
              </a:rPr>
              <a:t>. Automated detection by computers has met with limited success. Our goal is </a:t>
            </a:r>
            <a:r>
              <a:rPr lang="en-US" sz="4000" b="1" dirty="0">
                <a:latin typeface="Arial"/>
                <a:cs typeface="Arial"/>
              </a:rPr>
              <a:t>to </a:t>
            </a:r>
            <a:r>
              <a:rPr lang="en-US" sz="4000" b="1" dirty="0" smtClean="0">
                <a:latin typeface="Arial"/>
                <a:cs typeface="Arial"/>
              </a:rPr>
              <a:t>develop a tool that </a:t>
            </a:r>
            <a:r>
              <a:rPr lang="en-US" sz="4000" b="1" dirty="0">
                <a:latin typeface="Arial"/>
                <a:cs typeface="Arial"/>
              </a:rPr>
              <a:t>can aid the neurologist in real-time diagnosis of epilepsy, first by detecting isolated anomalies and then moving to detection of global properties of the </a:t>
            </a:r>
            <a:r>
              <a:rPr lang="en-US" sz="4000" b="1" dirty="0" smtClean="0">
                <a:latin typeface="Arial"/>
                <a:cs typeface="Arial"/>
              </a:rPr>
              <a:t>EEG. Bilateral </a:t>
            </a:r>
            <a:r>
              <a:rPr lang="en-US" sz="4000" b="1" dirty="0">
                <a:latin typeface="Arial"/>
                <a:cs typeface="Arial"/>
              </a:rPr>
              <a:t>comparisons and assessment across multiple channels will be crucial</a:t>
            </a:r>
            <a:r>
              <a:rPr lang="en-US" sz="4000" b="1" dirty="0" smtClean="0">
                <a:latin typeface="Arial"/>
                <a:cs typeface="Arial"/>
              </a:rPr>
              <a:t>.</a:t>
            </a:r>
          </a:p>
          <a:p>
            <a:pPr defTabSz="695325">
              <a:spcBef>
                <a:spcPts val="0"/>
              </a:spcBef>
              <a:spcAft>
                <a:spcPts val="1200"/>
              </a:spcAft>
              <a:tabLst>
                <a:tab pos="381000" algn="l"/>
              </a:tabLst>
              <a:defRPr/>
            </a:pPr>
            <a:r>
              <a:rPr lang="en-US" sz="4000" b="1" dirty="0" smtClean="0">
                <a:latin typeface="Arial"/>
                <a:cs typeface="Arial"/>
              </a:rPr>
              <a:t>Preliminary experiments are being conducted on the TUH EEG Corpus, which contains over 17,000 patient records.</a:t>
            </a:r>
          </a:p>
        </p:txBody>
      </p:sp>
      <p:sp>
        <p:nvSpPr>
          <p:cNvPr id="1031" name="Text Box 14"/>
          <p:cNvSpPr txBox="1">
            <a:spLocks noChangeArrowheads="1"/>
          </p:cNvSpPr>
          <p:nvPr/>
        </p:nvSpPr>
        <p:spPr bwMode="auto">
          <a:xfrm>
            <a:off x="225425" y="2225169"/>
            <a:ext cx="36209288" cy="18466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695325">
              <a:spcAft>
                <a:spcPts val="0"/>
              </a:spcAft>
              <a:tabLst>
                <a:tab pos="13665200" algn="ctr"/>
                <a:tab pos="22860000" algn="ctr"/>
              </a:tabLst>
            </a:pPr>
            <a:r>
              <a:rPr lang="en-US" sz="4000" b="1" dirty="0" smtClean="0">
                <a:solidFill>
                  <a:srgbClr val="BE0F34"/>
                </a:solidFill>
              </a:rPr>
              <a:t>	D. </a:t>
            </a:r>
            <a:r>
              <a:rPr lang="en-US" sz="4000" b="1" dirty="0" err="1" smtClean="0">
                <a:solidFill>
                  <a:srgbClr val="BE0F34"/>
                </a:solidFill>
              </a:rPr>
              <a:t>Jungreis</a:t>
            </a:r>
            <a:r>
              <a:rPr lang="en-US" sz="4000" b="1" dirty="0" smtClean="0">
                <a:solidFill>
                  <a:srgbClr val="BE0F34"/>
                </a:solidFill>
              </a:rPr>
              <a:t> and M. Jacobson	I. Obeid and </a:t>
            </a:r>
            <a:r>
              <a:rPr lang="en-US" sz="4000" b="1" dirty="0">
                <a:solidFill>
                  <a:srgbClr val="BE0F34"/>
                </a:solidFill>
              </a:rPr>
              <a:t>J. </a:t>
            </a:r>
            <a:r>
              <a:rPr lang="en-US" sz="4000" b="1" dirty="0" smtClean="0">
                <a:solidFill>
                  <a:srgbClr val="BE0F34"/>
                </a:solidFill>
              </a:rPr>
              <a:t>Picone</a:t>
            </a:r>
            <a:endParaRPr lang="en-US" sz="4000" b="1" dirty="0" smtClean="0">
              <a:solidFill>
                <a:srgbClr val="BE0F34"/>
              </a:solidFill>
              <a:latin typeface="Arial" charset="0"/>
              <a:cs typeface="Arial" charset="0"/>
            </a:endParaRPr>
          </a:p>
          <a:p>
            <a:pPr defTabSz="695325">
              <a:spcAft>
                <a:spcPts val="0"/>
              </a:spcAft>
              <a:tabLst>
                <a:tab pos="13665200" algn="ctr"/>
                <a:tab pos="22860000" algn="ctr"/>
              </a:tabLst>
            </a:pPr>
            <a:r>
              <a:rPr lang="en-US" sz="4000" b="1" dirty="0">
                <a:latin typeface="Arial" charset="0"/>
                <a:cs typeface="Arial" charset="0"/>
              </a:rPr>
              <a:t>	</a:t>
            </a:r>
            <a:r>
              <a:rPr lang="en-US" sz="4000" b="1" dirty="0" smtClean="0">
                <a:latin typeface="Arial" charset="0"/>
                <a:cs typeface="Arial" charset="0"/>
              </a:rPr>
              <a:t>Department of Neurology	College of Engineering</a:t>
            </a:r>
          </a:p>
          <a:p>
            <a:pPr defTabSz="695325">
              <a:spcAft>
                <a:spcPts val="0"/>
              </a:spcAft>
              <a:tabLst>
                <a:tab pos="13665200" algn="ctr"/>
                <a:tab pos="22860000" algn="ctr"/>
              </a:tabLst>
            </a:pPr>
            <a:r>
              <a:rPr lang="en-US" sz="4000" b="1" dirty="0">
                <a:latin typeface="Arial" charset="0"/>
                <a:cs typeface="Arial" charset="0"/>
              </a:rPr>
              <a:t>	</a:t>
            </a:r>
            <a:r>
              <a:rPr lang="en-US" sz="4000" b="1" dirty="0" smtClean="0">
                <a:latin typeface="Arial" charset="0"/>
                <a:cs typeface="Arial" charset="0"/>
              </a:rPr>
              <a:t>Temple University School of Medicine	Temple University</a:t>
            </a:r>
            <a:endParaRPr lang="en-US" sz="4000" b="1" dirty="0">
              <a:latin typeface="Arial" charset="0"/>
              <a:cs typeface="Arial" charset="0"/>
            </a:endParaRPr>
          </a:p>
        </p:txBody>
      </p:sp>
      <p:sp>
        <p:nvSpPr>
          <p:cNvPr id="1032" name="Rectangle 180"/>
          <p:cNvSpPr>
            <a:spLocks noChangeArrowheads="1"/>
          </p:cNvSpPr>
          <p:nvPr/>
        </p:nvSpPr>
        <p:spPr bwMode="auto">
          <a:xfrm>
            <a:off x="9043842" y="94593"/>
            <a:ext cx="18647673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695325"/>
            <a:r>
              <a:rPr lang="en-US" sz="6000" b="1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Computer Detection of</a:t>
            </a:r>
            <a:br>
              <a:rPr lang="en-US" sz="6000" b="1" dirty="0" smtClean="0">
                <a:solidFill>
                  <a:srgbClr val="333399"/>
                </a:solidFill>
                <a:latin typeface="Arial" charset="0"/>
                <a:cs typeface="Arial" charset="0"/>
              </a:rPr>
            </a:br>
            <a:r>
              <a:rPr lang="en-US" sz="6000" b="1" dirty="0" smtClean="0">
                <a:solidFill>
                  <a:srgbClr val="333399"/>
                </a:solidFill>
                <a:latin typeface="Arial" charset="0"/>
                <a:cs typeface="Arial" charset="0"/>
              </a:rPr>
              <a:t>Abnormal </a:t>
            </a:r>
            <a:r>
              <a:rPr lang="en-US" sz="6000" b="1" dirty="0">
                <a:solidFill>
                  <a:srgbClr val="333399"/>
                </a:solidFill>
                <a:latin typeface="Arial" charset="0"/>
                <a:cs typeface="Arial" charset="0"/>
              </a:rPr>
              <a:t>Electroencephalography</a:t>
            </a:r>
            <a:endParaRPr lang="en-US" sz="6000" b="1" dirty="0" smtClean="0">
              <a:solidFill>
                <a:srgbClr val="333399"/>
              </a:solidFill>
              <a:latin typeface="Arial" charset="0"/>
              <a:cs typeface="Arial" charset="0"/>
            </a:endParaRPr>
          </a:p>
        </p:txBody>
      </p:sp>
      <p:sp>
        <p:nvSpPr>
          <p:cNvPr id="14411" name="Rectangle 75"/>
          <p:cNvSpPr>
            <a:spLocks noChangeArrowheads="1"/>
          </p:cNvSpPr>
          <p:nvPr/>
        </p:nvSpPr>
        <p:spPr bwMode="auto">
          <a:xfrm>
            <a:off x="609600" y="-230188"/>
            <a:ext cx="184150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413" name="Rectangle 77"/>
          <p:cNvSpPr>
            <a:spLocks noChangeArrowheads="1"/>
          </p:cNvSpPr>
          <p:nvPr/>
        </p:nvSpPr>
        <p:spPr bwMode="auto">
          <a:xfrm>
            <a:off x="609600" y="-230188"/>
            <a:ext cx="184150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415" name="Rectangle 79"/>
          <p:cNvSpPr>
            <a:spLocks noChangeArrowheads="1"/>
          </p:cNvSpPr>
          <p:nvPr/>
        </p:nvSpPr>
        <p:spPr bwMode="auto">
          <a:xfrm>
            <a:off x="609600" y="-230188"/>
            <a:ext cx="184150" cy="46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67"/>
          <p:cNvSpPr>
            <a:spLocks noChangeArrowheads="1"/>
          </p:cNvSpPr>
          <p:nvPr/>
        </p:nvSpPr>
        <p:spPr bwMode="auto">
          <a:xfrm>
            <a:off x="1300163" y="21655088"/>
            <a:ext cx="6443662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9568" tIns="69568" rIns="69568" bIns="69568"/>
          <a:lstStyle/>
          <a:p>
            <a:pPr defTabSz="695325" eaLnBrk="0" hangingPunct="0"/>
            <a:endParaRPr lang="en-US" sz="1500" dirty="0">
              <a:latin typeface="Arial"/>
              <a:cs typeface="Arial"/>
            </a:endParaRPr>
          </a:p>
        </p:txBody>
      </p:sp>
      <p:sp>
        <p:nvSpPr>
          <p:cNvPr id="1038" name="Rectangle 67"/>
          <p:cNvSpPr>
            <a:spLocks noChangeArrowheads="1"/>
          </p:cNvSpPr>
          <p:nvPr/>
        </p:nvSpPr>
        <p:spPr bwMode="auto">
          <a:xfrm>
            <a:off x="10848975" y="15054263"/>
            <a:ext cx="6443663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9568" tIns="69568" rIns="69568" bIns="69568"/>
          <a:lstStyle/>
          <a:p>
            <a:pPr defTabSz="695325" eaLnBrk="0" hangingPunct="0"/>
            <a:endParaRPr lang="en-US" sz="1600" dirty="0">
              <a:latin typeface="Arial"/>
              <a:cs typeface="Arial"/>
            </a:endParaRPr>
          </a:p>
          <a:p>
            <a:pPr defTabSz="695325" eaLnBrk="0" hangingPunct="0"/>
            <a:endParaRPr lang="en-US" sz="1600" dirty="0">
              <a:latin typeface="Arial"/>
              <a:cs typeface="Arial"/>
            </a:endParaRPr>
          </a:p>
        </p:txBody>
      </p:sp>
      <p:sp>
        <p:nvSpPr>
          <p:cNvPr id="14512" name="Text Box 176"/>
          <p:cNvSpPr txBox="1">
            <a:spLocks noChangeArrowheads="1"/>
          </p:cNvSpPr>
          <p:nvPr/>
        </p:nvSpPr>
        <p:spPr bwMode="auto">
          <a:xfrm>
            <a:off x="1353281" y="192440"/>
            <a:ext cx="5420232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0" tIns="0" rIns="0" bIns="0">
            <a:spAutoFit/>
          </a:bodyPr>
          <a:lstStyle/>
          <a:p>
            <a:pPr defTabSz="695325">
              <a:spcAft>
                <a:spcPts val="600"/>
              </a:spcAft>
              <a:tabLst>
                <a:tab pos="3657600" algn="ctr"/>
              </a:tabLst>
              <a:defRPr/>
            </a:pPr>
            <a:r>
              <a:rPr lang="en-US" sz="3600" b="1" dirty="0" smtClean="0">
                <a:solidFill>
                  <a:srgbClr val="BE0F34"/>
                </a:solidFill>
                <a:latin typeface="Arial" pitchFamily="34" charset="0"/>
                <a:cs typeface="Arial" pitchFamily="34" charset="0"/>
              </a:rPr>
              <a:t>College </a:t>
            </a:r>
            <a:r>
              <a:rPr lang="en-US" sz="3600" b="1" dirty="0">
                <a:solidFill>
                  <a:srgbClr val="BE0F34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3600" b="1" dirty="0" smtClean="0">
                <a:solidFill>
                  <a:srgbClr val="BE0F34"/>
                </a:solidFill>
                <a:latin typeface="Arial" pitchFamily="34" charset="0"/>
                <a:cs typeface="Arial" pitchFamily="34" charset="0"/>
              </a:rPr>
              <a:t>Engineering</a:t>
            </a:r>
          </a:p>
          <a:p>
            <a:pPr defTabSz="695325">
              <a:spcAft>
                <a:spcPts val="600"/>
              </a:spcAft>
              <a:tabLst>
                <a:tab pos="3657600" algn="ctr"/>
              </a:tabLst>
              <a:defRPr/>
            </a:pPr>
            <a:r>
              <a:rPr lang="en-US" sz="3600" b="1" dirty="0" smtClean="0">
                <a:solidFill>
                  <a:srgbClr val="BE0F34"/>
                </a:solidFill>
                <a:latin typeface="Arial" pitchFamily="34" charset="0"/>
                <a:cs typeface="Arial" pitchFamily="34" charset="0"/>
              </a:rPr>
              <a:t>Temple </a:t>
            </a:r>
            <a:r>
              <a:rPr lang="en-US" sz="3600" b="1" dirty="0">
                <a:solidFill>
                  <a:srgbClr val="BE0F34"/>
                </a:solidFill>
                <a:latin typeface="Arial" pitchFamily="34" charset="0"/>
                <a:cs typeface="Arial" pitchFamily="34" charset="0"/>
              </a:rPr>
              <a:t>University</a:t>
            </a:r>
          </a:p>
        </p:txBody>
      </p:sp>
      <p:sp>
        <p:nvSpPr>
          <p:cNvPr id="14527" name="Text Box 114"/>
          <p:cNvSpPr txBox="1">
            <a:spLocks noChangeArrowheads="1"/>
          </p:cNvSpPr>
          <p:nvPr/>
        </p:nvSpPr>
        <p:spPr bwMode="auto">
          <a:xfrm>
            <a:off x="9731998" y="4381498"/>
            <a:ext cx="8556002" cy="12420602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91440" bIns="118872"/>
          <a:lstStyle>
            <a:defPPr>
              <a:defRPr lang="en-US"/>
            </a:defPPr>
            <a:lvl1pPr defTabSz="695325">
              <a:spcAft>
                <a:spcPts val="1200"/>
              </a:spcAft>
              <a:tabLst>
                <a:tab pos="381000" algn="l"/>
              </a:tabLst>
              <a:defRPr sz="4000" b="1">
                <a:solidFill>
                  <a:srgbClr val="33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latin typeface="Arial"/>
                <a:cs typeface="Arial"/>
              </a:rPr>
              <a:t>The Problem </a:t>
            </a:r>
            <a:endParaRPr lang="en-US" dirty="0">
              <a:latin typeface="Arial"/>
              <a:cs typeface="Arial"/>
            </a:endParaRPr>
          </a:p>
          <a:p>
            <a:pPr marL="406400" indent="-406400">
              <a:spcAft>
                <a:spcPts val="39000"/>
              </a:spcAft>
              <a:buFont typeface="Arial"/>
              <a:buChar char="•"/>
              <a:tabLst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lectroencephalogram 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(EEG) is 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used to measure brain electrophysiology. EEG interpretation 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is 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subjective. Inter-annotator agreement is low, even for expert neurologists.</a:t>
            </a:r>
          </a:p>
          <a:p>
            <a:pPr marL="406400" indent="-406400">
              <a:spcAft>
                <a:spcPts val="39000"/>
              </a:spcAft>
              <a:buFont typeface="Arial"/>
              <a:buChar char="•"/>
              <a:tabLst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EEGs can also be 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long 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(e.g., 24 hours) and require human review  to spot pathologies.</a:t>
            </a:r>
          </a:p>
          <a:p>
            <a:pPr marL="406400" indent="-406400">
              <a:spcAft>
                <a:spcPts val="39000"/>
              </a:spcAft>
              <a:buFont typeface="Arial"/>
              <a:buChar char="•"/>
              <a:tabLst/>
            </a:pPr>
            <a:endParaRPr lang="en-US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	</a:t>
            </a: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9731998" y="17201356"/>
            <a:ext cx="17674602" cy="9956719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274320" bIns="118872"/>
          <a:lstStyle>
            <a:defPPr>
              <a:defRPr lang="en-US"/>
            </a:defPPr>
            <a:lvl1pPr defTabSz="695325">
              <a:spcBef>
                <a:spcPts val="0"/>
              </a:spcBef>
              <a:spcAft>
                <a:spcPts val="1200"/>
              </a:spcAft>
              <a:tabLst>
                <a:tab pos="381000" algn="l"/>
              </a:tabLst>
              <a:defRPr sz="4000" b="1">
                <a:solidFill>
                  <a:srgbClr val="33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Aft>
                <a:spcPts val="1800"/>
              </a:spcAft>
            </a:pPr>
            <a:r>
              <a:rPr lang="en-US" dirty="0" smtClean="0">
                <a:latin typeface="Arial"/>
                <a:cs typeface="Arial"/>
              </a:rPr>
              <a:t>The Strategy </a:t>
            </a:r>
            <a:endParaRPr lang="en-US" dirty="0">
              <a:latin typeface="Arial"/>
              <a:cs typeface="Arial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Gold standard approach (from Simon </a:t>
            </a:r>
            <a:r>
              <a:rPr lang="en-US" dirty="0" err="1" smtClean="0">
                <a:solidFill>
                  <a:schemeClr val="tx1"/>
                </a:solidFill>
                <a:latin typeface="Arial"/>
                <a:cs typeface="Arial"/>
              </a:rPr>
              <a:t>Warby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) to establish “correct” interpretation of EEG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Develop programs to detect local 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abnormalities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r>
              <a:rPr lang="en-US" sz="4000" b="1" dirty="0" smtClean="0">
                <a:latin typeface="Arial"/>
                <a:cs typeface="Arial"/>
              </a:rPr>
              <a:t>Test on TUH EEG Corpus that contains 17,000+ EEGs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Detection techniques</a:t>
            </a:r>
          </a:p>
          <a:p>
            <a:pPr marL="1028700" lvl="1" indent="-571500">
              <a:spcAft>
                <a:spcPts val="1200"/>
              </a:spcAft>
              <a:buFont typeface="Wingdings" charset="2"/>
              <a:buChar char="Ø"/>
            </a:pPr>
            <a:r>
              <a:rPr lang="en-US" sz="4000" b="1" dirty="0">
                <a:latin typeface="Arial"/>
                <a:cs typeface="Arial"/>
              </a:rPr>
              <a:t>Comparison of </a:t>
            </a:r>
            <a:r>
              <a:rPr lang="en-US" sz="4000" b="1" dirty="0" smtClean="0">
                <a:latin typeface="Arial"/>
                <a:cs typeface="Arial"/>
              </a:rPr>
              <a:t>hemispheres</a:t>
            </a:r>
          </a:p>
          <a:p>
            <a:pPr marL="1028700" lvl="1" indent="-571500">
              <a:spcAft>
                <a:spcPts val="1200"/>
              </a:spcAft>
              <a:buFont typeface="Wingdings" charset="2"/>
              <a:buChar char="Ø"/>
            </a:pPr>
            <a:r>
              <a:rPr lang="en-US" sz="4000" b="1" dirty="0">
                <a:latin typeface="Arial"/>
                <a:cs typeface="Arial"/>
              </a:rPr>
              <a:t>E</a:t>
            </a:r>
            <a:r>
              <a:rPr lang="en-US" sz="4000" b="1" dirty="0" smtClean="0">
                <a:latin typeface="Arial"/>
                <a:cs typeface="Arial"/>
              </a:rPr>
              <a:t>volution </a:t>
            </a:r>
            <a:r>
              <a:rPr lang="en-US" sz="4000" b="1" dirty="0">
                <a:latin typeface="Arial"/>
                <a:cs typeface="Arial"/>
              </a:rPr>
              <a:t>of waves </a:t>
            </a:r>
            <a:r>
              <a:rPr lang="en-US" sz="4000" b="1" dirty="0" smtClean="0">
                <a:latin typeface="Arial"/>
                <a:cs typeface="Arial"/>
              </a:rPr>
              <a:t>across</a:t>
            </a:r>
            <a:br>
              <a:rPr lang="en-US" sz="4000" b="1" dirty="0" smtClean="0">
                <a:latin typeface="Arial"/>
                <a:cs typeface="Arial"/>
              </a:rPr>
            </a:br>
            <a:r>
              <a:rPr lang="en-US" sz="4000" b="1" dirty="0" smtClean="0">
                <a:latin typeface="Arial"/>
                <a:cs typeface="Arial"/>
              </a:rPr>
              <a:t>the </a:t>
            </a:r>
            <a:r>
              <a:rPr lang="en-US" sz="4000" b="1" dirty="0">
                <a:latin typeface="Arial"/>
                <a:cs typeface="Arial"/>
              </a:rPr>
              <a:t>brain</a:t>
            </a:r>
            <a:endParaRPr lang="en-US" sz="40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Future Work</a:t>
            </a:r>
          </a:p>
          <a:p>
            <a:pPr marL="1028700" lvl="1" indent="-571500">
              <a:spcAft>
                <a:spcPts val="1200"/>
              </a:spcAft>
              <a:buFont typeface="Wingdings" charset="2"/>
              <a:buChar char="Ø"/>
            </a:pPr>
            <a:r>
              <a:rPr lang="en-US" sz="4000" b="1" dirty="0">
                <a:latin typeface="Arial"/>
                <a:cs typeface="Arial"/>
              </a:rPr>
              <a:t>Analysis of global </a:t>
            </a:r>
            <a:r>
              <a:rPr lang="en-US" sz="4000" b="1" dirty="0" smtClean="0">
                <a:latin typeface="Arial"/>
                <a:cs typeface="Arial"/>
              </a:rPr>
              <a:t>pathology</a:t>
            </a:r>
          </a:p>
          <a:p>
            <a:pPr marL="1028700" lvl="1" indent="-571500">
              <a:spcAft>
                <a:spcPts val="1200"/>
              </a:spcAft>
              <a:buFont typeface="Wingdings" charset="2"/>
              <a:buChar char="Ø"/>
            </a:pPr>
            <a:r>
              <a:rPr lang="en-US" sz="4000" b="1" dirty="0">
                <a:latin typeface="Arial"/>
                <a:cs typeface="Arial"/>
              </a:rPr>
              <a:t>Refining and </a:t>
            </a:r>
            <a:r>
              <a:rPr lang="en-US" sz="4000" b="1" dirty="0" smtClean="0">
                <a:latin typeface="Arial"/>
                <a:cs typeface="Arial"/>
              </a:rPr>
              <a:t>expanding</a:t>
            </a:r>
            <a:br>
              <a:rPr lang="en-US" sz="4000" b="1" dirty="0" smtClean="0">
                <a:latin typeface="Arial"/>
                <a:cs typeface="Arial"/>
              </a:rPr>
            </a:br>
            <a:r>
              <a:rPr lang="en-US" sz="4000" b="1" dirty="0" smtClean="0">
                <a:latin typeface="Arial"/>
                <a:cs typeface="Arial"/>
              </a:rPr>
              <a:t>analysis </a:t>
            </a:r>
            <a:r>
              <a:rPr lang="en-US" sz="4000" b="1" dirty="0">
                <a:latin typeface="Arial"/>
                <a:cs typeface="Arial"/>
              </a:rPr>
              <a:t>of </a:t>
            </a:r>
            <a:r>
              <a:rPr lang="en-US" sz="4000" b="1" dirty="0" smtClean="0">
                <a:latin typeface="Arial"/>
                <a:cs typeface="Arial"/>
              </a:rPr>
              <a:t>local abnormalities</a:t>
            </a:r>
            <a:endParaRPr lang="en-US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27766633" y="17201356"/>
            <a:ext cx="8462993" cy="6004719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274320" bIns="118872"/>
          <a:lstStyle>
            <a:defPPr>
              <a:defRPr lang="en-US"/>
            </a:defPPr>
            <a:lvl1pPr defTabSz="695325">
              <a:spcBef>
                <a:spcPts val="0"/>
              </a:spcBef>
              <a:spcAft>
                <a:spcPts val="1200"/>
              </a:spcAft>
              <a:tabLst>
                <a:tab pos="381000" algn="l"/>
              </a:tabLst>
              <a:defRPr sz="4000" b="1">
                <a:solidFill>
                  <a:srgbClr val="33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latin typeface="Arial"/>
                <a:cs typeface="Arial"/>
              </a:rPr>
              <a:t>Conclusions</a:t>
            </a:r>
            <a:endParaRPr lang="en-US" dirty="0">
              <a:latin typeface="Arial"/>
              <a:cs typeface="Arial"/>
            </a:endParaRPr>
          </a:p>
          <a:p>
            <a:pPr marL="228600" indent="-228600">
              <a:buFont typeface="Arial"/>
              <a:buChar char="•"/>
              <a:tabLst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Automatic interpretation of 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EEGs has the potential to be 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valuable for 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a 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neurologist, improving 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patient 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outcomes</a:t>
            </a:r>
          </a:p>
          <a:p>
            <a:pPr marL="228600" indent="-228600">
              <a:buFont typeface="Arial"/>
              <a:buChar char="•"/>
              <a:tabLst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F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uture 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analysis of global abnormalities 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and 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refinement of local analysis should yield exciting 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and useful 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results</a:t>
            </a:r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96" name="Text Box 114"/>
          <p:cNvSpPr txBox="1">
            <a:spLocks noChangeArrowheads="1"/>
          </p:cNvSpPr>
          <p:nvPr/>
        </p:nvSpPr>
        <p:spPr bwMode="auto">
          <a:xfrm>
            <a:off x="276036" y="17201356"/>
            <a:ext cx="8906063" cy="9890845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274320" bIns="118872"/>
          <a:lstStyle>
            <a:defPPr>
              <a:defRPr lang="en-US"/>
            </a:defPPr>
            <a:lvl1pPr defTabSz="695325">
              <a:spcBef>
                <a:spcPts val="0"/>
              </a:spcBef>
              <a:spcAft>
                <a:spcPts val="1200"/>
              </a:spcAft>
              <a:tabLst>
                <a:tab pos="381000" algn="l"/>
              </a:tabLst>
              <a:defRPr sz="4000" b="1">
                <a:solidFill>
                  <a:srgbClr val="33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latin typeface="Arial"/>
                <a:cs typeface="Arial"/>
              </a:rPr>
              <a:t>The Obstacles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D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etection of global events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Noise and artifact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Amplitude changes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Variability in human interpretation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Lack of success by previous teams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2" name="Picture 1" descr="logo_temple_basic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76"/>
            <a:ext cx="1310186" cy="13716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30270014" y="1499731"/>
            <a:ext cx="4913763" cy="738664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4800" i="1" dirty="0" smtClean="0">
                <a:latin typeface="Monotype Corsiva"/>
                <a:cs typeface="Monotype Corsiva"/>
              </a:rPr>
              <a:t>www.nedcdata.org</a:t>
            </a:r>
            <a:endParaRPr lang="en-US" sz="4800" i="1" dirty="0">
              <a:solidFill>
                <a:srgbClr val="000000"/>
              </a:solidFill>
              <a:latin typeface="Monotype Corsiva"/>
              <a:cs typeface="Monotype Corsiva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71626" y="492186"/>
            <a:ext cx="6858000" cy="105147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431500"/>
            <a:ext cx="7339077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Dave\Desktop\JoeEEG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656" y="9618578"/>
            <a:ext cx="2493179" cy="370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ave\Desktop\1020system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9881822"/>
            <a:ext cx="2844800" cy="25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ave\Documents\MyOldDellDocuments\DaveDocs on Dbj\Medical School--TUSM\Picone Lab\Phase Reversal 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6284" y="8167328"/>
            <a:ext cx="9621863" cy="700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5009" y="21686606"/>
            <a:ext cx="7468757" cy="41991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06600" y="15544800"/>
            <a:ext cx="7196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Fig. 1 Black arrows point to examples of phase reversal spikes seen amid the apparent chaos.</a:t>
            </a:r>
            <a:endParaRPr lang="en-US" dirty="0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27766633" y="23682215"/>
            <a:ext cx="8462993" cy="3409986"/>
          </a:xfrm>
          <a:prstGeom prst="rect">
            <a:avLst/>
          </a:prstGeom>
          <a:solidFill>
            <a:schemeClr val="bg1"/>
          </a:solidFill>
          <a:ln w="127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txBody>
          <a:bodyPr lIns="274320" tIns="118872" rIns="274320" bIns="118872"/>
          <a:lstStyle>
            <a:defPPr>
              <a:defRPr lang="en-US"/>
            </a:defPPr>
            <a:lvl1pPr defTabSz="695325">
              <a:spcBef>
                <a:spcPts val="0"/>
              </a:spcBef>
              <a:spcAft>
                <a:spcPts val="1200"/>
              </a:spcAft>
              <a:tabLst>
                <a:tab pos="381000" algn="l"/>
              </a:tabLst>
              <a:defRPr sz="4000" b="1">
                <a:solidFill>
                  <a:srgbClr val="33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>
                <a:latin typeface="Arial"/>
                <a:cs typeface="Arial"/>
              </a:rPr>
              <a:t>References</a:t>
            </a:r>
          </a:p>
          <a:p>
            <a:r>
              <a:rPr lang="en-US" sz="3200" dirty="0" err="1">
                <a:solidFill>
                  <a:schemeClr val="tx1"/>
                </a:solidFill>
              </a:rPr>
              <a:t>Warby</a:t>
            </a:r>
            <a:r>
              <a:rPr lang="en-US" sz="3200" dirty="0">
                <a:solidFill>
                  <a:schemeClr val="tx1"/>
                </a:solidFill>
              </a:rPr>
              <a:t> S.C., </a:t>
            </a:r>
            <a:r>
              <a:rPr lang="en-US" sz="3200" i="1" dirty="0" smtClean="0">
                <a:solidFill>
                  <a:schemeClr val="tx1"/>
                </a:solidFill>
              </a:rPr>
              <a:t>et al</a:t>
            </a:r>
            <a:r>
              <a:rPr lang="en-US" sz="3200" dirty="0" smtClean="0">
                <a:solidFill>
                  <a:schemeClr val="tx1"/>
                </a:solidFill>
              </a:rPr>
              <a:t>. </a:t>
            </a:r>
            <a:r>
              <a:rPr lang="en-US" sz="3200" dirty="0">
                <a:solidFill>
                  <a:schemeClr val="tx1"/>
                </a:solidFill>
              </a:rPr>
              <a:t>Sleep-spindle detection: crowdsourcing and evaluating performance of experts, non-experts and automated methods. Nat. Methods. 2014;11:385–392.</a:t>
            </a:r>
            <a:endParaRPr lang="en-US" sz="32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3">
    <a:dk1>
      <a:srgbClr val="000000"/>
    </a:dk1>
    <a:lt1>
      <a:srgbClr val="FFFFFF"/>
    </a:lt1>
    <a:dk2>
      <a:srgbClr val="000000"/>
    </a:dk2>
    <a:lt2>
      <a:srgbClr val="333333"/>
    </a:lt2>
    <a:accent1>
      <a:srgbClr val="DDDDDD"/>
    </a:accent1>
    <a:accent2>
      <a:srgbClr val="808080"/>
    </a:accent2>
    <a:accent3>
      <a:srgbClr val="FFFFFF"/>
    </a:accent3>
    <a:accent4>
      <a:srgbClr val="000000"/>
    </a:accent4>
    <a:accent5>
      <a:srgbClr val="EBEBEB"/>
    </a:accent5>
    <a:accent6>
      <a:srgbClr val="737373"/>
    </a:accent6>
    <a:hlink>
      <a:srgbClr val="4D4D4D"/>
    </a:hlink>
    <a:folHlink>
      <a:srgbClr val="EAEAE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10329</TotalTime>
  <Words>341</Words>
  <Application>Microsoft Office PowerPoint</Application>
  <PresentationFormat>Custom</PresentationFormat>
  <Paragraphs>48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Swarthmore College</Company>
  <LinksUpToDate>false</LinksUpToDate>
  <SharedDoc>false</SharedDoc>
  <HyperlinkBase>http://www.swarthmore.edu/NatSci/cpurrin1/posteradvice.htm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for scientific posters (Swarthmore College)</dc:title>
  <dc:creator>Colin Purrington</dc:creator>
  <dc:description>Suggestions and gripes to: cpurrin1@swarthmore.edu</dc:description>
  <cp:lastModifiedBy>Dave</cp:lastModifiedBy>
  <cp:revision>717</cp:revision>
  <cp:lastPrinted>2009-04-08T18:36:54Z</cp:lastPrinted>
  <dcterms:created xsi:type="dcterms:W3CDTF">2009-07-23T17:37:26Z</dcterms:created>
  <dcterms:modified xsi:type="dcterms:W3CDTF">2015-02-13T17:47:24Z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Colin Purrington</vt:lpwstr>
  </property>
</Properties>
</file>