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5726">
          <p15:clr>
            <a:srgbClr val="A4A3A4"/>
          </p15:clr>
        </p15:guide>
        <p15:guide id="3" orient="horz" pos="2760">
          <p15:clr>
            <a:srgbClr val="A4A3A4"/>
          </p15:clr>
        </p15:guide>
        <p15:guide id="4" orient="horz" pos="10403">
          <p15:clr>
            <a:srgbClr val="A4A3A4"/>
          </p15:clr>
        </p15:guide>
        <p15:guide id="5" pos="5852">
          <p15:clr>
            <a:srgbClr val="A4A3A4"/>
          </p15:clr>
        </p15:guide>
        <p15:guide id="6" pos="2740">
          <p15:clr>
            <a:srgbClr val="A4A3A4"/>
          </p15:clr>
        </p15:guide>
        <p15:guide id="7" pos="8801">
          <p15:clr>
            <a:srgbClr val="A4A3A4"/>
          </p15:clr>
        </p15:guide>
        <p15:guide id="8" pos="11528">
          <p15:clr>
            <a:srgbClr val="A4A3A4"/>
          </p15:clr>
        </p15:guide>
        <p15:guide id="9" pos="142">
          <p15:clr>
            <a:srgbClr val="A4A3A4"/>
          </p15:clr>
        </p15:guide>
        <p15:guide id="10" pos="18042">
          <p15:clr>
            <a:srgbClr val="A4A3A4"/>
          </p15:clr>
        </p15:guide>
        <p15:guide id="11" pos="20175">
          <p15:clr>
            <a:srgbClr val="A4A3A4"/>
          </p15:clr>
        </p15:guide>
        <p15:guide id="12" pos="22951">
          <p15:clr>
            <a:srgbClr val="A4A3A4"/>
          </p15:clr>
        </p15:guide>
        <p15:guide id="13" pos="14513">
          <p15:clr>
            <a:srgbClr val="A4A3A4"/>
          </p15:clr>
        </p15:guide>
        <p15:guide id="14" orient="horz" pos="146">
          <p15:clr>
            <a:srgbClr val="A4A3A4"/>
          </p15:clr>
        </p15:guide>
        <p15:guide id="15" orient="horz" pos="14683">
          <p15:clr>
            <a:srgbClr val="A4A3A4"/>
          </p15:clr>
        </p15:guide>
        <p15:guide id="16" orient="horz" pos="17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70BDFC"/>
    <a:srgbClr val="993366"/>
    <a:srgbClr val="008000"/>
    <a:srgbClr val="50FE96"/>
    <a:srgbClr val="51FDAF"/>
    <a:srgbClr val="FF9933"/>
    <a:srgbClr val="FF3399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595" autoAdjust="0"/>
    <p:restoredTop sz="93186" autoAdjust="0"/>
  </p:normalViewPr>
  <p:slideViewPr>
    <p:cSldViewPr snapToGrid="0" showGuides="1">
      <p:cViewPr>
        <p:scale>
          <a:sx n="66" d="100"/>
          <a:sy n="66" d="100"/>
        </p:scale>
        <p:origin x="-3366" y="-8376"/>
      </p:cViewPr>
      <p:guideLst>
        <p:guide orient="horz"/>
        <p:guide orient="horz" pos="15726"/>
        <p:guide orient="horz" pos="2760"/>
        <p:guide orient="horz" pos="10403"/>
        <p:guide pos="5852"/>
        <p:guide pos="2740"/>
        <p:guide pos="8801"/>
        <p:guide pos="11528"/>
        <p:guide pos="142"/>
        <p:guide pos="18042"/>
        <p:guide pos="20175"/>
        <p:guide pos="22951"/>
        <p:guide pos="14513"/>
        <p:guide orient="horz" pos="146"/>
        <p:guide orient="horz" pos="14683"/>
        <p:guide orient="horz" pos="17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2/23/2015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78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925763"/>
            <a:ext cx="10880725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3"/>
            <a:ext cx="3249295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510713"/>
            <a:ext cx="21686837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510713"/>
            <a:ext cx="21686838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 lIns="407557" tIns="203779" rIns="407557" bIns="203779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8400"/>
            <a:ext cx="3108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388"/>
            <a:ext cx="31089600" cy="164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3600"/>
            <a:ext cx="115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 algn="ctr"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36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069" tIns="155035" rIns="310069" bIns="155035" numCol="1" anchor="t" anchorCtr="0" compatLnSpc="1">
            <a:prstTxWarp prst="textNoShape">
              <a:avLst/>
            </a:prstTxWarp>
          </a:bodyPr>
          <a:lstStyle>
            <a:lvl1pPr algn="r">
              <a:defRPr sz="47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100388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163638" indent="-1163638" algn="l" defTabSz="3100388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519363" indent="-968375" algn="l" defTabSz="31003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pitchFamily="-65" charset="-128"/>
        </a:defRPr>
      </a:lvl2pPr>
      <a:lvl3pPr marL="3875088" indent="-774700" algn="l" defTabSz="31003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  <a:ea typeface="ＭＳ Ｐゴシック" pitchFamily="-65" charset="-128"/>
        </a:defRPr>
      </a:lvl3pPr>
      <a:lvl4pPr marL="5426075" indent="-774700" algn="l" defTabSz="3100388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ＭＳ Ｐゴシック" pitchFamily="-65" charset="-128"/>
        </a:defRPr>
      </a:lvl4pPr>
      <a:lvl5pPr marL="6975475" indent="-773113" algn="l" defTabSz="3100388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ＭＳ Ｐゴシック" pitchFamily="-65" charset="-128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gi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30924276" y="960899"/>
            <a:ext cx="4913763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4800" i="1" dirty="0" smtClean="0">
                <a:latin typeface="Monotype Corsiva"/>
                <a:cs typeface="Monotype Corsiva"/>
              </a:rPr>
              <a:t>www.nedcdata.org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252412" y="3239980"/>
            <a:ext cx="8929687" cy="1211902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/>
          <a:p>
            <a:pPr>
              <a:spcAft>
                <a:spcPts val="1800"/>
              </a:spcAft>
            </a:pPr>
            <a:r>
              <a:rPr lang="en-US" sz="4000" b="1" dirty="0">
                <a:solidFill>
                  <a:srgbClr val="333399"/>
                </a:solidFill>
                <a:latin typeface="Arial"/>
                <a:cs typeface="Arial"/>
              </a:rPr>
              <a:t>Abstract 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/>
                <a:cs typeface="Arial"/>
              </a:rPr>
              <a:t>EEGs, </a:t>
            </a:r>
            <a:r>
              <a:rPr lang="en-US" sz="3600" b="1" dirty="0">
                <a:latin typeface="Arial"/>
                <a:cs typeface="Arial"/>
              </a:rPr>
              <a:t>which </a:t>
            </a:r>
            <a:r>
              <a:rPr lang="en-US" sz="3600" b="1" dirty="0" smtClean="0">
                <a:latin typeface="Arial"/>
                <a:cs typeface="Arial"/>
              </a:rPr>
              <a:t>record </a:t>
            </a:r>
            <a:r>
              <a:rPr lang="en-US" sz="3600" b="1" dirty="0">
                <a:latin typeface="Arial"/>
                <a:cs typeface="Arial"/>
              </a:rPr>
              <a:t>electrical activity on the scalp using an array of electrodes, </a:t>
            </a:r>
            <a:r>
              <a:rPr lang="en-US" sz="3600" b="1" dirty="0" smtClean="0">
                <a:latin typeface="Arial"/>
                <a:cs typeface="Arial"/>
              </a:rPr>
              <a:t>are routinely </a:t>
            </a:r>
            <a:r>
              <a:rPr lang="en-US" sz="3600" b="1" dirty="0">
                <a:latin typeface="Arial"/>
                <a:cs typeface="Arial"/>
              </a:rPr>
              <a:t>used in clinical settings to assess brain injury or brain disease. Currently, a board certified EEG </a:t>
            </a:r>
            <a:r>
              <a:rPr lang="en-US" sz="3600" b="1" dirty="0" smtClean="0">
                <a:latin typeface="Arial"/>
                <a:cs typeface="Arial"/>
              </a:rPr>
              <a:t>specialist is required to interpret </a:t>
            </a:r>
            <a:r>
              <a:rPr lang="en-US" sz="3600" b="1" dirty="0">
                <a:latin typeface="Arial"/>
                <a:cs typeface="Arial"/>
              </a:rPr>
              <a:t>an EEG.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/>
                <a:cs typeface="Arial"/>
              </a:rPr>
              <a:t>The </a:t>
            </a:r>
            <a:r>
              <a:rPr lang="en-US" sz="3600" b="1" dirty="0">
                <a:latin typeface="Arial"/>
                <a:cs typeface="Arial"/>
              </a:rPr>
              <a:t>emergence of big data and deep learning is enabling the ability to automatically learn how to interpret EEGs from a </a:t>
            </a:r>
            <a:r>
              <a:rPr lang="en-US" sz="3600" b="1" dirty="0" smtClean="0">
                <a:latin typeface="Arial"/>
                <a:cs typeface="Arial"/>
              </a:rPr>
              <a:t>large archive of untranscribed EEG data.</a:t>
            </a:r>
            <a:endParaRPr lang="en-US" sz="3600" b="1" dirty="0">
              <a:latin typeface="Arial"/>
              <a:cs typeface="Arial"/>
            </a:endParaRP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/>
                <a:cs typeface="Arial"/>
              </a:rPr>
              <a:t>We </a:t>
            </a:r>
            <a:r>
              <a:rPr lang="en-US" sz="3600" b="1" dirty="0">
                <a:latin typeface="Arial"/>
                <a:cs typeface="Arial"/>
              </a:rPr>
              <a:t>are developing a system, AutoEEG, that generates time aligned markers indicating points of interest in the signal, and then produces a summarization </a:t>
            </a:r>
            <a:r>
              <a:rPr lang="en-US" sz="3600" b="1" dirty="0" smtClean="0">
                <a:latin typeface="Arial"/>
                <a:cs typeface="Arial"/>
              </a:rPr>
              <a:t>based </a:t>
            </a:r>
            <a:r>
              <a:rPr lang="en-US" sz="3600" b="1" dirty="0">
                <a:latin typeface="Arial"/>
                <a:cs typeface="Arial"/>
              </a:rPr>
              <a:t>on a statistical analysis of this markers</a:t>
            </a:r>
            <a:r>
              <a:rPr lang="en-US" sz="3600" b="1" dirty="0" smtClean="0">
                <a:latin typeface="Arial"/>
                <a:cs typeface="Arial"/>
              </a:rPr>
              <a:t>. 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225425" y="2225169"/>
            <a:ext cx="36209288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695325">
              <a:spcAft>
                <a:spcPts val="0"/>
              </a:spcAft>
              <a:tabLst>
                <a:tab pos="13665200" algn="ctr"/>
                <a:tab pos="22860000" algn="ctr"/>
              </a:tabLst>
            </a:pPr>
            <a:r>
              <a:rPr lang="en-US" sz="4000" b="1" dirty="0" smtClean="0">
                <a:solidFill>
                  <a:srgbClr val="BE0F34"/>
                </a:solidFill>
              </a:rPr>
              <a:t>Meysam Golmohammadi, Amir </a:t>
            </a:r>
            <a:r>
              <a:rPr lang="en-US" sz="4000" b="1" dirty="0" err="1" smtClean="0">
                <a:solidFill>
                  <a:srgbClr val="BE0F34"/>
                </a:solidFill>
              </a:rPr>
              <a:t>Harati</a:t>
            </a:r>
            <a:r>
              <a:rPr lang="en-US" sz="4000" b="1" dirty="0" smtClean="0">
                <a:solidFill>
                  <a:srgbClr val="BE0F34"/>
                </a:solidFill>
              </a:rPr>
              <a:t>, </a:t>
            </a:r>
            <a:r>
              <a:rPr lang="en-US" sz="4000" b="1" dirty="0" err="1" smtClean="0">
                <a:solidFill>
                  <a:srgbClr val="BE0F34"/>
                </a:solidFill>
              </a:rPr>
              <a:t>Iyad</a:t>
            </a:r>
            <a:r>
              <a:rPr lang="en-US" sz="4000" b="1" dirty="0" smtClean="0">
                <a:solidFill>
                  <a:srgbClr val="BE0F34"/>
                </a:solidFill>
              </a:rPr>
              <a:t> Obeid and Joseph </a:t>
            </a:r>
            <a:r>
              <a:rPr lang="en-US" sz="4000" b="1" dirty="0" err="1" smtClean="0">
                <a:solidFill>
                  <a:srgbClr val="BE0F34"/>
                </a:solidFill>
              </a:rPr>
              <a:t>Picone</a:t>
            </a:r>
            <a:endParaRPr lang="en-US" sz="4000" b="1" dirty="0">
              <a:solidFill>
                <a:srgbClr val="BE0F34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9043842" y="94593"/>
            <a:ext cx="1864767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695325"/>
            <a:r>
              <a:rPr lang="en-US" sz="60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AutoEEG: Automatic </a:t>
            </a:r>
            <a:r>
              <a:rPr lang="en-US" sz="6000" b="1" dirty="0">
                <a:solidFill>
                  <a:srgbClr val="333399"/>
                </a:solidFill>
                <a:latin typeface="Arial" charset="0"/>
                <a:cs typeface="Arial" charset="0"/>
              </a:rPr>
              <a:t>Interpretation of </a:t>
            </a:r>
            <a:r>
              <a:rPr lang="en-US" sz="60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EEGs</a:t>
            </a:r>
            <a:br>
              <a:rPr lang="en-US" sz="60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</a:br>
            <a:r>
              <a:rPr lang="en-US" sz="60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Using Big Data</a:t>
            </a:r>
            <a:endParaRPr lang="en-US" sz="6000" b="1" dirty="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609600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67"/>
          <p:cNvSpPr>
            <a:spLocks noChangeArrowheads="1"/>
          </p:cNvSpPr>
          <p:nvPr/>
        </p:nvSpPr>
        <p:spPr bwMode="auto">
          <a:xfrm>
            <a:off x="1300163" y="21655088"/>
            <a:ext cx="6443662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500" dirty="0">
              <a:latin typeface="Arial"/>
              <a:cs typeface="Arial"/>
            </a:endParaRPr>
          </a:p>
        </p:txBody>
      </p:sp>
      <p:sp>
        <p:nvSpPr>
          <p:cNvPr id="1038" name="Rectangle 67"/>
          <p:cNvSpPr>
            <a:spLocks noChangeArrowheads="1"/>
          </p:cNvSpPr>
          <p:nvPr/>
        </p:nvSpPr>
        <p:spPr bwMode="auto">
          <a:xfrm>
            <a:off x="10848975" y="15054263"/>
            <a:ext cx="6443663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568" tIns="69568" rIns="69568" bIns="69568"/>
          <a:lstStyle/>
          <a:p>
            <a:pPr defTabSz="695325" eaLnBrk="0" hangingPunct="0"/>
            <a:endParaRPr lang="en-US" sz="1600" dirty="0">
              <a:latin typeface="Arial"/>
              <a:cs typeface="Arial"/>
            </a:endParaRPr>
          </a:p>
          <a:p>
            <a:pPr defTabSz="695325" eaLnBrk="0" hangingPunct="0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4512" name="Text Box 176"/>
          <p:cNvSpPr txBox="1">
            <a:spLocks noChangeArrowheads="1"/>
          </p:cNvSpPr>
          <p:nvPr/>
        </p:nvSpPr>
        <p:spPr bwMode="auto">
          <a:xfrm>
            <a:off x="1353281" y="192440"/>
            <a:ext cx="5420232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>
            <a:spAutoFit/>
          </a:bodyPr>
          <a:lstStyle/>
          <a:p>
            <a:pPr defTabSz="695325">
              <a:spcAft>
                <a:spcPts val="600"/>
              </a:spcAft>
              <a:tabLst>
                <a:tab pos="3657600" algn="ctr"/>
              </a:tabLst>
              <a:defRPr/>
            </a:pPr>
            <a:r>
              <a:rPr lang="en-US" sz="3600" b="1" dirty="0" smtClean="0">
                <a:solidFill>
                  <a:srgbClr val="BE0F34"/>
                </a:solidFill>
                <a:latin typeface="Arial" pitchFamily="34" charset="0"/>
                <a:cs typeface="Arial" pitchFamily="34" charset="0"/>
              </a:rPr>
              <a:t>College </a:t>
            </a:r>
            <a:r>
              <a:rPr lang="en-US" sz="3600" b="1" dirty="0">
                <a:solidFill>
                  <a:srgbClr val="BE0F34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3600" b="1" dirty="0" smtClean="0">
                <a:solidFill>
                  <a:srgbClr val="BE0F34"/>
                </a:solidFill>
                <a:latin typeface="Arial" pitchFamily="34" charset="0"/>
                <a:cs typeface="Arial" pitchFamily="34" charset="0"/>
              </a:rPr>
              <a:t>Engineering</a:t>
            </a:r>
          </a:p>
          <a:p>
            <a:pPr defTabSz="695325">
              <a:spcAft>
                <a:spcPts val="600"/>
              </a:spcAft>
              <a:tabLst>
                <a:tab pos="3657600" algn="ctr"/>
              </a:tabLst>
              <a:defRPr/>
            </a:pPr>
            <a:r>
              <a:rPr lang="en-US" sz="3600" b="1" dirty="0" smtClean="0">
                <a:solidFill>
                  <a:srgbClr val="BE0F34"/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en-US" sz="3600" b="1" dirty="0">
                <a:solidFill>
                  <a:srgbClr val="BE0F34"/>
                </a:solidFill>
                <a:latin typeface="Arial" pitchFamily="34" charset="0"/>
                <a:cs typeface="Arial" pitchFamily="34" charset="0"/>
              </a:rPr>
              <a:t>University</a:t>
            </a: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9731998" y="3239977"/>
            <a:ext cx="8556002" cy="2385222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91440" bIns="118872"/>
          <a:lstStyle>
            <a:defPPr>
              <a:defRPr lang="en-US"/>
            </a:defPPr>
            <a:lvl1pPr defTabSz="695325"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Aft>
                <a:spcPts val="1800"/>
              </a:spcAft>
            </a:pPr>
            <a:r>
              <a:rPr lang="en-US" dirty="0">
                <a:latin typeface="Arial"/>
                <a:cs typeface="Arial"/>
              </a:rPr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An error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confusion matrix for the HMM-based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system (event mode):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spcAft>
                <a:spcPts val="37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An error confusion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matrix after d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eep learning: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The overall false alarm rate for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three primary event classes (SPSW, PLED, and GPED)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is under 5% and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misrecognition rate is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under 10%. 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spcAft>
                <a:spcPts val="27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Detections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and false alarms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can</a:t>
            </a:r>
            <a:b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adjusted using confidence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measures:</a:t>
            </a:r>
          </a:p>
          <a:p>
            <a:pPr marL="571500" indent="-571500">
              <a:spcAft>
                <a:spcPts val="27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performance system can run hyper real-time (e.g., 100 times faster than real-time).</a:t>
            </a: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28062207" y="3182827"/>
            <a:ext cx="8167419" cy="1896279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Aft>
                <a:spcPts val="1800"/>
              </a:spcAft>
            </a:pPr>
            <a:r>
              <a:rPr lang="en-US" dirty="0" smtClean="0">
                <a:latin typeface="Arial"/>
                <a:cs typeface="Arial"/>
              </a:rPr>
              <a:t>Summary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Using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AutoEEG, physicians can view the report and can interactively query the data from any portable computing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device. 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Clinical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consequences include real-time feedback and  decision making support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Patients and technicians will receive immediate feedback rather than waiting days or weeks for results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Medical students can be trained with the system and use search tools make it easy to view patient histories and comparable conditions in other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patients.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same baseline technology provides state of the art results on epileptic seizure detection (CHB-MIT). However, that technology performs extremely poorly on TUH EEG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More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sophisticated systems are under development and delivering much higher performance, approaching the performance needed to be clinically relevant.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6" name="Text Box 114"/>
          <p:cNvSpPr txBox="1">
            <a:spLocks noChangeArrowheads="1"/>
          </p:cNvSpPr>
          <p:nvPr/>
        </p:nvSpPr>
        <p:spPr bwMode="auto">
          <a:xfrm>
            <a:off x="314136" y="15944850"/>
            <a:ext cx="8906063" cy="1114735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Aft>
                <a:spcPts val="1800"/>
              </a:spcAft>
            </a:pPr>
            <a:r>
              <a:rPr lang="en-US" dirty="0" smtClean="0">
                <a:latin typeface="Arial"/>
                <a:cs typeface="Arial"/>
              </a:rPr>
              <a:t>Methods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Machine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learning algorithms based on hidden Markov models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deep learning are used to learn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mappings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of EEG events to diagnoses.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A simple filter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bank-based cepstral analysis is used to convert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an EEG signal into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features.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The system accepts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multichannel EEG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data in EDF format as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input. The signal is analyzed in 1 sec epochs using 100 msec frames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HMMs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are used to map frames to epochs and classify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epochs.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desired output is a time-aligned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transcription. 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" name="Picture 1" descr="logo_temple_basic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976"/>
            <a:ext cx="1310186" cy="1371600"/>
          </a:xfrm>
          <a:prstGeom prst="rect">
            <a:avLst/>
          </a:prstGeom>
        </p:spPr>
      </p:pic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8062207" y="22707599"/>
            <a:ext cx="8167419" cy="438460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Aft>
                <a:spcPts val="1800"/>
              </a:spcAft>
            </a:pPr>
            <a:r>
              <a:rPr lang="en-US" dirty="0">
                <a:latin typeface="Arial"/>
                <a:cs typeface="Arial"/>
              </a:rPr>
              <a:t>References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Wulsin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, J. Blanco, R. Mani, and B.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Litt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, “Semi-Supervised Anomaly Detection for EEG Waveforms Using Deep Belief Nets,” in International Conference on Machine Learning and Applications (ICMLA), 2010, pp.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436–441.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Picone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, “Continuous speech recognition using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hidden Markov 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models,” IEEE ASSP Magazine, vol. 7, no. 3, pp. 26–41, Jul.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1990.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Arial"/>
                <a:cs typeface="Arial"/>
              </a:rPr>
              <a:t>Wulsin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, Bayesian Nonparametric Modeling of Epileptic Events, University of Pennsylvania, 2013.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8" r="6076"/>
          <a:stretch/>
        </p:blipFill>
        <p:spPr bwMode="auto">
          <a:xfrm>
            <a:off x="9970136" y="21728074"/>
            <a:ext cx="8002903" cy="3171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8943607" y="3256585"/>
            <a:ext cx="8462993" cy="600471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>
                <a:latin typeface="Arial"/>
                <a:cs typeface="Arial"/>
              </a:rPr>
              <a:t>Demonstration</a:t>
            </a:r>
          </a:p>
          <a:p>
            <a:pPr marL="571500" indent="-5715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A Python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-based user interface:</a:t>
            </a:r>
          </a:p>
        </p:txBody>
      </p:sp>
      <p:pic>
        <p:nvPicPr>
          <p:cNvPr id="30" name="Picture 29" descr="01_sc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800" y="4953000"/>
            <a:ext cx="7624868" cy="4108274"/>
          </a:xfrm>
          <a:prstGeom prst="rect">
            <a:avLst/>
          </a:prstGeom>
        </p:spPr>
      </p:pic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8943607" y="17755360"/>
            <a:ext cx="8462993" cy="933684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Aft>
                <a:spcPts val="27600"/>
              </a:spcAft>
            </a:pPr>
            <a:r>
              <a:rPr lang="en-US" dirty="0" smtClean="0"/>
              <a:t>Active Learning</a:t>
            </a:r>
          </a:p>
          <a:p>
            <a:pPr marL="571500" lvl="1" indent="-571500" defTabSz="69532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3600" b="1" dirty="0">
                <a:latin typeface="Arial"/>
                <a:cs typeface="Arial"/>
              </a:rPr>
              <a:t>Seed models with a small amount of transcribed data using reports that clearly indicate the existence of the desired </a:t>
            </a:r>
            <a:r>
              <a:rPr lang="en-US" sz="3600" b="1" dirty="0" smtClean="0">
                <a:latin typeface="Arial"/>
                <a:cs typeface="Arial"/>
              </a:rPr>
              <a:t>events.</a:t>
            </a:r>
          </a:p>
          <a:p>
            <a:pPr marL="571500" lvl="1" indent="-571500" defTabSz="69532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3600" b="1" dirty="0" smtClean="0">
                <a:latin typeface="Arial"/>
                <a:cs typeface="Arial"/>
              </a:rPr>
              <a:t>Classify </a:t>
            </a:r>
            <a:r>
              <a:rPr lang="en-US" sz="3600" b="1" dirty="0">
                <a:latin typeface="Arial"/>
                <a:cs typeface="Arial"/>
              </a:rPr>
              <a:t>the data.</a:t>
            </a:r>
          </a:p>
          <a:p>
            <a:pPr marL="571500" lvl="1" indent="-571500" defTabSz="69532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3600" b="1" dirty="0">
                <a:latin typeface="Arial"/>
                <a:cs typeface="Arial"/>
              </a:rPr>
              <a:t>Train models based </a:t>
            </a:r>
            <a:r>
              <a:rPr lang="en-US" sz="3600" b="1" dirty="0" smtClean="0">
                <a:latin typeface="Arial"/>
                <a:cs typeface="Arial"/>
              </a:rPr>
              <a:t>on hypothesized labels</a:t>
            </a:r>
            <a:r>
              <a:rPr lang="en-US" sz="3600" b="1" dirty="0">
                <a:latin typeface="Arial"/>
                <a:cs typeface="Arial"/>
              </a:rPr>
              <a:t>.</a:t>
            </a:r>
          </a:p>
          <a:p>
            <a:pPr marL="571500" lvl="1" indent="-571500" defTabSz="695325">
              <a:spcAft>
                <a:spcPts val="27200"/>
              </a:spcAft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US" sz="3600" b="1" dirty="0">
                <a:latin typeface="Arial"/>
                <a:cs typeface="Arial"/>
              </a:rPr>
              <a:t>Select high confidence </a:t>
            </a:r>
            <a:r>
              <a:rPr lang="en-US" sz="3600" b="1" dirty="0" smtClean="0">
                <a:latin typeface="Arial"/>
                <a:cs typeface="Arial"/>
              </a:rPr>
              <a:t>data.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33" name="Imagen 5"/>
          <p:cNvPicPr/>
          <p:nvPr/>
        </p:nvPicPr>
        <p:blipFill rotWithShape="1">
          <a:blip r:embed="rId7"/>
          <a:srcRect t="19255" b="17480"/>
          <a:stretch/>
        </p:blipFill>
        <p:spPr>
          <a:xfrm>
            <a:off x="19046190" y="18682793"/>
            <a:ext cx="8300720" cy="3188496"/>
          </a:xfrm>
          <a:prstGeom prst="rect">
            <a:avLst/>
          </a:prstGeom>
        </p:spPr>
      </p:pic>
      <p:sp>
        <p:nvSpPr>
          <p:cNvPr id="142" name="Text Box 7"/>
          <p:cNvSpPr txBox="1">
            <a:spLocks noChangeArrowheads="1"/>
          </p:cNvSpPr>
          <p:nvPr/>
        </p:nvSpPr>
        <p:spPr bwMode="auto">
          <a:xfrm>
            <a:off x="18981851" y="9815308"/>
            <a:ext cx="8462993" cy="738604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Two-Level Machine Learning </a:t>
            </a:r>
            <a:r>
              <a:rPr lang="en-US" dirty="0" smtClean="0"/>
              <a:t>Architecture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19180353" y="11763730"/>
            <a:ext cx="8190495" cy="5076471"/>
            <a:chOff x="48907" y="236293"/>
            <a:chExt cx="9053809" cy="5414272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 rotWithShape="1">
            <a:blip r:embed="rId8"/>
            <a:srcRect l="3491" t="9731" r="5215" b="41039"/>
            <a:stretch/>
          </p:blipFill>
          <p:spPr>
            <a:xfrm>
              <a:off x="48907" y="236293"/>
              <a:ext cx="2325330" cy="753174"/>
            </a:xfrm>
            <a:prstGeom prst="rect">
              <a:avLst/>
            </a:prstGeom>
          </p:spPr>
        </p:pic>
        <p:sp>
          <p:nvSpPr>
            <p:cNvPr id="145" name="Right Arrow 144"/>
            <p:cNvSpPr/>
            <p:nvPr/>
          </p:nvSpPr>
          <p:spPr>
            <a:xfrm rot="5400000">
              <a:off x="965272" y="2316568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18572" y="1643292"/>
              <a:ext cx="1257964" cy="5232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Feature Extraction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816691" y="2980974"/>
              <a:ext cx="1257964" cy="5232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Sequential Modeler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287725" y="3004735"/>
              <a:ext cx="1257964" cy="5232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Post</a:t>
              </a:r>
              <a:br>
                <a:rPr lang="en-US" sz="1400" b="1" dirty="0" smtClean="0">
                  <a:latin typeface="Arial"/>
                  <a:cs typeface="Arial"/>
                </a:rPr>
              </a:br>
              <a:r>
                <a:rPr lang="en-US" sz="1400" b="1" dirty="0" smtClean="0">
                  <a:latin typeface="Arial"/>
                  <a:cs typeface="Arial"/>
                </a:rPr>
                <a:t>Processor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49" name="Right Arrow 148"/>
            <p:cNvSpPr/>
            <p:nvPr/>
          </p:nvSpPr>
          <p:spPr>
            <a:xfrm>
              <a:off x="4179861" y="3108800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03788" y="2803756"/>
              <a:ext cx="2194326" cy="939218"/>
              <a:chOff x="1107876" y="2582236"/>
              <a:chExt cx="2194326" cy="939218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1107876" y="2582236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260276" y="2734636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412676" y="2887036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565076" y="3039436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717476" y="3191836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869876" y="3344236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4709383" y="2181284"/>
              <a:ext cx="939218" cy="2194326"/>
              <a:chOff x="5684749" y="2043291"/>
              <a:chExt cx="939218" cy="2194326"/>
            </a:xfrm>
          </p:grpSpPr>
          <p:sp>
            <p:nvSpPr>
              <p:cNvPr id="165" name="Rectangle 164"/>
              <p:cNvSpPr/>
              <p:nvPr/>
            </p:nvSpPr>
            <p:spPr>
              <a:xfrm rot="5400000">
                <a:off x="5057195" y="2670845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 rot="5400000">
                <a:off x="5209595" y="2823245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 rot="5400000">
                <a:off x="5361995" y="2975645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 rot="5400000">
                <a:off x="5514395" y="3128045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 rot="5400000">
                <a:off x="5666795" y="3280445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 rot="5400000">
                <a:off x="5819195" y="3432845"/>
                <a:ext cx="1432326" cy="177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2" name="Right Arrow 151"/>
            <p:cNvSpPr/>
            <p:nvPr/>
          </p:nvSpPr>
          <p:spPr>
            <a:xfrm>
              <a:off x="5756693" y="3108800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sp>
          <p:nvSpPr>
            <p:cNvPr id="153" name="Right Arrow 152"/>
            <p:cNvSpPr/>
            <p:nvPr/>
          </p:nvSpPr>
          <p:spPr>
            <a:xfrm rot="16200000" flipV="1">
              <a:off x="3286922" y="3674751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sp>
          <p:nvSpPr>
            <p:cNvPr id="154" name="Right Arrow 153"/>
            <p:cNvSpPr/>
            <p:nvPr/>
          </p:nvSpPr>
          <p:spPr>
            <a:xfrm>
              <a:off x="2268582" y="3093496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sp>
          <p:nvSpPr>
            <p:cNvPr id="155" name="Right Arrow 154"/>
            <p:cNvSpPr/>
            <p:nvPr/>
          </p:nvSpPr>
          <p:spPr>
            <a:xfrm>
              <a:off x="7638414" y="3103838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844752" y="3004735"/>
              <a:ext cx="1257964" cy="52322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Epoch</a:t>
              </a:r>
            </a:p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Label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57" name="Right Arrow 156"/>
            <p:cNvSpPr/>
            <p:nvPr/>
          </p:nvSpPr>
          <p:spPr>
            <a:xfrm rot="5400000">
              <a:off x="965272" y="1156206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pic>
          <p:nvPicPr>
            <p:cNvPr id="158" name="Picture 157"/>
            <p:cNvPicPr>
              <a:picLocks noChangeAspect="1"/>
            </p:cNvPicPr>
            <p:nvPr/>
          </p:nvPicPr>
          <p:blipFill rotWithShape="1">
            <a:blip r:embed="rId9"/>
            <a:srcRect l="3256" t="3834" r="5037" b="42288"/>
            <a:stretch/>
          </p:blipFill>
          <p:spPr>
            <a:xfrm>
              <a:off x="1840914" y="4223210"/>
              <a:ext cx="3329434" cy="1032447"/>
            </a:xfrm>
            <a:prstGeom prst="rect">
              <a:avLst/>
            </a:prstGeom>
          </p:spPr>
        </p:pic>
        <p:sp>
          <p:nvSpPr>
            <p:cNvPr id="159" name="TextBox 158"/>
            <p:cNvSpPr txBox="1"/>
            <p:nvPr/>
          </p:nvSpPr>
          <p:spPr>
            <a:xfrm>
              <a:off x="582950" y="3767975"/>
              <a:ext cx="1257964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Epoch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985461" y="1771990"/>
              <a:ext cx="1257964" cy="73866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Temporal and Spatial</a:t>
              </a:r>
              <a:br>
                <a:rPr lang="en-US" sz="1400" b="1" dirty="0" smtClean="0">
                  <a:latin typeface="Arial"/>
                  <a:cs typeface="Arial"/>
                </a:rPr>
              </a:br>
              <a:r>
                <a:rPr lang="en-US" sz="1400" b="1" dirty="0" smtClean="0">
                  <a:latin typeface="Arial"/>
                  <a:cs typeface="Arial"/>
                </a:rPr>
                <a:t>Context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840914" y="5299456"/>
              <a:ext cx="319808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Hidden Markov Models</a:t>
              </a:r>
              <a:endParaRPr lang="en-US" sz="1400" b="1" dirty="0">
                <a:latin typeface="Arial"/>
                <a:cs typeface="Arial"/>
              </a:endParaRPr>
            </a:p>
          </p:txBody>
        </p:sp>
        <p:sp>
          <p:nvSpPr>
            <p:cNvPr id="162" name="Right Arrow 161"/>
            <p:cNvSpPr/>
            <p:nvPr/>
          </p:nvSpPr>
          <p:spPr>
            <a:xfrm rot="16200000" flipV="1">
              <a:off x="6732195" y="3674750"/>
              <a:ext cx="457200" cy="334919"/>
            </a:xfrm>
            <a:prstGeom prst="rightArrow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>
                <a:latin typeface="Arial"/>
                <a:cs typeface="Arial"/>
              </a:endParaRPr>
            </a:p>
          </p:txBody>
        </p:sp>
        <p:pic>
          <p:nvPicPr>
            <p:cNvPr id="163" name="Picture 16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289802" y="4223210"/>
              <a:ext cx="1255887" cy="1032447"/>
            </a:xfrm>
            <a:prstGeom prst="rect">
              <a:avLst/>
            </a:prstGeom>
          </p:spPr>
        </p:pic>
        <p:sp>
          <p:nvSpPr>
            <p:cNvPr id="164" name="TextBox 163"/>
            <p:cNvSpPr txBox="1"/>
            <p:nvPr/>
          </p:nvSpPr>
          <p:spPr>
            <a:xfrm>
              <a:off x="6057251" y="5342788"/>
              <a:ext cx="203836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/>
                  <a:cs typeface="Arial"/>
                </a:rPr>
                <a:t>Finite State Machine</a:t>
              </a:r>
              <a:endParaRPr lang="en-US" sz="1400" b="1" dirty="0">
                <a:latin typeface="Arial"/>
                <a:cs typeface="Arial"/>
              </a:endParaRPr>
            </a:p>
          </p:txBody>
        </p:sp>
      </p:grpSp>
      <p:pic>
        <p:nvPicPr>
          <p:cNvPr id="68" name="Picture 6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71626" y="184282"/>
            <a:ext cx="6858000" cy="1051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38" y="5656859"/>
            <a:ext cx="7401900" cy="4081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576" y="11765475"/>
            <a:ext cx="7233520" cy="491904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10576</TotalTime>
  <Words>533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Helvetica</vt:lpstr>
      <vt:lpstr>Monotype Corsiva</vt:lpstr>
      <vt:lpstr>Times New Roman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Meysam Golmohammadi</cp:lastModifiedBy>
  <cp:revision>774</cp:revision>
  <cp:lastPrinted>2009-04-08T18:36:54Z</cp:lastPrinted>
  <dcterms:created xsi:type="dcterms:W3CDTF">2009-07-23T17:37:26Z</dcterms:created>
  <dcterms:modified xsi:type="dcterms:W3CDTF">2015-02-23T13:44:19Z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