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7"/>
  </p:notesMasterIdLst>
  <p:handoutMasterIdLst>
    <p:handoutMasterId r:id="rId18"/>
  </p:handoutMasterIdLst>
  <p:sldIdLst>
    <p:sldId id="325" r:id="rId3"/>
    <p:sldId id="452" r:id="rId4"/>
    <p:sldId id="454" r:id="rId5"/>
    <p:sldId id="455" r:id="rId6"/>
    <p:sldId id="456" r:id="rId7"/>
    <p:sldId id="457" r:id="rId8"/>
    <p:sldId id="479" r:id="rId9"/>
    <p:sldId id="458" r:id="rId10"/>
    <p:sldId id="459" r:id="rId11"/>
    <p:sldId id="460" r:id="rId12"/>
    <p:sldId id="480" r:id="rId13"/>
    <p:sldId id="461" r:id="rId14"/>
    <p:sldId id="462" r:id="rId15"/>
    <p:sldId id="478" r:id="rId16"/>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2160"/>
        <p:guide pos="135"/>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9/4/2008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01,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jhu.edu/signals/" TargetMode="External"/><Relationship Id="rId13" Type="http://schemas.openxmlformats.org/officeDocument/2006/relationships/image" Target="../media/image3.png"/><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hyperlink" Target="http://www.ece.msstate.edu/research/isip/projects/speech/software/demonstrations/applets/" TargetMode="Externa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e.msstate.edu/~fowler/" TargetMode="External"/><Relationship Id="rId11" Type="http://schemas.openxmlformats.org/officeDocument/2006/relationships/hyperlink" Target="http://stockcharts.com/school/data/media/chart_school/trading_strategies/movcross-intl.png" TargetMode="External"/><Relationship Id="rId5" Type="http://schemas.openxmlformats.org/officeDocument/2006/relationships/hyperlink" Target="http://en.wikipedia.org/wiki/Discrete_signal" TargetMode="External"/><Relationship Id="rId10" Type="http://schemas.openxmlformats.org/officeDocument/2006/relationships/hyperlink" Target="http://www.ece.msstate.edu/research/isip/publications/courses/ece_3163/lectures/current/lecture_01.mp3" TargetMode="External"/><Relationship Id="rId4" Type="http://schemas.openxmlformats.org/officeDocument/2006/relationships/hyperlink" Target="http://en.wikipedia.org/wiki/Continuous_signal" TargetMode="External"/><Relationship Id="rId9" Type="http://schemas.openxmlformats.org/officeDocument/2006/relationships/hyperlink" Target="http://www.ece.msstate.edu/research/isip/publications/courses/ece_3163/lectures/current/lecture_01.ppt"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lecture__1.pdf" TargetMode="External"/><Relationship Id="rId2" Type="http://schemas.openxmlformats.org/officeDocument/2006/relationships/slideLayout" Target="../slideLayouts/slideLayout11.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image" Target="../media/image25.png"/><Relationship Id="rId4" Type="http://schemas.openxmlformats.org/officeDocument/2006/relationships/hyperlink" Target="http://stellar.mit.edu/S/course/6/sp08/6.003/courseMaterial/topics/topic1/lectureNotes/lecture__1/lecture__1.pdf" TargetMode="Externa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oleObject" Target="../embeddings/oleObject10.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30.pn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go.shopsansa.com/customers/sansa/images/SansaPlayers/MainStage_c200.jpg"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youtube.com/watch?v=KNZCGqRqadE"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oleObject" Target="../embeddings/oleObject2.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18.pn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Examples of Signals</a:t>
            </a:r>
            <a:br>
              <a:rPr lang="en-US" sz="1800" b="1" noProof="0" dirty="0" smtClean="0">
                <a:solidFill>
                  <a:schemeClr val="tx2"/>
                </a:solidFill>
                <a:latin typeface="+mn-lt"/>
              </a:rPr>
            </a:br>
            <a:r>
              <a:rPr lang="en-US" sz="1800" b="1" noProof="0" dirty="0" smtClean="0">
                <a:solidFill>
                  <a:schemeClr val="tx2"/>
                </a:solidFill>
                <a:latin typeface="+mn-lt"/>
              </a:rPr>
              <a:t>Functional Forms</a:t>
            </a:r>
            <a:br>
              <a:rPr lang="en-US" sz="1800" b="1" noProof="0" dirty="0" smtClean="0">
                <a:solidFill>
                  <a:schemeClr val="tx2"/>
                </a:solidFill>
                <a:latin typeface="+mn-lt"/>
              </a:rPr>
            </a:br>
            <a:r>
              <a:rPr lang="en-US" sz="1800" b="1" noProof="0" dirty="0" smtClean="0">
                <a:solidFill>
                  <a:schemeClr val="tx2"/>
                </a:solidFill>
                <a:latin typeface="+mn-lt"/>
              </a:rPr>
              <a:t>Continuous vs. Discrete</a:t>
            </a:r>
            <a:br>
              <a:rPr lang="en-US" sz="1800" b="1" noProof="0" dirty="0" smtClean="0">
                <a:solidFill>
                  <a:schemeClr val="tx2"/>
                </a:solidFill>
                <a:latin typeface="+mn-lt"/>
              </a:rPr>
            </a:br>
            <a:r>
              <a:rPr lang="en-US" sz="1800" b="1" noProof="0" dirty="0" smtClean="0">
                <a:solidFill>
                  <a:schemeClr val="tx2"/>
                </a:solidFill>
                <a:latin typeface="+mn-lt"/>
              </a:rPr>
              <a:t>Symmetry and Periodicity</a:t>
            </a:r>
            <a:br>
              <a:rPr lang="en-US" sz="1800" b="1" noProof="0" dirty="0" smtClean="0">
                <a:solidFill>
                  <a:schemeClr val="tx2"/>
                </a:solidFill>
                <a:latin typeface="+mn-lt"/>
              </a:rPr>
            </a:br>
            <a:r>
              <a:rPr lang="en-US" sz="1800" b="1" noProof="0" dirty="0" smtClean="0">
                <a:solidFill>
                  <a:schemeClr val="tx2"/>
                </a:solidFill>
                <a:latin typeface="+mn-lt"/>
              </a:rPr>
              <a:t>Basic Characteristics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1</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a:t>
            </a:r>
            <a:r>
              <a:rPr lang="en-US" sz="1800" b="1" dirty="0" smtClean="0">
                <a:solidFill>
                  <a:schemeClr val="bg1"/>
                </a:solidFill>
                <a:hlinkClick r:id="rId4"/>
              </a:rPr>
              <a:t>Continuous Signals</a:t>
            </a:r>
            <a:r>
              <a:rPr lang="en-US" sz="1800" b="1" smtClean="0">
                <a:solidFill>
                  <a:schemeClr val="bg1"/>
                </a:solidFill>
              </a:rPr>
              <a:t/>
            </a:r>
            <a:br>
              <a:rPr lang="en-US" sz="1800" b="1" smtClean="0">
                <a:solidFill>
                  <a:schemeClr val="bg1"/>
                </a:solidFill>
              </a:rPr>
            </a:br>
            <a:r>
              <a:rPr lang="en-US" sz="1800" b="1" smtClean="0">
                <a:solidFill>
                  <a:schemeClr val="bg1"/>
                </a:solidFill>
                <a:hlinkClick r:id="rId5"/>
              </a:rPr>
              <a:t>Wiki: </a:t>
            </a:r>
            <a:r>
              <a:rPr lang="en-US" sz="1800" b="1" dirty="0" smtClean="0">
                <a:solidFill>
                  <a:schemeClr val="bg1"/>
                </a:solidFill>
                <a:hlinkClick r:id="rId5"/>
              </a:rPr>
              <a:t>Discrete Signals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JF: MATLAB Resources</a:t>
            </a:r>
            <a:r>
              <a:rPr lang="en-US" sz="1800" b="1" dirty="0" smtClean="0">
                <a:solidFill>
                  <a:schemeClr val="bg1"/>
                </a:solidFill>
              </a:rPr>
              <a:t> </a:t>
            </a:r>
            <a:br>
              <a:rPr lang="en-US" sz="1800" b="1" dirty="0" smtClean="0">
                <a:solidFill>
                  <a:schemeClr val="bg1"/>
                </a:solidFill>
              </a:rPr>
            </a:br>
            <a:r>
              <a:rPr lang="en-US" sz="1800" b="1" dirty="0" smtClean="0">
                <a:solidFill>
                  <a:schemeClr val="bg1"/>
                </a:solidFill>
                <a:hlinkClick r:id="rId7"/>
              </a:rPr>
              <a:t>ISIP: Signal Processing Demonstrations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JHU: Java Applets</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9"/>
              </a:rPr>
              <a:t>.../publications/courses/ece_3163/lectures/current/lecture_01.ppt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0"/>
              </a:rPr>
              <a:t>.../publications/courses/ece_3163/lectures/current/lecture_01.mp3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01: </a:t>
            </a:r>
            <a:r>
              <a:rPr lang="en-US" b="1" dirty="0" smtClean="0">
                <a:solidFill>
                  <a:schemeClr val="accent2"/>
                </a:solidFill>
              </a:rPr>
              <a:t>CONTINUOUS AND</a:t>
            </a:r>
            <a:br>
              <a:rPr lang="en-US" b="1" dirty="0" smtClean="0">
                <a:solidFill>
                  <a:schemeClr val="accent2"/>
                </a:solidFill>
              </a:rPr>
            </a:br>
            <a:r>
              <a:rPr lang="en-US" b="1" dirty="0" smtClean="0">
                <a:solidFill>
                  <a:schemeClr val="accent2"/>
                </a:solidFill>
              </a:rPr>
              <a:t>DISCRETE-TIME SIGNALS</a:t>
            </a:r>
            <a:endParaRPr lang="en-US" b="1" dirty="0">
              <a:solidFill>
                <a:schemeClr val="accent2"/>
              </a:solidFill>
            </a:endParaRPr>
          </a:p>
        </p:txBody>
      </p:sp>
      <p:pic>
        <p:nvPicPr>
          <p:cNvPr id="46081" name="Picture 1">
            <a:hlinkClick r:id="rId11"/>
          </p:cNvPr>
          <p:cNvPicPr>
            <a:picLocks noChangeAspect="1" noChangeArrowheads="1"/>
          </p:cNvPicPr>
          <p:nvPr/>
        </p:nvPicPr>
        <p:blipFill>
          <a:blip r:embed="rId12"/>
          <a:srcRect/>
          <a:stretch>
            <a:fillRect/>
          </a:stretch>
        </p:blipFill>
        <p:spPr bwMode="auto">
          <a:xfrm>
            <a:off x="6178550" y="1587048"/>
            <a:ext cx="2574925" cy="2010249"/>
          </a:xfrm>
          <a:prstGeom prst="rect">
            <a:avLst/>
          </a:prstGeom>
          <a:noFill/>
          <a:ln w="38100">
            <a:solidFill>
              <a:schemeClr val="accent1"/>
            </a:solidFill>
            <a:miter lim="800000"/>
            <a:headEnd/>
            <a:tailEnd/>
          </a:ln>
          <a:effectLst/>
        </p:spPr>
      </p:pic>
      <p:pic>
        <p:nvPicPr>
          <p:cNvPr id="8" name="Picture 6" descr="x"/>
          <p:cNvPicPr>
            <a:picLocks noChangeAspect="1" noChangeArrowheads="1"/>
          </p:cNvPicPr>
          <p:nvPr/>
        </p:nvPicPr>
        <p:blipFill>
          <a:blip r:embed="rId13"/>
          <a:srcRect l="10568" t="5581" r="12216" b="44722"/>
          <a:stretch>
            <a:fillRect/>
          </a:stretch>
        </p:blipFill>
        <p:spPr bwMode="auto">
          <a:xfrm>
            <a:off x="6174399" y="3587262"/>
            <a:ext cx="2579075" cy="1885070"/>
          </a:xfrm>
          <a:prstGeom prst="rect">
            <a:avLst/>
          </a:prstGeom>
          <a:noFill/>
          <a:ln w="38100">
            <a:solidFill>
              <a:schemeClr val="accent1"/>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6"/>
          <p:cNvSpPr>
            <a:spLocks noChangeArrowheads="1"/>
          </p:cNvSpPr>
          <p:nvPr/>
        </p:nvSpPr>
        <p:spPr bwMode="auto">
          <a:xfrm>
            <a:off x="228600" y="161925"/>
            <a:ext cx="8686800" cy="352425"/>
          </a:xfrm>
          <a:prstGeom prst="rect">
            <a:avLst/>
          </a:prstGeom>
          <a:noFill/>
          <a:ln w="9525">
            <a:noFill/>
            <a:miter lim="800000"/>
            <a:headEnd/>
            <a:tailEnd/>
          </a:ln>
          <a:effectLst/>
        </p:spPr>
        <p:txBody>
          <a:bodyPr lIns="0" tIns="0" rIns="0" bIns="0"/>
          <a:lstStyle/>
          <a:p>
            <a:pPr marL="342900" indent="-342900" eaLnBrk="1" hangingPunct="1">
              <a:lnSpc>
                <a:spcPct val="90000"/>
              </a:lnSpc>
              <a:spcBef>
                <a:spcPct val="20000"/>
              </a:spcBef>
              <a:spcAft>
                <a:spcPct val="0"/>
              </a:spcAft>
            </a:pPr>
            <a:endParaRPr lang="en-US" sz="2400" dirty="0">
              <a:latin typeface="Arial" charset="0"/>
            </a:endParaRPr>
          </a:p>
        </p:txBody>
      </p:sp>
      <p:sp>
        <p:nvSpPr>
          <p:cNvPr id="122887" name="Rectangle 7"/>
          <p:cNvSpPr>
            <a:spLocks noChangeArrowheads="1"/>
          </p:cNvSpPr>
          <p:nvPr/>
        </p:nvSpPr>
        <p:spPr bwMode="auto">
          <a:xfrm>
            <a:off x="3962400" y="5867400"/>
            <a:ext cx="914400" cy="381000"/>
          </a:xfrm>
          <a:prstGeom prst="rect">
            <a:avLst/>
          </a:prstGeom>
          <a:noFill/>
          <a:ln w="9525" algn="ctr">
            <a:noFill/>
            <a:miter lim="800000"/>
            <a:headEnd/>
            <a:tailEnd/>
          </a:ln>
          <a:effectLst/>
        </p:spPr>
        <p:txBody>
          <a:bodyPr wrap="none" lIns="0" tIns="0" rIns="0" bIns="0" anchor="ctr"/>
          <a:lstStyle/>
          <a:p>
            <a:endParaRPr lang="en-US"/>
          </a:p>
        </p:txBody>
      </p:sp>
      <p:sp>
        <p:nvSpPr>
          <p:cNvPr id="11"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Properties of Even/Odd Signals</a:t>
            </a:r>
            <a:endParaRPr lang="en-US" b="1" dirty="0">
              <a:solidFill>
                <a:schemeClr val="accent2"/>
              </a:solidFill>
            </a:endParaRPr>
          </a:p>
        </p:txBody>
      </p:sp>
      <p:pic>
        <p:nvPicPr>
          <p:cNvPr id="68610" name="Picture 2">
            <a:hlinkClick r:id="rId3"/>
          </p:cNvPr>
          <p:cNvPicPr>
            <a:picLocks noChangeAspect="1" noChangeArrowheads="1"/>
          </p:cNvPicPr>
          <p:nvPr/>
        </p:nvPicPr>
        <p:blipFill>
          <a:blip r:embed="rId4"/>
          <a:srcRect/>
          <a:stretch>
            <a:fillRect/>
          </a:stretch>
        </p:blipFill>
        <p:spPr bwMode="auto">
          <a:xfrm>
            <a:off x="4818856" y="839390"/>
            <a:ext cx="4043363" cy="5179219"/>
          </a:xfrm>
          <a:prstGeom prst="rect">
            <a:avLst/>
          </a:prstGeom>
          <a:noFill/>
          <a:ln w="9525">
            <a:noFill/>
            <a:miter lim="800000"/>
            <a:headEnd/>
            <a:tailEnd/>
          </a:ln>
          <a:effectLst/>
        </p:spPr>
      </p:pic>
      <p:grpSp>
        <p:nvGrpSpPr>
          <p:cNvPr id="10" name="Group 9"/>
          <p:cNvGrpSpPr/>
          <p:nvPr/>
        </p:nvGrpSpPr>
        <p:grpSpPr>
          <a:xfrm>
            <a:off x="198620" y="1645518"/>
            <a:ext cx="4373380" cy="3962400"/>
            <a:chOff x="198620" y="717030"/>
            <a:chExt cx="4373380" cy="3962400"/>
          </a:xfrm>
        </p:grpSpPr>
        <p:sp>
          <p:nvSpPr>
            <p:cNvPr id="122885" name="Rectangle 5"/>
            <p:cNvSpPr>
              <a:spLocks noChangeArrowheads="1"/>
            </p:cNvSpPr>
            <p:nvPr/>
          </p:nvSpPr>
          <p:spPr bwMode="auto">
            <a:xfrm>
              <a:off x="198620" y="717030"/>
              <a:ext cx="4373380" cy="3962400"/>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pPr>
              <a:r>
                <a:rPr lang="en-US" sz="1800" b="1" dirty="0" smtClean="0"/>
                <a:t>Any signals can be expressed as a sum of even and odd signals. That is:</a:t>
              </a:r>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r>
                <a:rPr lang="en-US" sz="1800" b="1" dirty="0" smtClean="0"/>
                <a:t>This is demonstrated to the right for a signal referred to as a unit step.</a:t>
              </a:r>
            </a:p>
          </p:txBody>
        </p:sp>
        <p:graphicFrame>
          <p:nvGraphicFramePr>
            <p:cNvPr id="9" name="Object 8"/>
            <p:cNvGraphicFramePr>
              <a:graphicFrameLocks noChangeAspect="1"/>
            </p:cNvGraphicFramePr>
            <p:nvPr/>
          </p:nvGraphicFramePr>
          <p:xfrm>
            <a:off x="1055467" y="1508760"/>
            <a:ext cx="2359025" cy="1370013"/>
          </p:xfrm>
          <a:graphic>
            <a:graphicData uri="http://schemas.openxmlformats.org/presentationml/2006/ole">
              <p:oleObj spid="_x0000_s68611" name="Equation" r:id="rId5" imgW="1574640" imgH="914400" progId="Equation.3">
                <p:embed/>
              </p:oleObj>
            </a:graphicData>
          </a:graphic>
        </p:graphicFrame>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6"/>
          <p:cNvSpPr>
            <a:spLocks noChangeArrowheads="1"/>
          </p:cNvSpPr>
          <p:nvPr/>
        </p:nvSpPr>
        <p:spPr bwMode="auto">
          <a:xfrm>
            <a:off x="228600" y="161925"/>
            <a:ext cx="8686800" cy="352425"/>
          </a:xfrm>
          <a:prstGeom prst="rect">
            <a:avLst/>
          </a:prstGeom>
          <a:noFill/>
          <a:ln w="9525">
            <a:noFill/>
            <a:miter lim="800000"/>
            <a:headEnd/>
            <a:tailEnd/>
          </a:ln>
          <a:effectLst/>
        </p:spPr>
        <p:txBody>
          <a:bodyPr lIns="0" tIns="0" rIns="0" bIns="0"/>
          <a:lstStyle/>
          <a:p>
            <a:pPr marL="342900" indent="-342900" eaLnBrk="1" hangingPunct="1">
              <a:lnSpc>
                <a:spcPct val="90000"/>
              </a:lnSpc>
              <a:spcBef>
                <a:spcPct val="20000"/>
              </a:spcBef>
              <a:spcAft>
                <a:spcPct val="0"/>
              </a:spcAft>
            </a:pPr>
            <a:endParaRPr lang="en-US" sz="2400" dirty="0">
              <a:latin typeface="Arial" charset="0"/>
            </a:endParaRPr>
          </a:p>
        </p:txBody>
      </p:sp>
      <p:sp>
        <p:nvSpPr>
          <p:cNvPr id="122887" name="Rectangle 7"/>
          <p:cNvSpPr>
            <a:spLocks noChangeArrowheads="1"/>
          </p:cNvSpPr>
          <p:nvPr/>
        </p:nvSpPr>
        <p:spPr bwMode="auto">
          <a:xfrm>
            <a:off x="3962400" y="5867400"/>
            <a:ext cx="914400" cy="381000"/>
          </a:xfrm>
          <a:prstGeom prst="rect">
            <a:avLst/>
          </a:prstGeom>
          <a:noFill/>
          <a:ln w="9525" algn="ctr">
            <a:noFill/>
            <a:miter lim="800000"/>
            <a:headEnd/>
            <a:tailEnd/>
          </a:ln>
          <a:effectLst/>
        </p:spPr>
        <p:txBody>
          <a:bodyPr wrap="none" lIns="0" tIns="0" rIns="0" bIns="0" anchor="ctr"/>
          <a:lstStyle/>
          <a:p>
            <a:endParaRPr lang="en-US"/>
          </a:p>
        </p:txBody>
      </p:sp>
      <p:sp>
        <p:nvSpPr>
          <p:cNvPr id="11"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Other Types Of Symmetry</a:t>
            </a:r>
            <a:endParaRPr lang="en-US" b="1" dirty="0">
              <a:solidFill>
                <a:schemeClr val="accent2"/>
              </a:solidFill>
            </a:endParaRPr>
          </a:p>
        </p:txBody>
      </p:sp>
      <p:sp>
        <p:nvSpPr>
          <p:cNvPr id="122885" name="Rectangle 5"/>
          <p:cNvSpPr>
            <a:spLocks noChangeArrowheads="1"/>
          </p:cNvSpPr>
          <p:nvPr/>
        </p:nvSpPr>
        <p:spPr bwMode="auto">
          <a:xfrm>
            <a:off x="198619" y="689318"/>
            <a:ext cx="8698637" cy="689540"/>
          </a:xfrm>
          <a:prstGeom prst="rect">
            <a:avLst/>
          </a:prstGeom>
          <a:noFill/>
          <a:ln w="9525">
            <a:noFill/>
            <a:miter lim="800000"/>
            <a:headEnd/>
            <a:tailEnd/>
          </a:ln>
          <a:effectLst/>
        </p:spPr>
        <p:txBody>
          <a:bodyPr lIns="0" tIns="0" rIns="0" bIns="0"/>
          <a:lstStyle/>
          <a:p>
            <a:pPr marL="168275" indent="-168275">
              <a:buFont typeface="Arial" pitchFamily="34" charset="0"/>
              <a:buChar char="•"/>
            </a:pPr>
            <a:r>
              <a:rPr lang="en-US" sz="1800" b="1" dirty="0" smtClean="0"/>
              <a:t>A </a:t>
            </a:r>
            <a:r>
              <a:rPr lang="en-US" sz="1800" b="1" dirty="0" smtClean="0">
                <a:solidFill>
                  <a:schemeClr val="accent1"/>
                </a:solidFill>
              </a:rPr>
              <a:t>right-sided signal </a:t>
            </a:r>
            <a:r>
              <a:rPr lang="en-US" sz="1800" b="1" dirty="0" smtClean="0"/>
              <a:t>is zero for </a:t>
            </a:r>
            <a:r>
              <a:rPr lang="en-US" sz="1800" b="1" i="1" dirty="0" smtClean="0"/>
              <a:t>t &lt; T </a:t>
            </a:r>
            <a:r>
              <a:rPr lang="en-US" sz="1800" b="1" dirty="0" smtClean="0"/>
              <a:t>and </a:t>
            </a:r>
            <a:r>
              <a:rPr lang="en-US" sz="1800" b="1" dirty="0" smtClean="0">
                <a:solidFill>
                  <a:schemeClr val="accent1"/>
                </a:solidFill>
              </a:rPr>
              <a:t>a left-sided </a:t>
            </a:r>
            <a:r>
              <a:rPr lang="en-US" sz="1800" b="1" dirty="0" smtClean="0"/>
              <a:t>signal is zero for </a:t>
            </a:r>
            <a:r>
              <a:rPr lang="en-US" sz="1800" b="1" i="1" dirty="0" smtClean="0"/>
              <a:t>t &gt; T, </a:t>
            </a:r>
            <a:r>
              <a:rPr lang="en-US" sz="1800" b="1" dirty="0" smtClean="0"/>
              <a:t>where T can be positive or negative.</a:t>
            </a:r>
          </a:p>
        </p:txBody>
      </p:sp>
      <p:pic>
        <p:nvPicPr>
          <p:cNvPr id="69635" name="Picture 3">
            <a:hlinkClick r:id="rId2"/>
          </p:cNvPr>
          <p:cNvPicPr>
            <a:picLocks noChangeAspect="1" noChangeArrowheads="1"/>
          </p:cNvPicPr>
          <p:nvPr/>
        </p:nvPicPr>
        <p:blipFill>
          <a:blip r:embed="rId3"/>
          <a:srcRect/>
          <a:stretch>
            <a:fillRect/>
          </a:stretch>
        </p:blipFill>
        <p:spPr bwMode="auto">
          <a:xfrm>
            <a:off x="430781" y="1447916"/>
            <a:ext cx="8393906" cy="1835944"/>
          </a:xfrm>
          <a:prstGeom prst="rect">
            <a:avLst/>
          </a:prstGeom>
          <a:noFill/>
          <a:ln w="9525">
            <a:noFill/>
            <a:miter lim="800000"/>
            <a:headEnd/>
            <a:tailEnd/>
          </a:ln>
          <a:effectLst/>
        </p:spPr>
      </p:pic>
      <p:sp>
        <p:nvSpPr>
          <p:cNvPr id="10" name="Rectangle 5"/>
          <p:cNvSpPr>
            <a:spLocks noChangeArrowheads="1"/>
          </p:cNvSpPr>
          <p:nvPr/>
        </p:nvSpPr>
        <p:spPr bwMode="auto">
          <a:xfrm>
            <a:off x="199572" y="3487056"/>
            <a:ext cx="8698637" cy="689540"/>
          </a:xfrm>
          <a:prstGeom prst="rect">
            <a:avLst/>
          </a:prstGeom>
          <a:noFill/>
          <a:ln w="9525">
            <a:noFill/>
            <a:miter lim="800000"/>
            <a:headEnd/>
            <a:tailEnd/>
          </a:ln>
          <a:effectLst/>
        </p:spPr>
        <p:txBody>
          <a:bodyPr lIns="0" tIns="0" rIns="0" bIns="0"/>
          <a:lstStyle/>
          <a:p>
            <a:pPr marL="168275" indent="-168275">
              <a:buFont typeface="Arial" pitchFamily="34" charset="0"/>
              <a:buChar char="•"/>
            </a:pPr>
            <a:r>
              <a:rPr lang="en-US" sz="1800" b="1" dirty="0" smtClean="0"/>
              <a:t>A signal can be bounded or unbounded depending on the stability of the system.</a:t>
            </a:r>
          </a:p>
        </p:txBody>
      </p:sp>
      <p:pic>
        <p:nvPicPr>
          <p:cNvPr id="69636" name="Picture 4">
            <a:hlinkClick r:id="rId2"/>
          </p:cNvPr>
          <p:cNvPicPr>
            <a:picLocks noChangeAspect="1" noChangeArrowheads="1"/>
          </p:cNvPicPr>
          <p:nvPr/>
        </p:nvPicPr>
        <p:blipFill>
          <a:blip r:embed="rId4"/>
          <a:srcRect/>
          <a:stretch>
            <a:fillRect/>
          </a:stretch>
        </p:blipFill>
        <p:spPr bwMode="auto">
          <a:xfrm>
            <a:off x="1524001" y="4218293"/>
            <a:ext cx="5661259" cy="21622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t>Real and Complex Signals</a:t>
            </a:r>
            <a:endParaRPr lang="en-US" b="1" dirty="0"/>
          </a:p>
        </p:txBody>
      </p:sp>
      <p:sp>
        <p:nvSpPr>
          <p:cNvPr id="5" name="Text Box 3"/>
          <p:cNvSpPr txBox="1">
            <a:spLocks noChangeArrowheads="1"/>
          </p:cNvSpPr>
          <p:nvPr/>
        </p:nvSpPr>
        <p:spPr bwMode="auto">
          <a:xfrm>
            <a:off x="230188" y="604912"/>
            <a:ext cx="8686800" cy="5022166"/>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Complex signals are an important abstraction </a:t>
            </a:r>
            <a:r>
              <a:rPr lang="en-US" sz="1800" b="1" dirty="0" smtClean="0"/>
              <a:t>in many disciplines such as communications and multidimensional signal processing.</a:t>
            </a:r>
          </a:p>
          <a:p>
            <a:pPr marL="168275" indent="-168275">
              <a:spcAft>
                <a:spcPts val="600"/>
              </a:spcAft>
              <a:buFont typeface="Arial" pitchFamily="34" charset="0"/>
              <a:buChar char="•"/>
            </a:pPr>
            <a:r>
              <a:rPr lang="en-US" sz="1800" b="1" dirty="0" smtClean="0"/>
              <a:t>In general, </a:t>
            </a:r>
            <a:r>
              <a:rPr lang="en-US" sz="1800" b="1" i="1" dirty="0" smtClean="0"/>
              <a:t>x </a:t>
            </a:r>
            <a:r>
              <a:rPr lang="en-US" sz="1800" b="1" dirty="0" smtClean="0"/>
              <a:t>is a complex quantity and has:</a:t>
            </a:r>
          </a:p>
          <a:p>
            <a:pPr marL="338138" indent="-169863">
              <a:spcAft>
                <a:spcPts val="600"/>
              </a:spcAft>
              <a:buFont typeface="Wingdings" pitchFamily="2" charset="2"/>
              <a:buChar char="§"/>
            </a:pPr>
            <a:r>
              <a:rPr lang="en-US" sz="1800" b="1" dirty="0" smtClean="0"/>
              <a:t>a real and imaginary part, or equivalently</a:t>
            </a:r>
          </a:p>
          <a:p>
            <a:pPr marL="338138" indent="-169863">
              <a:spcAft>
                <a:spcPts val="600"/>
              </a:spcAft>
              <a:buFont typeface="Wingdings" pitchFamily="2" charset="2"/>
              <a:buChar char="§"/>
            </a:pPr>
            <a:r>
              <a:rPr lang="en-US" sz="1800" b="1" dirty="0" smtClean="0"/>
              <a:t>a magnitude and a phase angle.</a:t>
            </a:r>
          </a:p>
          <a:p>
            <a:pPr marL="168275" indent="-168275">
              <a:spcAft>
                <a:spcPts val="600"/>
              </a:spcAft>
              <a:buFont typeface="Arial" pitchFamily="34" charset="0"/>
              <a:buChar char="•"/>
            </a:pPr>
            <a:r>
              <a:rPr lang="en-US" sz="1800" b="1" dirty="0" smtClean="0"/>
              <a:t>A very important class of signals is complex exponentials:</a:t>
            </a:r>
          </a:p>
          <a:p>
            <a:pPr marL="338138" indent="-169863">
              <a:spcAft>
                <a:spcPts val="600"/>
              </a:spcAft>
              <a:buFont typeface="Wingdings" pitchFamily="2" charset="2"/>
              <a:buChar char="§"/>
            </a:pPr>
            <a:r>
              <a:rPr lang="en-US" sz="1800" b="1" dirty="0" smtClean="0"/>
              <a:t>CT signals of the form </a:t>
            </a:r>
            <a:r>
              <a:rPr lang="en-US" sz="1800" b="1" i="1" dirty="0" smtClean="0"/>
              <a:t>x(t) = </a:t>
            </a:r>
            <a:r>
              <a:rPr lang="en-US" sz="1800" b="1" i="1" dirty="0" err="1" smtClean="0"/>
              <a:t>e</a:t>
            </a:r>
            <a:r>
              <a:rPr lang="en-US" sz="1800" b="1" i="1" baseline="30000" dirty="0" err="1" smtClean="0"/>
              <a:t>st</a:t>
            </a:r>
            <a:endParaRPr lang="en-US" sz="1800" b="1" i="1" baseline="30000" dirty="0" smtClean="0"/>
          </a:p>
          <a:p>
            <a:pPr marL="338138" indent="-169863">
              <a:spcAft>
                <a:spcPts val="600"/>
              </a:spcAft>
              <a:buFont typeface="Wingdings" pitchFamily="2" charset="2"/>
              <a:buChar char="§"/>
            </a:pPr>
            <a:r>
              <a:rPr lang="en-US" sz="1800" b="1" dirty="0" smtClean="0"/>
              <a:t>DT signals of the form </a:t>
            </a:r>
            <a:r>
              <a:rPr lang="en-US" sz="1800" b="1" i="1" dirty="0" smtClean="0"/>
              <a:t>x[n] = </a:t>
            </a:r>
            <a:r>
              <a:rPr lang="en-US" sz="1800" b="1" i="1" dirty="0" err="1" smtClean="0"/>
              <a:t>z</a:t>
            </a:r>
            <a:r>
              <a:rPr lang="en-US" sz="1800" b="1" i="1" baseline="30000" dirty="0" err="1" smtClean="0"/>
              <a:t>n</a:t>
            </a:r>
            <a:endParaRPr lang="en-US" sz="1800" b="1" i="1" baseline="30000" dirty="0" smtClean="0"/>
          </a:p>
          <a:p>
            <a:pPr marL="168275" indent="-168275">
              <a:spcAft>
                <a:spcPts val="600"/>
              </a:spcAft>
            </a:pPr>
            <a:r>
              <a:rPr lang="en-US" sz="1800" b="1" dirty="0" smtClean="0"/>
              <a:t>	where </a:t>
            </a:r>
            <a:r>
              <a:rPr lang="en-US" sz="1800" b="1" i="1" dirty="0" smtClean="0"/>
              <a:t>z and s </a:t>
            </a:r>
            <a:r>
              <a:rPr lang="en-US" sz="1800" b="1" dirty="0" smtClean="0"/>
              <a:t>are complex numbers.</a:t>
            </a:r>
          </a:p>
          <a:p>
            <a:pPr marL="168275" indent="-168275">
              <a:buFont typeface="Arial" pitchFamily="34" charset="0"/>
              <a:buChar char="•"/>
            </a:pPr>
            <a:r>
              <a:rPr lang="en-US" sz="1800" b="1" dirty="0" smtClean="0"/>
              <a:t>For example, suppose </a:t>
            </a:r>
            <a:r>
              <a:rPr lang="en-US" sz="1800" b="1" i="1" dirty="0" smtClean="0"/>
              <a:t>s = </a:t>
            </a:r>
            <a:r>
              <a:rPr lang="en-US" sz="1800" b="1" i="1" dirty="0" err="1" smtClean="0"/>
              <a:t>j</a:t>
            </a:r>
            <a:r>
              <a:rPr lang="en-US" sz="1800" b="1" i="1" dirty="0" err="1" smtClean="0">
                <a:sym typeface="Symbol"/>
              </a:rPr>
              <a:t></a:t>
            </a:r>
            <a:r>
              <a:rPr lang="en-US" sz="1800" b="1" i="1" dirty="0" err="1" smtClean="0"/>
              <a:t>t</a:t>
            </a:r>
            <a:r>
              <a:rPr lang="en-US" sz="1800" b="1" i="1" dirty="0" smtClean="0"/>
              <a:t>/8 </a:t>
            </a:r>
            <a:r>
              <a:rPr lang="en-US" sz="1800" b="1" dirty="0" smtClean="0"/>
              <a:t>and</a:t>
            </a:r>
            <a:br>
              <a:rPr lang="en-US" sz="1800" b="1" dirty="0" smtClean="0"/>
            </a:br>
            <a:r>
              <a:rPr lang="en-US" sz="1800" b="1" i="1" dirty="0" smtClean="0"/>
              <a:t> z = e </a:t>
            </a:r>
            <a:r>
              <a:rPr lang="en-US" sz="1800" b="1" i="1" baseline="30000" dirty="0" smtClean="0"/>
              <a:t>j</a:t>
            </a:r>
            <a:r>
              <a:rPr lang="en-US" sz="1800" b="1" i="1" baseline="30000" dirty="0" smtClean="0">
                <a:sym typeface="Symbol"/>
              </a:rPr>
              <a:t></a:t>
            </a:r>
            <a:r>
              <a:rPr lang="en-US" sz="1800" b="1" i="1" baseline="30000" dirty="0" smtClean="0"/>
              <a:t>/8</a:t>
            </a:r>
            <a:r>
              <a:rPr lang="en-US" sz="1800" b="1" i="1" dirty="0" smtClean="0"/>
              <a:t>, </a:t>
            </a:r>
            <a:r>
              <a:rPr lang="en-US" sz="1800" b="1" dirty="0" smtClean="0"/>
              <a:t>the exponentials are purely </a:t>
            </a:r>
            <a:br>
              <a:rPr lang="en-US" sz="1800" b="1" dirty="0" smtClean="0"/>
            </a:br>
            <a:r>
              <a:rPr lang="en-US" sz="1800" b="1" dirty="0" smtClean="0"/>
              <a:t>imaginary, then the real parts are:</a:t>
            </a:r>
          </a:p>
        </p:txBody>
      </p:sp>
      <p:graphicFrame>
        <p:nvGraphicFramePr>
          <p:cNvPr id="6" name="Object 5"/>
          <p:cNvGraphicFramePr>
            <a:graphicFrameLocks noChangeAspect="1"/>
          </p:cNvGraphicFramePr>
          <p:nvPr/>
        </p:nvGraphicFramePr>
        <p:xfrm>
          <a:off x="468922" y="4707329"/>
          <a:ext cx="3436938" cy="722312"/>
        </p:xfrm>
        <a:graphic>
          <a:graphicData uri="http://schemas.openxmlformats.org/presentationml/2006/ole">
            <p:oleObj spid="_x0000_s70659" name="Equation" r:id="rId3" imgW="2298600" imgH="482400" progId="Equation.3">
              <p:embed/>
            </p:oleObj>
          </a:graphicData>
        </a:graphic>
      </p:graphicFrame>
      <p:pic>
        <p:nvPicPr>
          <p:cNvPr id="70660" name="Picture 4">
            <a:hlinkClick r:id="rId4"/>
          </p:cNvPr>
          <p:cNvPicPr>
            <a:picLocks noChangeAspect="1" noChangeArrowheads="1"/>
          </p:cNvPicPr>
          <p:nvPr/>
        </p:nvPicPr>
        <p:blipFill>
          <a:blip r:embed="rId5"/>
          <a:srcRect/>
          <a:stretch>
            <a:fillRect/>
          </a:stretch>
        </p:blipFill>
        <p:spPr bwMode="auto">
          <a:xfrm>
            <a:off x="4834976" y="2729133"/>
            <a:ext cx="4086774" cy="35134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t>Real and Complex Signals (Cont.)</a:t>
            </a:r>
            <a:endParaRPr lang="en-US" b="1" dirty="0"/>
          </a:p>
        </p:txBody>
      </p:sp>
      <p:pic>
        <p:nvPicPr>
          <p:cNvPr id="71682" name="Picture 2">
            <a:hlinkClick r:id="rId3"/>
          </p:cNvPr>
          <p:cNvPicPr>
            <a:picLocks noChangeAspect="1" noChangeArrowheads="1"/>
          </p:cNvPicPr>
          <p:nvPr/>
        </p:nvPicPr>
        <p:blipFill>
          <a:blip r:embed="rId4"/>
          <a:srcRect/>
          <a:stretch>
            <a:fillRect/>
          </a:stretch>
        </p:blipFill>
        <p:spPr bwMode="auto">
          <a:xfrm>
            <a:off x="6062971" y="622719"/>
            <a:ext cx="2831449" cy="2806281"/>
          </a:xfrm>
          <a:prstGeom prst="rect">
            <a:avLst/>
          </a:prstGeom>
          <a:noFill/>
          <a:ln w="9525">
            <a:noFill/>
            <a:miter lim="800000"/>
            <a:headEnd/>
            <a:tailEnd/>
          </a:ln>
          <a:effectLst/>
        </p:spPr>
      </p:pic>
      <p:pic>
        <p:nvPicPr>
          <p:cNvPr id="71683" name="Picture 3">
            <a:hlinkClick r:id="rId3"/>
          </p:cNvPr>
          <p:cNvPicPr>
            <a:picLocks noChangeAspect="1" noChangeArrowheads="1"/>
          </p:cNvPicPr>
          <p:nvPr/>
        </p:nvPicPr>
        <p:blipFill>
          <a:blip r:embed="rId5"/>
          <a:srcRect/>
          <a:stretch>
            <a:fillRect/>
          </a:stretch>
        </p:blipFill>
        <p:spPr bwMode="auto">
          <a:xfrm>
            <a:off x="214313" y="3429000"/>
            <a:ext cx="3593856" cy="3189142"/>
          </a:xfrm>
          <a:prstGeom prst="rect">
            <a:avLst/>
          </a:prstGeom>
          <a:noFill/>
          <a:ln w="9525">
            <a:noFill/>
            <a:miter lim="800000"/>
            <a:headEnd/>
            <a:tailEnd/>
          </a:ln>
          <a:effectLst/>
        </p:spPr>
      </p:pic>
      <p:sp>
        <p:nvSpPr>
          <p:cNvPr id="6" name="Rectangle 5"/>
          <p:cNvSpPr/>
          <p:nvPr/>
        </p:nvSpPr>
        <p:spPr>
          <a:xfrm>
            <a:off x="214313" y="1026942"/>
            <a:ext cx="3583964" cy="553998"/>
          </a:xfrm>
          <a:prstGeom prst="rect">
            <a:avLst/>
          </a:prstGeom>
        </p:spPr>
        <p:txBody>
          <a:bodyPr wrap="square" lIns="0" tIns="0" rIns="0" bIns="0">
            <a:spAutoFit/>
          </a:bodyPr>
          <a:lstStyle/>
          <a:p>
            <a:r>
              <a:rPr lang="en-US" sz="1800" b="1" dirty="0" smtClean="0"/>
              <a:t>For example, suppose </a:t>
            </a:r>
            <a:r>
              <a:rPr lang="en-US" sz="1800" b="1" i="1" dirty="0" smtClean="0"/>
              <a:t>s</a:t>
            </a:r>
            <a:r>
              <a:rPr lang="en-US" sz="1800" b="1" dirty="0" smtClean="0"/>
              <a:t> = </a:t>
            </a:r>
            <a:r>
              <a:rPr lang="en-US" sz="1800" b="1" i="1" dirty="0" smtClean="0"/>
              <a:t>σ</a:t>
            </a:r>
            <a:r>
              <a:rPr lang="en-US" sz="1800" b="1" dirty="0" smtClean="0"/>
              <a:t> </a:t>
            </a:r>
            <a:r>
              <a:rPr lang="en-US" sz="1800" b="1" i="1" dirty="0" smtClean="0"/>
              <a:t>+ </a:t>
            </a:r>
            <a:r>
              <a:rPr lang="en-US" sz="1800" b="1" i="1" dirty="0" err="1" smtClean="0"/>
              <a:t>jω</a:t>
            </a:r>
            <a:r>
              <a:rPr lang="en-US" sz="1800" b="1" i="1" dirty="0" smtClean="0"/>
              <a:t> </a:t>
            </a:r>
            <a:r>
              <a:rPr lang="en-US" sz="1800" b="1" dirty="0" smtClean="0"/>
              <a:t>for a CT signal:</a:t>
            </a:r>
            <a:endParaRPr lang="en-US" sz="1800" b="1" dirty="0"/>
          </a:p>
        </p:txBody>
      </p:sp>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71684" name="Equation" r:id="rId6" imgW="114120" imgH="215640" progId="Equation.3">
              <p:embed/>
            </p:oleObj>
          </a:graphicData>
        </a:graphic>
      </p:graphicFrame>
      <p:graphicFrame>
        <p:nvGraphicFramePr>
          <p:cNvPr id="71685" name="Object 5"/>
          <p:cNvGraphicFramePr>
            <a:graphicFrameLocks noChangeAspect="1"/>
          </p:cNvGraphicFramePr>
          <p:nvPr/>
        </p:nvGraphicFramePr>
        <p:xfrm>
          <a:off x="383125" y="1844773"/>
          <a:ext cx="3722688" cy="341313"/>
        </p:xfrm>
        <a:graphic>
          <a:graphicData uri="http://schemas.openxmlformats.org/presentationml/2006/ole">
            <p:oleObj spid="_x0000_s71685" name="Equation" r:id="rId7" imgW="2489040" imgH="228600" progId="Equation.3">
              <p:embed/>
            </p:oleObj>
          </a:graphicData>
        </a:graphic>
      </p:graphicFrame>
      <p:sp>
        <p:nvSpPr>
          <p:cNvPr id="9" name="TextBox 8"/>
          <p:cNvSpPr txBox="1"/>
          <p:nvPr/>
        </p:nvSpPr>
        <p:spPr>
          <a:xfrm>
            <a:off x="5219114" y="1167618"/>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&gt;0: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5287107" y="2572041"/>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&lt;0: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1" name="Rectangle 10"/>
          <p:cNvSpPr/>
          <p:nvPr/>
        </p:nvSpPr>
        <p:spPr>
          <a:xfrm>
            <a:off x="4460410" y="4499317"/>
            <a:ext cx="4050543" cy="553998"/>
          </a:xfrm>
          <a:prstGeom prst="rect">
            <a:avLst/>
          </a:prstGeom>
        </p:spPr>
        <p:txBody>
          <a:bodyPr wrap="square" lIns="0" tIns="0" rIns="0" bIns="0">
            <a:spAutoFit/>
          </a:bodyPr>
          <a:lstStyle/>
          <a:p>
            <a:r>
              <a:rPr lang="en-US" sz="1800" b="1" dirty="0" smtClean="0"/>
              <a:t>For example, suppose </a:t>
            </a:r>
            <a:r>
              <a:rPr lang="en-US" sz="1800" b="1" i="1" dirty="0" smtClean="0"/>
              <a:t>z</a:t>
            </a:r>
            <a:r>
              <a:rPr lang="en-US" sz="1800" b="1" dirty="0" smtClean="0"/>
              <a:t> = </a:t>
            </a:r>
            <a:r>
              <a:rPr lang="en-US" sz="1800" b="1" i="1" dirty="0" smtClean="0"/>
              <a:t>e</a:t>
            </a:r>
            <a:r>
              <a:rPr lang="en-US" sz="1800" b="1" baseline="30000" dirty="0" smtClean="0"/>
              <a:t>(</a:t>
            </a:r>
            <a:r>
              <a:rPr lang="en-US" sz="1800" b="1" i="1" baseline="30000" dirty="0" smtClean="0"/>
              <a:t>σ</a:t>
            </a:r>
            <a:r>
              <a:rPr lang="en-US" sz="1800" b="1" baseline="30000" dirty="0" smtClean="0"/>
              <a:t> </a:t>
            </a:r>
            <a:r>
              <a:rPr lang="en-US" sz="1800" b="1" i="1" baseline="30000" dirty="0" smtClean="0"/>
              <a:t>+ </a:t>
            </a:r>
            <a:r>
              <a:rPr lang="en-US" sz="1800" b="1" i="1" baseline="30000" dirty="0" err="1" smtClean="0"/>
              <a:t>jω</a:t>
            </a:r>
            <a:r>
              <a:rPr lang="en-US" sz="1800" b="1" i="1" baseline="30000" dirty="0" smtClean="0"/>
              <a:t>)</a:t>
            </a:r>
            <a:r>
              <a:rPr lang="en-US" sz="1800" b="1" i="1" dirty="0" smtClean="0"/>
              <a:t> </a:t>
            </a:r>
            <a:r>
              <a:rPr lang="en-US" sz="1800" b="1" dirty="0" smtClean="0"/>
              <a:t>for a DT signal:</a:t>
            </a:r>
            <a:endParaRPr lang="en-US" sz="1800" b="1" dirty="0"/>
          </a:p>
        </p:txBody>
      </p:sp>
      <p:graphicFrame>
        <p:nvGraphicFramePr>
          <p:cNvPr id="12" name="Object 5"/>
          <p:cNvGraphicFramePr>
            <a:graphicFrameLocks noChangeAspect="1"/>
          </p:cNvGraphicFramePr>
          <p:nvPr/>
        </p:nvGraphicFramePr>
        <p:xfrm>
          <a:off x="4646613" y="5316538"/>
          <a:ext cx="3686175" cy="341312"/>
        </p:xfrm>
        <a:graphic>
          <a:graphicData uri="http://schemas.openxmlformats.org/presentationml/2006/ole">
            <p:oleObj spid="_x0000_s71686" name="Equation" r:id="rId8" imgW="2463480" imgH="228600" progId="Equation.3">
              <p:embed/>
            </p:oleObj>
          </a:graphicData>
        </a:graphic>
      </p:graphicFrame>
      <p:sp>
        <p:nvSpPr>
          <p:cNvPr id="13" name="TextBox 12"/>
          <p:cNvSpPr txBox="1"/>
          <p:nvPr/>
        </p:nvSpPr>
        <p:spPr>
          <a:xfrm>
            <a:off x="214313" y="3767797"/>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&gt;0: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TextBox 13"/>
          <p:cNvSpPr txBox="1"/>
          <p:nvPr/>
        </p:nvSpPr>
        <p:spPr>
          <a:xfrm>
            <a:off x="214313" y="4637647"/>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&lt;0: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4801314"/>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With the advent of the Internet and personal electronics, signals and systems have become an integral part of the human experience.</a:t>
            </a:r>
          </a:p>
          <a:p>
            <a:pPr marL="168275" indent="-168275">
              <a:spcAft>
                <a:spcPts val="1200"/>
              </a:spcAft>
              <a:buFont typeface="Arial" pitchFamily="34" charset="0"/>
              <a:buChar char="•"/>
            </a:pPr>
            <a:r>
              <a:rPr lang="en-US" sz="1800" b="1" dirty="0" smtClean="0"/>
              <a:t>Signals can be continuous or discrete; time-varying, spatially varying, or both.</a:t>
            </a:r>
          </a:p>
          <a:p>
            <a:pPr marL="168275" indent="-168275">
              <a:spcAft>
                <a:spcPts val="1200"/>
              </a:spcAft>
              <a:buFont typeface="Arial" pitchFamily="34" charset="0"/>
              <a:buChar char="•"/>
            </a:pPr>
            <a:r>
              <a:rPr lang="en-US" sz="1800" b="1" dirty="0" smtClean="0"/>
              <a:t>Signals can be one-dimensional (amplitude vs. time) or multidimensional (a 2D or 3D image vs. time).</a:t>
            </a:r>
          </a:p>
          <a:p>
            <a:pPr marL="168275" indent="-168275">
              <a:spcAft>
                <a:spcPts val="1200"/>
              </a:spcAft>
              <a:buFont typeface="Arial" pitchFamily="34" charset="0"/>
              <a:buChar char="•"/>
            </a:pPr>
            <a:r>
              <a:rPr lang="en-US" sz="1800" b="1" dirty="0" smtClean="0"/>
              <a:t>However, all these signals and systems can be characterized by a common set of mathematical abstractions such as the Fourier transform.</a:t>
            </a:r>
          </a:p>
          <a:p>
            <a:pPr marL="168275" indent="-168275">
              <a:spcAft>
                <a:spcPts val="1200"/>
              </a:spcAft>
              <a:buFont typeface="Arial" pitchFamily="34" charset="0"/>
              <a:buChar char="•"/>
            </a:pPr>
            <a:r>
              <a:rPr lang="en-US" sz="1800" b="1" dirty="0" smtClean="0"/>
              <a:t>The more symmetry a signal has, the easier it is to represent, analyze and understand.</a:t>
            </a:r>
          </a:p>
          <a:p>
            <a:pPr marL="168275" indent="-168275">
              <a:spcAft>
                <a:spcPts val="1200"/>
              </a:spcAft>
              <a:buFont typeface="Arial" pitchFamily="34" charset="0"/>
              <a:buChar char="•"/>
            </a:pPr>
            <a:r>
              <a:rPr lang="en-US" sz="1800" b="1" dirty="0" smtClean="0"/>
              <a:t>Hence, understanding the properties of signals and systems will be important.</a:t>
            </a:r>
          </a:p>
          <a:p>
            <a:pPr marL="168275" indent="-168275">
              <a:spcAft>
                <a:spcPts val="1200"/>
              </a:spcAft>
              <a:buFont typeface="Arial" pitchFamily="34" charset="0"/>
              <a:buChar char="•"/>
            </a:pPr>
            <a:r>
              <a:rPr lang="en-US" sz="1800" b="1" dirty="0" smtClean="0"/>
              <a:t>In this course, we will focus mainly on one-dimensional continuous and discrete signals.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62530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Signals and Systems is a cornerstone of an </a:t>
            </a:r>
            <a:r>
              <a:rPr lang="en-US" sz="1800" b="1" dirty="0" smtClean="0"/>
              <a:t>electrical or computer </a:t>
            </a:r>
            <a:r>
              <a:rPr lang="en-US" sz="1800" b="1" smtClean="0"/>
              <a:t>engineering education and relevant </a:t>
            </a:r>
            <a:r>
              <a:rPr lang="en-US" sz="1800" b="1" dirty="0" smtClean="0"/>
              <a:t>to most engineering disciplines.</a:t>
            </a:r>
          </a:p>
          <a:p>
            <a:pPr marL="165100" indent="-165100" algn="just">
              <a:spcAft>
                <a:spcPts val="600"/>
              </a:spcAft>
              <a:buFont typeface="Arial" pitchFamily="34" charset="0"/>
              <a:buChar char="•"/>
            </a:pPr>
            <a:r>
              <a:rPr lang="en-US" sz="1800" b="1" dirty="0" smtClean="0"/>
              <a:t>The concepts described in this class (e.g., Fourier analysis) have roots in applied mathematics, and have impacted virtually all engineering disciplines. In fact, many non-engineering disciplines, such as business and finance, exploit these concepts </a:t>
            </a:r>
            <a:r>
              <a:rPr lang="en-US" sz="1800" b="1" smtClean="0"/>
              <a:t>today.</a:t>
            </a:r>
          </a:p>
          <a:p>
            <a:pPr marL="165100" indent="-165100" algn="just">
              <a:spcAft>
                <a:spcPts val="600"/>
              </a:spcAft>
              <a:buFont typeface="Arial" pitchFamily="34" charset="0"/>
              <a:buChar char="•"/>
            </a:pPr>
            <a:r>
              <a:rPr lang="en-US" sz="1800" b="1" smtClean="0"/>
              <a:t>Popular software tools such as Excel and Photoshop now include extensive signal processing capabilities.</a:t>
            </a:r>
            <a:endParaRPr lang="en-US" sz="1800" b="1" dirty="0" smtClean="0"/>
          </a:p>
          <a:p>
            <a:pPr marL="165100" indent="-165100" algn="just">
              <a:spcAft>
                <a:spcPts val="600"/>
              </a:spcAft>
              <a:buFont typeface="Arial" pitchFamily="34" charset="0"/>
              <a:buChar char="•"/>
            </a:pPr>
            <a:r>
              <a:rPr lang="en-US" sz="1800" b="1" dirty="0" smtClean="0">
                <a:latin typeface="Arial" charset="0"/>
              </a:rPr>
              <a:t>Virtually all engineers will use some aspect of this course in their work, since even hardware design begins with computer modeling.</a:t>
            </a:r>
          </a:p>
          <a:p>
            <a:pPr marL="165100" indent="-165100" algn="just">
              <a:spcAft>
                <a:spcPts val="600"/>
              </a:spcAft>
              <a:buFont typeface="Arial" pitchFamily="34" charset="0"/>
              <a:buChar char="•"/>
            </a:pPr>
            <a:r>
              <a:rPr lang="en-US" sz="1800" b="1" dirty="0" smtClean="0"/>
              <a:t>This course </a:t>
            </a:r>
            <a:r>
              <a:rPr lang="en-US" sz="1800" b="1" smtClean="0"/>
              <a:t>is actually an </a:t>
            </a:r>
            <a:r>
              <a:rPr lang="en-US" sz="1800" b="1" dirty="0" smtClean="0"/>
              <a:t>introduction to the design, simulation</a:t>
            </a:r>
            <a:r>
              <a:rPr lang="en-US" sz="1800" b="1" smtClean="0"/>
              <a:t>, and </a:t>
            </a:r>
            <a:r>
              <a:rPr lang="en-US" sz="1800" b="1" dirty="0" smtClean="0"/>
              <a:t>testing of systems. One often </a:t>
            </a:r>
            <a:r>
              <a:rPr lang="en-US" sz="1800" b="1" smtClean="0"/>
              <a:t>overlooked benefit of </a:t>
            </a:r>
            <a:r>
              <a:rPr lang="en-US" sz="1800" b="1" dirty="0" smtClean="0"/>
              <a:t>this course is to help you better appreciate some of that free software you download from the Internet.</a:t>
            </a:r>
          </a:p>
          <a:p>
            <a:pPr marL="165100" indent="-165100" algn="just">
              <a:spcAft>
                <a:spcPts val="600"/>
              </a:spcAft>
              <a:buFont typeface="Arial" pitchFamily="34" charset="0"/>
              <a:buChar char="•"/>
            </a:pPr>
            <a:r>
              <a:rPr lang="en-US" sz="1800" b="1" smtClean="0"/>
              <a:t>We will focus on basic mathematical concepts, such as linearity, and common transformations (e.g., Laplace). More advanced courses deal with how you can combine such concepts into algorithms, and how to implement these concepts efficiently in hardware.</a:t>
            </a:r>
          </a:p>
          <a:p>
            <a:pPr marL="165100" indent="-165100" algn="just">
              <a:spcAft>
                <a:spcPts val="600"/>
              </a:spcAft>
              <a:buFont typeface="Arial" pitchFamily="34" charset="0"/>
              <a:buChar char="•"/>
            </a:pPr>
            <a:r>
              <a:rPr lang="en-US" sz="1800" b="1" smtClean="0"/>
              <a:t>Though the analog portion of this course focuses on linear systems, digital systems are most often nonlinear in nature due to the ease with which the linearity assumption can be violated in software.</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Multimedia Signal Processing At A Glance…</a:t>
            </a:r>
            <a:endParaRPr lang="en-US" b="1" dirty="0">
              <a:solidFill>
                <a:schemeClr val="accent2"/>
              </a:solidFill>
            </a:endParaRPr>
          </a:p>
        </p:txBody>
      </p:sp>
      <p:pic>
        <p:nvPicPr>
          <p:cNvPr id="43009" name="Picture 1">
            <a:hlinkClick r:id="rId2"/>
          </p:cNvPr>
          <p:cNvPicPr>
            <a:picLocks noChangeAspect="1" noChangeArrowheads="1"/>
          </p:cNvPicPr>
          <p:nvPr/>
        </p:nvPicPr>
        <p:blipFill>
          <a:blip r:embed="rId3"/>
          <a:srcRect l="16668" t="16122" r="15766"/>
          <a:stretch>
            <a:fillRect/>
          </a:stretch>
        </p:blipFill>
        <p:spPr bwMode="auto">
          <a:xfrm>
            <a:off x="7399614" y="590842"/>
            <a:ext cx="1519311" cy="4878290"/>
          </a:xfrm>
          <a:prstGeom prst="rect">
            <a:avLst/>
          </a:prstGeom>
          <a:noFill/>
          <a:ln w="9525">
            <a:noFill/>
            <a:miter lim="800000"/>
            <a:headEnd/>
            <a:tailEnd/>
          </a:ln>
          <a:effectLst/>
        </p:spPr>
      </p:pic>
      <p:sp>
        <p:nvSpPr>
          <p:cNvPr id="6" name="Text Box 3"/>
          <p:cNvSpPr txBox="1">
            <a:spLocks noChangeArrowheads="1"/>
          </p:cNvSpPr>
          <p:nvPr/>
        </p:nvSpPr>
        <p:spPr bwMode="auto">
          <a:xfrm>
            <a:off x="230188" y="548640"/>
            <a:ext cx="6902132" cy="4895557"/>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tabLst>
                <a:tab pos="168275" algn="l"/>
              </a:tabLst>
            </a:pPr>
            <a:r>
              <a:rPr lang="en-US" sz="1800" b="1" dirty="0" smtClean="0">
                <a:latin typeface="Arial" charset="0"/>
              </a:rPr>
              <a:t>Some of the specifications of this MP3 player are:</a:t>
            </a:r>
          </a:p>
          <a:p>
            <a:pPr marL="280988" indent="-55563">
              <a:spcAft>
                <a:spcPts val="600"/>
              </a:spcAft>
              <a:tabLst>
                <a:tab pos="3206750" algn="l"/>
              </a:tabLst>
            </a:pPr>
            <a:r>
              <a:rPr lang="en-US" sz="1200" b="1" dirty="0" smtClean="0">
                <a:sym typeface="Wingdings"/>
              </a:rPr>
              <a:t></a:t>
            </a:r>
            <a:r>
              <a:rPr lang="en-US" sz="1800" b="1" dirty="0" smtClean="0">
                <a:sym typeface="Wingdings"/>
              </a:rPr>
              <a:t> 1</a:t>
            </a:r>
            <a:r>
              <a:rPr lang="en-US" sz="1800" b="1" dirty="0" smtClean="0"/>
              <a:t>” x 2.5” package	</a:t>
            </a:r>
            <a:r>
              <a:rPr lang="en-US" sz="1200" b="1" dirty="0" smtClean="0">
                <a:sym typeface="Wingdings"/>
              </a:rPr>
              <a:t></a:t>
            </a:r>
            <a:r>
              <a:rPr lang="en-US" sz="1800" b="1" dirty="0" smtClean="0">
                <a:sym typeface="Wingdings"/>
              </a:rPr>
              <a:t>  2 </a:t>
            </a:r>
            <a:r>
              <a:rPr lang="en-US" sz="1800" b="1" dirty="0" err="1" smtClean="0">
                <a:sym typeface="Wingdings"/>
              </a:rPr>
              <a:t>Gbytes</a:t>
            </a:r>
            <a:r>
              <a:rPr lang="en-US" sz="1800" b="1" dirty="0" smtClean="0">
                <a:sym typeface="Wingdings"/>
              </a:rPr>
              <a:t> memory</a:t>
            </a:r>
          </a:p>
          <a:p>
            <a:pPr marL="280988" indent="-55563">
              <a:spcAft>
                <a:spcPts val="600"/>
              </a:spcAft>
              <a:tabLst>
                <a:tab pos="3206750" algn="l"/>
              </a:tabLst>
            </a:pPr>
            <a:r>
              <a:rPr lang="en-US" sz="1200" b="1" dirty="0" smtClean="0">
                <a:sym typeface="Wingdings"/>
              </a:rPr>
              <a:t></a:t>
            </a:r>
            <a:r>
              <a:rPr lang="en-US" sz="1800" b="1" dirty="0" smtClean="0">
                <a:sym typeface="Wingdings"/>
              </a:rPr>
              <a:t> </a:t>
            </a:r>
            <a:r>
              <a:rPr lang="en-US" sz="1800" b="1" dirty="0" smtClean="0"/>
              <a:t>music, video, photo	</a:t>
            </a:r>
            <a:r>
              <a:rPr lang="en-US" sz="1200" b="1" dirty="0" smtClean="0">
                <a:sym typeface="Wingdings"/>
              </a:rPr>
              <a:t>  </a:t>
            </a:r>
            <a:r>
              <a:rPr lang="en-US" sz="1800" b="1" dirty="0" smtClean="0">
                <a:sym typeface="Wingdings"/>
              </a:rPr>
              <a:t>audio recording</a:t>
            </a:r>
          </a:p>
          <a:p>
            <a:pPr marL="280988" indent="-55563">
              <a:spcAft>
                <a:spcPts val="1200"/>
              </a:spcAft>
              <a:tabLst>
                <a:tab pos="3206750" algn="l"/>
              </a:tabLst>
            </a:pPr>
            <a:r>
              <a:rPr lang="en-US" sz="1200" b="1" dirty="0" smtClean="0">
                <a:sym typeface="Wingdings"/>
              </a:rPr>
              <a:t>  </a:t>
            </a:r>
            <a:r>
              <a:rPr lang="en-US" sz="1800" b="1" dirty="0" smtClean="0">
                <a:sym typeface="Wingdings"/>
              </a:rPr>
              <a:t>FM radio</a:t>
            </a:r>
            <a:r>
              <a:rPr lang="en-US" sz="1200" b="1" dirty="0" smtClean="0">
                <a:sym typeface="Wingdings"/>
              </a:rPr>
              <a:t>	</a:t>
            </a:r>
            <a:r>
              <a:rPr lang="en-US" sz="1800" b="1" dirty="0" smtClean="0">
                <a:sym typeface="Wingdings"/>
              </a:rPr>
              <a:t> USB interface</a:t>
            </a:r>
          </a:p>
          <a:p>
            <a:pPr marL="168275" indent="-168275">
              <a:spcAft>
                <a:spcPts val="600"/>
              </a:spcAft>
              <a:buFont typeface="Arial" pitchFamily="34" charset="0"/>
              <a:buChar char="•"/>
              <a:tabLst>
                <a:tab pos="168275" algn="l"/>
                <a:tab pos="3206750" algn="l"/>
              </a:tabLst>
            </a:pPr>
            <a:r>
              <a:rPr lang="en-US" sz="1800" b="1" dirty="0" smtClean="0">
                <a:sym typeface="Wingdings"/>
              </a:rPr>
              <a:t>Advances in integrated circuits and digital signal processing technology enabled the creation of this device.</a:t>
            </a:r>
          </a:p>
          <a:p>
            <a:pPr marL="168275" indent="-168275">
              <a:spcAft>
                <a:spcPts val="600"/>
              </a:spcAft>
              <a:buFont typeface="Arial" pitchFamily="34" charset="0"/>
              <a:buChar char="•"/>
              <a:tabLst>
                <a:tab pos="168275" algn="l"/>
                <a:tab pos="3206750" algn="l"/>
              </a:tabLst>
            </a:pPr>
            <a:r>
              <a:rPr lang="en-US" sz="1800" b="1" dirty="0" smtClean="0">
                <a:sym typeface="Wingdings"/>
              </a:rPr>
              <a:t>Low power and large inexpensive memories were crucial to the commercial viability of the device. </a:t>
            </a:r>
          </a:p>
          <a:p>
            <a:pPr marL="168275" indent="-168275">
              <a:spcAft>
                <a:spcPts val="600"/>
              </a:spcAft>
              <a:buFont typeface="Arial" pitchFamily="34" charset="0"/>
              <a:buChar char="•"/>
              <a:tabLst>
                <a:tab pos="168275" algn="l"/>
                <a:tab pos="3206750" algn="l"/>
              </a:tabLst>
            </a:pPr>
            <a:r>
              <a:rPr lang="en-US" sz="1800" b="1" dirty="0" smtClean="0">
                <a:sym typeface="Wingdings"/>
              </a:rPr>
              <a:t>The signals stored in this device are digital signals, because they consist of discrete-time signals whose amplitudes are represented as a finite set of numbers.</a:t>
            </a:r>
          </a:p>
          <a:p>
            <a:pPr marL="168275" indent="-168275">
              <a:spcAft>
                <a:spcPts val="600"/>
              </a:spcAft>
              <a:buFont typeface="Arial" pitchFamily="34" charset="0"/>
              <a:buChar char="•"/>
              <a:tabLst>
                <a:tab pos="168275" algn="l"/>
                <a:tab pos="3206750" algn="l"/>
              </a:tabLst>
            </a:pPr>
            <a:r>
              <a:rPr lang="en-US" sz="1800" b="1" dirty="0" smtClean="0">
                <a:sym typeface="Wingdings"/>
              </a:rPr>
              <a:t>The signals are compressed to save space using software-based compression (MP3).</a:t>
            </a:r>
          </a:p>
          <a:p>
            <a:pPr marL="168275" indent="-168275">
              <a:spcAft>
                <a:spcPts val="600"/>
              </a:spcAft>
              <a:buFont typeface="Arial" pitchFamily="34" charset="0"/>
              <a:buChar char="•"/>
              <a:tabLst>
                <a:tab pos="168275" algn="l"/>
                <a:tab pos="3206750" algn="l"/>
              </a:tabLst>
            </a:pPr>
            <a:r>
              <a:rPr lang="en-US" sz="1800" b="1" dirty="0" smtClean="0">
                <a:sym typeface="Wingdings"/>
              </a:rPr>
              <a:t>An FM radio demodulates an electromagnetic wave and converts it to a digital audio signal.</a:t>
            </a:r>
          </a:p>
          <a:p>
            <a:pPr marL="165100" indent="-165100">
              <a:spcAft>
                <a:spcPts val="300"/>
              </a:spcAft>
              <a:tabLst>
                <a:tab pos="463550" algn="l"/>
                <a:tab pos="3206750" algn="l"/>
              </a:tabLst>
            </a:pPr>
            <a:endParaRPr lang="en-US" sz="1200" b="1" dirty="0" smtClean="0"/>
          </a:p>
        </p:txBody>
      </p:sp>
      <p:sp>
        <p:nvSpPr>
          <p:cNvPr id="7" name="Text Box 3"/>
          <p:cNvSpPr txBox="1">
            <a:spLocks noChangeArrowheads="1"/>
          </p:cNvSpPr>
          <p:nvPr/>
        </p:nvSpPr>
        <p:spPr bwMode="auto">
          <a:xfrm>
            <a:off x="186396" y="5458269"/>
            <a:ext cx="8735354" cy="914389"/>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tabLst>
                <a:tab pos="168275" algn="l"/>
                <a:tab pos="3206750" algn="l"/>
              </a:tabLst>
            </a:pPr>
            <a:r>
              <a:rPr lang="en-US" sz="1800" b="1" dirty="0" smtClean="0">
                <a:sym typeface="Wingdings"/>
              </a:rPr>
              <a:t>The audio recorder uses a microphone to convert a sound pressure wave into an electrical signal, which is then converted to an MP3 digital signal.</a:t>
            </a:r>
          </a:p>
          <a:p>
            <a:pPr marL="168275" indent="-168275">
              <a:spcAft>
                <a:spcPts val="600"/>
              </a:spcAft>
              <a:buFont typeface="Arial" pitchFamily="34" charset="0"/>
              <a:buChar char="•"/>
              <a:tabLst>
                <a:tab pos="168275" algn="l"/>
                <a:tab pos="3206750" algn="l"/>
              </a:tabLst>
            </a:pPr>
            <a:r>
              <a:rPr lang="en-US" sz="1800" b="1" dirty="0" smtClean="0">
                <a:solidFill>
                  <a:schemeClr val="accent1"/>
                </a:solidFill>
                <a:sym typeface="Wingdings"/>
              </a:rPr>
              <a:t>A lot of signal processing technology for $30!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Examples of Signals</a:t>
            </a:r>
            <a:endParaRPr lang="en-US" b="1" dirty="0">
              <a:solidFill>
                <a:schemeClr val="accent2"/>
              </a:solidFill>
            </a:endParaRPr>
          </a:p>
        </p:txBody>
      </p:sp>
      <p:sp>
        <p:nvSpPr>
          <p:cNvPr id="5" name="Rectangle 4"/>
          <p:cNvSpPr/>
          <p:nvPr/>
        </p:nvSpPr>
        <p:spPr>
          <a:xfrm>
            <a:off x="186396" y="562706"/>
            <a:ext cx="8707438" cy="6063198"/>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Electrical signals (e.g., voltages and currents in a circuit)</a:t>
            </a:r>
          </a:p>
          <a:p>
            <a:pPr marL="168275" indent="-168275">
              <a:spcAft>
                <a:spcPts val="1200"/>
              </a:spcAft>
              <a:buFont typeface="Arial" pitchFamily="34" charset="0"/>
              <a:buChar char="•"/>
            </a:pPr>
            <a:r>
              <a:rPr lang="en-US" sz="1800" b="1" dirty="0" smtClean="0"/>
              <a:t>Acoustic signals (e.g., audio or speech signals)</a:t>
            </a:r>
          </a:p>
          <a:p>
            <a:pPr marL="168275" indent="-168275">
              <a:spcAft>
                <a:spcPts val="1200"/>
              </a:spcAft>
              <a:buFont typeface="Arial" pitchFamily="34" charset="0"/>
              <a:buChar char="•"/>
            </a:pPr>
            <a:r>
              <a:rPr lang="en-US" sz="1800" b="1" dirty="0" smtClean="0"/>
              <a:t>Video signals (e.g., intensity variations in an image)</a:t>
            </a:r>
          </a:p>
          <a:p>
            <a:pPr marL="168275" indent="-168275">
              <a:spcAft>
                <a:spcPts val="1200"/>
              </a:spcAft>
              <a:buFont typeface="Arial" pitchFamily="34" charset="0"/>
              <a:buChar char="•"/>
            </a:pPr>
            <a:r>
              <a:rPr lang="en-US" sz="1800" b="1" dirty="0" smtClean="0"/>
              <a:t>Biological signals (e.g., sequence of bases in a gene)</a:t>
            </a:r>
          </a:p>
          <a:p>
            <a:pPr marL="168275" indent="-168275">
              <a:spcAft>
                <a:spcPts val="1200"/>
              </a:spcAft>
              <a:buFont typeface="Arial" pitchFamily="34" charset="0"/>
              <a:buChar char="•"/>
            </a:pPr>
            <a:r>
              <a:rPr lang="en-US" sz="1800" b="1" dirty="0" smtClean="0"/>
              <a:t>The Internet is introducing many new forms of “signals” as information streams (e.g., multimedia news broadcasts).</a:t>
            </a:r>
          </a:p>
          <a:p>
            <a:pPr marL="168275" indent="-168275">
              <a:spcAft>
                <a:spcPts val="1200"/>
              </a:spcAft>
              <a:buFont typeface="Arial" pitchFamily="34" charset="0"/>
              <a:buChar char="•"/>
            </a:pPr>
            <a:r>
              <a:rPr lang="en-US" sz="1800" b="1" dirty="0" smtClean="0"/>
              <a:t>Noise: unwanted components in your signals that are often random.</a:t>
            </a:r>
          </a:p>
          <a:p>
            <a:pPr marL="168275" indent="-168275">
              <a:spcAft>
                <a:spcPts val="1200"/>
              </a:spcAft>
              <a:buFont typeface="Arial" pitchFamily="34" charset="0"/>
              <a:buChar char="•"/>
            </a:pPr>
            <a:r>
              <a:rPr lang="en-US" sz="1800" b="1" dirty="0" smtClean="0"/>
              <a:t>Video signals are interesting because they</a:t>
            </a:r>
            <a:br>
              <a:rPr lang="en-US" sz="1800" b="1" dirty="0" smtClean="0"/>
            </a:br>
            <a:r>
              <a:rPr lang="en-US" sz="1800" b="1" dirty="0" smtClean="0"/>
              <a:t>are discrete in several dimensions:</a:t>
            </a:r>
          </a:p>
          <a:p>
            <a:pPr marL="463550" indent="-295275">
              <a:spcAft>
                <a:spcPts val="1200"/>
              </a:spcAft>
              <a:buFont typeface="Wingdings" pitchFamily="2" charset="2"/>
              <a:buChar char="q"/>
            </a:pPr>
            <a:r>
              <a:rPr lang="en-US" sz="1800" b="1" dirty="0" smtClean="0"/>
              <a:t>The image has a particular horizontal and</a:t>
            </a:r>
            <a:br>
              <a:rPr lang="en-US" sz="1800" b="1" dirty="0" smtClean="0"/>
            </a:br>
            <a:r>
              <a:rPr lang="en-US" sz="1800" b="1" dirty="0" smtClean="0"/>
              <a:t>vertical resolution (e.g., 320 x 240 pixels).</a:t>
            </a:r>
          </a:p>
          <a:p>
            <a:pPr marL="463550" indent="-295275">
              <a:spcAft>
                <a:spcPts val="1200"/>
              </a:spcAft>
              <a:buFont typeface="Wingdings" pitchFamily="2" charset="2"/>
              <a:buChar char="q"/>
            </a:pPr>
            <a:r>
              <a:rPr lang="en-US" sz="1800" b="1" dirty="0" smtClean="0"/>
              <a:t>The image also is sampled in the temporal</a:t>
            </a:r>
            <a:br>
              <a:rPr lang="en-US" sz="1800" b="1" dirty="0" smtClean="0"/>
            </a:br>
            <a:r>
              <a:rPr lang="en-US" sz="1800" b="1" dirty="0" smtClean="0"/>
              <a:t>dimension (e.g., 30 frames per second).</a:t>
            </a:r>
          </a:p>
          <a:p>
            <a:pPr marL="463550" indent="-295275">
              <a:spcAft>
                <a:spcPts val="1200"/>
              </a:spcAft>
              <a:buFont typeface="Wingdings" pitchFamily="2" charset="2"/>
              <a:buChar char="q"/>
            </a:pPr>
            <a:r>
              <a:rPr lang="en-US" sz="1800" b="1" dirty="0" smtClean="0"/>
              <a:t>Each pixel is represented by 8 to 24 bits of</a:t>
            </a:r>
            <a:br>
              <a:rPr lang="en-US" sz="1800" b="1" dirty="0" smtClean="0"/>
            </a:br>
            <a:r>
              <a:rPr lang="en-US" sz="1800" b="1" dirty="0" smtClean="0"/>
              <a:t>color (e.g., 8 bits for Red, Green and Blue).</a:t>
            </a:r>
          </a:p>
          <a:p>
            <a:pPr marL="463550" indent="-295275">
              <a:spcAft>
                <a:spcPts val="1200"/>
              </a:spcAft>
              <a:buFont typeface="Wingdings" pitchFamily="2" charset="2"/>
              <a:buChar char="q"/>
            </a:pPr>
            <a:r>
              <a:rPr lang="en-US" sz="1800" b="1" dirty="0" smtClean="0"/>
              <a:t>The audio and video are compressed.</a:t>
            </a:r>
          </a:p>
        </p:txBody>
      </p:sp>
      <p:pic>
        <p:nvPicPr>
          <p:cNvPr id="41985" name="Picture 1">
            <a:hlinkClick r:id="rId2"/>
          </p:cNvPr>
          <p:cNvPicPr>
            <a:picLocks noChangeAspect="1" noChangeArrowheads="1"/>
          </p:cNvPicPr>
          <p:nvPr/>
        </p:nvPicPr>
        <p:blipFill>
          <a:blip r:embed="rId3"/>
          <a:srcRect/>
          <a:stretch>
            <a:fillRect/>
          </a:stretch>
        </p:blipFill>
        <p:spPr bwMode="auto">
          <a:xfrm>
            <a:off x="5781822" y="3743234"/>
            <a:ext cx="3154216" cy="2365662"/>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866215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Independent Variables</a:t>
            </a:r>
            <a:endParaRPr lang="en-US" b="1" dirty="0">
              <a:solidFill>
                <a:schemeClr val="accent2"/>
              </a:solidFill>
            </a:endParaRPr>
          </a:p>
        </p:txBody>
      </p:sp>
      <p:sp>
        <p:nvSpPr>
          <p:cNvPr id="11" name="Rectangle 10"/>
          <p:cNvSpPr/>
          <p:nvPr/>
        </p:nvSpPr>
        <p:spPr>
          <a:xfrm>
            <a:off x="186396" y="562706"/>
            <a:ext cx="8707438" cy="2092881"/>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Time is often the </a:t>
            </a:r>
            <a:r>
              <a:rPr lang="en-US" sz="1800" b="1" dirty="0" smtClean="0">
                <a:solidFill>
                  <a:schemeClr val="accent1"/>
                </a:solidFill>
              </a:rPr>
              <a:t>independent variable</a:t>
            </a:r>
            <a:r>
              <a:rPr lang="en-US" sz="1800" b="1" dirty="0" smtClean="0"/>
              <a:t/>
            </a:r>
            <a:br>
              <a:rPr lang="en-US" sz="1800" b="1" dirty="0" smtClean="0"/>
            </a:br>
            <a:r>
              <a:rPr lang="en-US" sz="1800" b="1" dirty="0" smtClean="0"/>
              <a:t>for a signal. </a:t>
            </a:r>
            <a:r>
              <a:rPr lang="en-US" sz="1800" b="1" i="1" dirty="0" smtClean="0"/>
              <a:t>x</a:t>
            </a:r>
            <a:r>
              <a:rPr lang="en-US" sz="1800" b="1" dirty="0" smtClean="0"/>
              <a:t>(t) will be used to represent</a:t>
            </a:r>
            <a:br>
              <a:rPr lang="en-US" sz="1800" b="1" dirty="0" smtClean="0"/>
            </a:br>
            <a:r>
              <a:rPr lang="en-US" sz="1800" b="1" dirty="0" smtClean="0"/>
              <a:t>a signal that is a function of time, </a:t>
            </a:r>
            <a:r>
              <a:rPr lang="en-US" sz="1800" b="1" i="1" dirty="0" smtClean="0"/>
              <a:t>t</a:t>
            </a:r>
            <a:r>
              <a:rPr lang="en-US" sz="1800" b="1" dirty="0" smtClean="0"/>
              <a:t>.</a:t>
            </a:r>
          </a:p>
          <a:p>
            <a:pPr marL="168275" indent="-168275">
              <a:spcAft>
                <a:spcPts val="1200"/>
              </a:spcAft>
              <a:buFont typeface="Arial" pitchFamily="34" charset="0"/>
              <a:buChar char="•"/>
            </a:pPr>
            <a:r>
              <a:rPr lang="en-US" sz="1800" b="1" dirty="0" smtClean="0"/>
              <a:t>A temporal signal is defined by the </a:t>
            </a:r>
            <a:br>
              <a:rPr lang="en-US" sz="1800" b="1" dirty="0" smtClean="0"/>
            </a:br>
            <a:r>
              <a:rPr lang="en-US" sz="1800" b="1" dirty="0" smtClean="0"/>
              <a:t>relationship of its amplitude </a:t>
            </a:r>
            <a:br>
              <a:rPr lang="en-US" sz="1800" b="1" dirty="0" smtClean="0"/>
            </a:br>
            <a:r>
              <a:rPr lang="en-US" sz="1800" b="1" dirty="0" smtClean="0"/>
              <a:t>(the dependent variable) to time</a:t>
            </a:r>
            <a:br>
              <a:rPr lang="en-US" sz="1800" b="1" dirty="0" smtClean="0"/>
            </a:br>
            <a:r>
              <a:rPr lang="en-US" sz="1800" b="1" dirty="0" smtClean="0"/>
              <a:t> (</a:t>
            </a:r>
            <a:r>
              <a:rPr lang="en-US" sz="1800" b="1" smtClean="0"/>
              <a:t>the independent </a:t>
            </a:r>
            <a:r>
              <a:rPr lang="en-US" sz="1800" b="1" dirty="0" smtClean="0"/>
              <a:t>variable).</a:t>
            </a:r>
          </a:p>
        </p:txBody>
      </p:sp>
      <p:pic>
        <p:nvPicPr>
          <p:cNvPr id="40961" name="Picture 1">
            <a:hlinkClick r:id="rId2"/>
          </p:cNvPr>
          <p:cNvPicPr>
            <a:picLocks noChangeAspect="1" noChangeArrowheads="1"/>
          </p:cNvPicPr>
          <p:nvPr/>
        </p:nvPicPr>
        <p:blipFill>
          <a:blip r:embed="rId3"/>
          <a:srcRect/>
          <a:stretch>
            <a:fillRect/>
          </a:stretch>
        </p:blipFill>
        <p:spPr bwMode="auto">
          <a:xfrm>
            <a:off x="5064369" y="775228"/>
            <a:ext cx="3843094" cy="1547962"/>
          </a:xfrm>
          <a:prstGeom prst="rect">
            <a:avLst/>
          </a:prstGeom>
          <a:noFill/>
          <a:ln w="9525">
            <a:noFill/>
            <a:miter lim="800000"/>
            <a:headEnd/>
            <a:tailEnd/>
          </a:ln>
          <a:effectLst/>
        </p:spPr>
      </p:pic>
      <p:pic>
        <p:nvPicPr>
          <p:cNvPr id="40962" name="Picture 2">
            <a:hlinkClick r:id="rId2"/>
          </p:cNvPr>
          <p:cNvPicPr>
            <a:picLocks noChangeAspect="1" noChangeArrowheads="1"/>
          </p:cNvPicPr>
          <p:nvPr/>
        </p:nvPicPr>
        <p:blipFill>
          <a:blip r:embed="rId4"/>
          <a:srcRect/>
          <a:stretch>
            <a:fillRect/>
          </a:stretch>
        </p:blipFill>
        <p:spPr bwMode="auto">
          <a:xfrm>
            <a:off x="330200" y="3065767"/>
            <a:ext cx="4052506" cy="3245715"/>
          </a:xfrm>
          <a:prstGeom prst="rect">
            <a:avLst/>
          </a:prstGeom>
          <a:noFill/>
          <a:ln w="38100">
            <a:solidFill>
              <a:schemeClr val="accent2"/>
            </a:solidFill>
            <a:miter lim="800000"/>
            <a:headEnd/>
            <a:tailEnd/>
          </a:ln>
          <a:effectLst/>
        </p:spPr>
      </p:pic>
      <p:sp>
        <p:nvSpPr>
          <p:cNvPr id="13" name="Rectangle 12"/>
          <p:cNvSpPr/>
          <p:nvPr/>
        </p:nvSpPr>
        <p:spPr>
          <a:xfrm>
            <a:off x="4717142" y="3115662"/>
            <a:ext cx="4190321" cy="3077766"/>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An independent variable can be 1D (time),  2D (space), 3D (space) or even something more complicated.</a:t>
            </a:r>
          </a:p>
          <a:p>
            <a:pPr marL="168275" indent="-168275">
              <a:spcAft>
                <a:spcPts val="1200"/>
              </a:spcAft>
              <a:buFont typeface="Arial" pitchFamily="34" charset="0"/>
              <a:buChar char="•"/>
            </a:pPr>
            <a:r>
              <a:rPr lang="en-US" sz="1800" b="1" dirty="0" smtClean="0"/>
              <a:t>The signal is described as a function of this variable.</a:t>
            </a:r>
          </a:p>
          <a:p>
            <a:pPr marL="168275" indent="-168275">
              <a:spcAft>
                <a:spcPts val="1200"/>
              </a:spcAft>
              <a:buFont typeface="Arial" pitchFamily="34" charset="0"/>
              <a:buChar char="•"/>
            </a:pPr>
            <a:r>
              <a:rPr lang="en-US" sz="1800" b="1" dirty="0" smtClean="0"/>
              <a:t>There are many types of functions that can be used to describe signals (continuous, discrete, random are just a few of the concepts we will encounter this semester).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Continuous Time (CT) Signals</a:t>
            </a:r>
            <a:endParaRPr lang="en-US" b="1" dirty="0">
              <a:solidFill>
                <a:schemeClr val="accent2"/>
              </a:solidFill>
            </a:endParaRPr>
          </a:p>
        </p:txBody>
      </p:sp>
      <p:pic>
        <p:nvPicPr>
          <p:cNvPr id="66561" name="Picture 1">
            <a:hlinkClick r:id="rId2"/>
          </p:cNvPr>
          <p:cNvPicPr>
            <a:picLocks noChangeAspect="1" noChangeArrowheads="1"/>
          </p:cNvPicPr>
          <p:nvPr/>
        </p:nvPicPr>
        <p:blipFill>
          <a:blip r:embed="rId3"/>
          <a:srcRect/>
          <a:stretch>
            <a:fillRect/>
          </a:stretch>
        </p:blipFill>
        <p:spPr bwMode="auto">
          <a:xfrm>
            <a:off x="1079500" y="3228243"/>
            <a:ext cx="6991350" cy="2933700"/>
          </a:xfrm>
          <a:prstGeom prst="rect">
            <a:avLst/>
          </a:prstGeom>
          <a:noFill/>
          <a:ln w="9525">
            <a:noFill/>
            <a:miter lim="800000"/>
            <a:headEnd/>
            <a:tailEnd/>
          </a:ln>
          <a:effectLst/>
        </p:spPr>
      </p:pic>
      <p:sp>
        <p:nvSpPr>
          <p:cNvPr id="5" name="Rectangle 4"/>
          <p:cNvSpPr/>
          <p:nvPr/>
        </p:nvSpPr>
        <p:spPr>
          <a:xfrm>
            <a:off x="186396" y="562706"/>
            <a:ext cx="8707438" cy="2169825"/>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Most of the signals in the physical world are CT signals, since the time scale is infinitesimally fine (e.g., voltage, pressure, temperature, velocity).</a:t>
            </a:r>
          </a:p>
          <a:p>
            <a:pPr marL="168275" indent="-168275">
              <a:spcAft>
                <a:spcPts val="600"/>
              </a:spcAft>
              <a:buFont typeface="Arial" pitchFamily="34" charset="0"/>
              <a:buChar char="•"/>
            </a:pPr>
            <a:r>
              <a:rPr lang="en-US" sz="1800" b="1" dirty="0" smtClean="0"/>
              <a:t>Often, the only way we can view these signals is through a transducer, a device that converts a CT signal to an electrical signal.</a:t>
            </a:r>
          </a:p>
          <a:p>
            <a:pPr marL="168275" indent="-168275">
              <a:spcAft>
                <a:spcPts val="600"/>
              </a:spcAft>
              <a:buFont typeface="Arial" pitchFamily="34" charset="0"/>
              <a:buChar char="•"/>
            </a:pPr>
            <a:r>
              <a:rPr lang="en-US" sz="1800" b="1" dirty="0" smtClean="0"/>
              <a:t>Common transducers are the ears, the eyes, the nose… but these are a little complicated.</a:t>
            </a:r>
          </a:p>
          <a:p>
            <a:pPr marL="168275" indent="-168275">
              <a:spcAft>
                <a:spcPts val="600"/>
              </a:spcAft>
              <a:buFont typeface="Arial" pitchFamily="34" charset="0"/>
              <a:buChar char="•"/>
            </a:pPr>
            <a:r>
              <a:rPr lang="en-US" sz="1800" b="1" dirty="0" smtClean="0"/>
              <a:t>Simpler transducers are voltmeters, microphones, and pressure sensors.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Discrete-Time (DT) Signals</a:t>
            </a:r>
            <a:endParaRPr lang="en-US" b="1" dirty="0">
              <a:solidFill>
                <a:schemeClr val="accent2"/>
              </a:solidFill>
            </a:endParaRPr>
          </a:p>
        </p:txBody>
      </p:sp>
      <p:sp>
        <p:nvSpPr>
          <p:cNvPr id="5" name="Rectangle 4"/>
          <p:cNvSpPr/>
          <p:nvPr/>
        </p:nvSpPr>
        <p:spPr>
          <a:xfrm>
            <a:off x="186396" y="562706"/>
            <a:ext cx="8707438" cy="830997"/>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We can write a collection of numbers (1, -3, 7, 9) representing a signal as a function of a discrete variable, </a:t>
            </a:r>
            <a:r>
              <a:rPr lang="en-US" sz="1800" b="1" i="1" dirty="0" smtClean="0"/>
              <a:t>n</a:t>
            </a:r>
            <a:r>
              <a:rPr lang="en-US" sz="1800" b="1" dirty="0" smtClean="0"/>
              <a:t>. </a:t>
            </a:r>
            <a:r>
              <a:rPr lang="en-US" sz="1800" b="1" i="1" dirty="0" smtClean="0"/>
              <a:t>x</a:t>
            </a:r>
            <a:r>
              <a:rPr lang="en-US" sz="1800" b="1" dirty="0" smtClean="0"/>
              <a:t>[n] represents the amplitude, or value of the signal as a function of </a:t>
            </a:r>
            <a:r>
              <a:rPr lang="en-US" sz="1800" b="1" i="1" dirty="0" smtClean="0"/>
              <a:t>n</a:t>
            </a:r>
            <a:r>
              <a:rPr lang="en-US" sz="1800" b="1" dirty="0" smtClean="0"/>
              <a:t>, which takes on integer values.</a:t>
            </a:r>
          </a:p>
        </p:txBody>
      </p:sp>
      <p:pic>
        <p:nvPicPr>
          <p:cNvPr id="67586" name="Picture 2">
            <a:hlinkClick r:id="rId2"/>
          </p:cNvPr>
          <p:cNvPicPr>
            <a:picLocks noChangeAspect="1" noChangeArrowheads="1"/>
          </p:cNvPicPr>
          <p:nvPr/>
        </p:nvPicPr>
        <p:blipFill>
          <a:blip r:embed="rId3"/>
          <a:srcRect/>
          <a:stretch>
            <a:fillRect/>
          </a:stretch>
        </p:blipFill>
        <p:spPr bwMode="auto">
          <a:xfrm>
            <a:off x="916303" y="1471246"/>
            <a:ext cx="7677150" cy="3352800"/>
          </a:xfrm>
          <a:prstGeom prst="rect">
            <a:avLst/>
          </a:prstGeom>
          <a:noFill/>
          <a:ln w="9525">
            <a:noFill/>
            <a:miter lim="800000"/>
            <a:headEnd/>
            <a:tailEnd/>
          </a:ln>
          <a:effectLst/>
        </p:spPr>
      </p:pic>
      <p:sp>
        <p:nvSpPr>
          <p:cNvPr id="7" name="Rectangle 6"/>
          <p:cNvSpPr/>
          <p:nvPr/>
        </p:nvSpPr>
        <p:spPr>
          <a:xfrm>
            <a:off x="221456" y="5118294"/>
            <a:ext cx="8707438" cy="1184940"/>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Many human-generated signals are discrete (e.g., MIDI codes, stock market prices, digital images).</a:t>
            </a:r>
          </a:p>
          <a:p>
            <a:pPr marL="168275" indent="-168275">
              <a:spcAft>
                <a:spcPts val="600"/>
              </a:spcAft>
              <a:buFont typeface="Arial" pitchFamily="34" charset="0"/>
              <a:buChar char="•"/>
            </a:pPr>
            <a:r>
              <a:rPr lang="en-US" sz="1800" b="1" dirty="0" smtClean="0"/>
              <a:t>In this course, we will show that most of the properties that apply to CT signals apply in a similar manner to DT signals.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3" name="Text Box 9"/>
          <p:cNvSpPr txBox="1">
            <a:spLocks noChangeArrowheads="1"/>
          </p:cNvSpPr>
          <p:nvPr/>
        </p:nvSpPr>
        <p:spPr bwMode="auto">
          <a:xfrm>
            <a:off x="304800" y="838200"/>
            <a:ext cx="3505200" cy="212725"/>
          </a:xfrm>
          <a:prstGeom prst="rect">
            <a:avLst/>
          </a:prstGeom>
          <a:noFill/>
          <a:ln w="9525" algn="ctr">
            <a:noFill/>
            <a:miter lim="800000"/>
            <a:headEnd/>
            <a:tailEnd/>
          </a:ln>
          <a:effectLst/>
        </p:spPr>
        <p:txBody>
          <a:bodyPr lIns="0" tIns="0" rIns="0" bIns="0">
            <a:spAutoFit/>
          </a:bodyPr>
          <a:lstStyle/>
          <a:p>
            <a:pPr>
              <a:spcBef>
                <a:spcPct val="50000"/>
              </a:spcBef>
            </a:pPr>
            <a:endParaRPr lang="en-US"/>
          </a:p>
        </p:txBody>
      </p:sp>
      <p:sp>
        <p:nvSpPr>
          <p:cNvPr id="118795" name="Text Box 11"/>
          <p:cNvSpPr txBox="1">
            <a:spLocks noChangeArrowheads="1"/>
          </p:cNvSpPr>
          <p:nvPr/>
        </p:nvSpPr>
        <p:spPr bwMode="auto">
          <a:xfrm>
            <a:off x="198620" y="627090"/>
            <a:ext cx="8610600" cy="276999"/>
          </a:xfrm>
          <a:prstGeom prst="rect">
            <a:avLst/>
          </a:prstGeom>
          <a:noFill/>
          <a:ln w="9525" algn="ctr">
            <a:noFill/>
            <a:miter lim="800000"/>
            <a:headEnd/>
            <a:tailEnd/>
          </a:ln>
          <a:effectLst/>
        </p:spPr>
        <p:txBody>
          <a:bodyPr lIns="0" tIns="0" rIns="0" bIns="0">
            <a:spAutoFit/>
          </a:bodyPr>
          <a:lstStyle/>
          <a:p>
            <a:pPr marL="165100" indent="-165100">
              <a:spcBef>
                <a:spcPct val="50000"/>
              </a:spcBef>
              <a:buFontTx/>
              <a:buChar char="•"/>
            </a:pPr>
            <a:r>
              <a:rPr lang="en-US" sz="1800" b="1" dirty="0" smtClean="0">
                <a:latin typeface="Arial" charset="0"/>
              </a:rPr>
              <a:t>CT Periodic signals:</a:t>
            </a:r>
            <a:endParaRPr lang="en-US" sz="1800" b="1" dirty="0">
              <a:latin typeface="Arial" charset="0"/>
            </a:endParaRPr>
          </a:p>
        </p:txBody>
      </p:sp>
      <p:sp>
        <p:nvSpPr>
          <p:cNvPr id="118805" name="Text Box 21"/>
          <p:cNvSpPr txBox="1">
            <a:spLocks noChangeArrowheads="1"/>
          </p:cNvSpPr>
          <p:nvPr/>
        </p:nvSpPr>
        <p:spPr bwMode="auto">
          <a:xfrm>
            <a:off x="269875" y="5337179"/>
            <a:ext cx="8610600" cy="830997"/>
          </a:xfrm>
          <a:prstGeom prst="rect">
            <a:avLst/>
          </a:prstGeom>
          <a:noFill/>
          <a:ln w="9525" algn="ctr">
            <a:noFill/>
            <a:miter lim="800000"/>
            <a:headEnd/>
            <a:tailEnd/>
          </a:ln>
          <a:effectLst/>
        </p:spPr>
        <p:txBody>
          <a:bodyPr lIns="0" tIns="0" rIns="0" bIns="0">
            <a:spAutoFit/>
          </a:bodyPr>
          <a:lstStyle/>
          <a:p>
            <a:pPr marL="228600" indent="-228600">
              <a:spcBef>
                <a:spcPct val="50000"/>
              </a:spcBef>
              <a:buFontTx/>
              <a:buChar char="•"/>
            </a:pPr>
            <a:r>
              <a:rPr lang="en-US" sz="1800" b="1" dirty="0" smtClean="0">
                <a:latin typeface="Arial" charset="0"/>
              </a:rPr>
              <a:t>Note: The sum of two CT signals is periodic only if the ratio of their periods can be written as the ratio of two integers. We will exploit this fact when building signals out of sums of periodic signals (e.g., Fourier series).</a:t>
            </a:r>
            <a:endParaRPr lang="en-US" sz="1800" b="1" dirty="0">
              <a:latin typeface="Arial" charset="0"/>
            </a:endParaRPr>
          </a:p>
        </p:txBody>
      </p:sp>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Signals With Symmetry: Periodic</a:t>
            </a:r>
            <a:endParaRPr lang="en-US" b="1" dirty="0">
              <a:solidFill>
                <a:schemeClr val="accent2"/>
              </a:solidFill>
            </a:endParaRPr>
          </a:p>
        </p:txBody>
      </p:sp>
      <p:pic>
        <p:nvPicPr>
          <p:cNvPr id="38921" name="Picture 9">
            <a:hlinkClick r:id="rId3"/>
          </p:cNvPr>
          <p:cNvPicPr>
            <a:picLocks noChangeAspect="1" noChangeArrowheads="1"/>
          </p:cNvPicPr>
          <p:nvPr/>
        </p:nvPicPr>
        <p:blipFill>
          <a:blip r:embed="rId4"/>
          <a:srcRect/>
          <a:stretch>
            <a:fillRect/>
          </a:stretch>
        </p:blipFill>
        <p:spPr bwMode="auto">
          <a:xfrm>
            <a:off x="1760757" y="961933"/>
            <a:ext cx="5600700" cy="1895475"/>
          </a:xfrm>
          <a:prstGeom prst="rect">
            <a:avLst/>
          </a:prstGeom>
          <a:noFill/>
          <a:ln w="9525">
            <a:noFill/>
            <a:miter lim="800000"/>
            <a:headEnd/>
            <a:tailEnd/>
          </a:ln>
          <a:effectLst/>
        </p:spPr>
      </p:pic>
      <p:pic>
        <p:nvPicPr>
          <p:cNvPr id="38922" name="Picture 10">
            <a:hlinkClick r:id="rId3"/>
          </p:cNvPr>
          <p:cNvPicPr>
            <a:picLocks noChangeAspect="1" noChangeArrowheads="1"/>
          </p:cNvPicPr>
          <p:nvPr/>
        </p:nvPicPr>
        <p:blipFill>
          <a:blip r:embed="rId5"/>
          <a:srcRect/>
          <a:stretch>
            <a:fillRect/>
          </a:stretch>
        </p:blipFill>
        <p:spPr bwMode="auto">
          <a:xfrm>
            <a:off x="2583717" y="3327714"/>
            <a:ext cx="3982915" cy="1652910"/>
          </a:xfrm>
          <a:prstGeom prst="rect">
            <a:avLst/>
          </a:prstGeom>
          <a:noFill/>
          <a:ln w="9525">
            <a:noFill/>
            <a:miter lim="800000"/>
            <a:headEnd/>
            <a:tailEnd/>
          </a:ln>
          <a:effectLst/>
        </p:spPr>
      </p:pic>
      <p:graphicFrame>
        <p:nvGraphicFramePr>
          <p:cNvPr id="15" name="Object 14"/>
          <p:cNvGraphicFramePr>
            <a:graphicFrameLocks noChangeAspect="1"/>
          </p:cNvGraphicFramePr>
          <p:nvPr/>
        </p:nvGraphicFramePr>
        <p:xfrm>
          <a:off x="2624293" y="640862"/>
          <a:ext cx="1362075" cy="303213"/>
        </p:xfrm>
        <a:graphic>
          <a:graphicData uri="http://schemas.openxmlformats.org/presentationml/2006/ole">
            <p:oleObj spid="_x0000_s38923" name="Equation" r:id="rId6" imgW="914400" imgH="203040" progId="Equation.3">
              <p:embed/>
            </p:oleObj>
          </a:graphicData>
        </a:graphic>
      </p:graphicFrame>
      <p:sp>
        <p:nvSpPr>
          <p:cNvPr id="17" name="Text Box 11"/>
          <p:cNvSpPr txBox="1">
            <a:spLocks noChangeArrowheads="1"/>
          </p:cNvSpPr>
          <p:nvPr/>
        </p:nvSpPr>
        <p:spPr bwMode="auto">
          <a:xfrm>
            <a:off x="186396" y="2988115"/>
            <a:ext cx="8610600" cy="276999"/>
          </a:xfrm>
          <a:prstGeom prst="rect">
            <a:avLst/>
          </a:prstGeom>
          <a:noFill/>
          <a:ln w="9525" algn="ctr">
            <a:noFill/>
            <a:miter lim="800000"/>
            <a:headEnd/>
            <a:tailEnd/>
          </a:ln>
          <a:effectLst/>
        </p:spPr>
        <p:txBody>
          <a:bodyPr lIns="0" tIns="0" rIns="0" bIns="0">
            <a:spAutoFit/>
          </a:bodyPr>
          <a:lstStyle/>
          <a:p>
            <a:pPr marL="165100" indent="-165100">
              <a:spcBef>
                <a:spcPct val="50000"/>
              </a:spcBef>
              <a:buFontTx/>
              <a:buChar char="•"/>
            </a:pPr>
            <a:r>
              <a:rPr lang="en-US" sz="1800" b="1" dirty="0" smtClean="0"/>
              <a:t>D</a:t>
            </a:r>
            <a:r>
              <a:rPr lang="en-US" sz="1800" b="1" dirty="0" smtClean="0">
                <a:latin typeface="Arial" charset="0"/>
              </a:rPr>
              <a:t>T Periodic signals:</a:t>
            </a:r>
            <a:endParaRPr lang="en-US" sz="1800" b="1" dirty="0">
              <a:latin typeface="Arial" charset="0"/>
            </a:endParaRPr>
          </a:p>
        </p:txBody>
      </p:sp>
      <p:graphicFrame>
        <p:nvGraphicFramePr>
          <p:cNvPr id="38924" name="Object 12"/>
          <p:cNvGraphicFramePr>
            <a:graphicFrameLocks noChangeAspect="1"/>
          </p:cNvGraphicFramePr>
          <p:nvPr/>
        </p:nvGraphicFramePr>
        <p:xfrm>
          <a:off x="2543175" y="2987675"/>
          <a:ext cx="1493838" cy="303213"/>
        </p:xfrm>
        <a:graphic>
          <a:graphicData uri="http://schemas.openxmlformats.org/presentationml/2006/ole">
            <p:oleObj spid="_x0000_s38924" name="Equation" r:id="rId7" imgW="1002960" imgH="2030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1"/>
            <a:ext cx="863217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Signals With Symmetry: Even/Odd</a:t>
            </a:r>
            <a:endParaRPr lang="en-US" b="1" dirty="0">
              <a:solidFill>
                <a:schemeClr val="accent2"/>
              </a:solidFill>
            </a:endParaRPr>
          </a:p>
        </p:txBody>
      </p:sp>
      <p:pic>
        <p:nvPicPr>
          <p:cNvPr id="39940" name="Picture 4">
            <a:hlinkClick r:id="rId3"/>
          </p:cNvPr>
          <p:cNvPicPr>
            <a:picLocks noChangeAspect="1" noChangeArrowheads="1"/>
          </p:cNvPicPr>
          <p:nvPr/>
        </p:nvPicPr>
        <p:blipFill>
          <a:blip r:embed="rId4"/>
          <a:srcRect/>
          <a:stretch>
            <a:fillRect/>
          </a:stretch>
        </p:blipFill>
        <p:spPr bwMode="auto">
          <a:xfrm>
            <a:off x="4448564" y="669061"/>
            <a:ext cx="3986213" cy="2000250"/>
          </a:xfrm>
          <a:prstGeom prst="rect">
            <a:avLst/>
          </a:prstGeom>
          <a:noFill/>
          <a:ln w="9525">
            <a:noFill/>
            <a:miter lim="800000"/>
            <a:headEnd/>
            <a:tailEnd/>
          </a:ln>
          <a:effectLst/>
        </p:spPr>
      </p:pic>
      <p:grpSp>
        <p:nvGrpSpPr>
          <p:cNvPr id="9" name="Group 8"/>
          <p:cNvGrpSpPr/>
          <p:nvPr/>
        </p:nvGrpSpPr>
        <p:grpSpPr>
          <a:xfrm>
            <a:off x="847323" y="1709603"/>
            <a:ext cx="3133835" cy="721482"/>
            <a:chOff x="200208" y="640446"/>
            <a:chExt cx="3133835" cy="721482"/>
          </a:xfrm>
        </p:grpSpPr>
        <p:sp>
          <p:nvSpPr>
            <p:cNvPr id="120837" name="Text Box 5"/>
            <p:cNvSpPr txBox="1">
              <a:spLocks noChangeArrowheads="1"/>
            </p:cNvSpPr>
            <p:nvPr/>
          </p:nvSpPr>
          <p:spPr bwMode="auto">
            <a:xfrm>
              <a:off x="200208" y="642079"/>
              <a:ext cx="3133835" cy="692497"/>
            </a:xfrm>
            <a:prstGeom prst="rect">
              <a:avLst/>
            </a:prstGeom>
            <a:noFill/>
            <a:ln w="9525" algn="ctr">
              <a:noFill/>
              <a:miter lim="800000"/>
              <a:headEnd/>
              <a:tailEnd/>
            </a:ln>
            <a:effectLst/>
          </p:spPr>
          <p:txBody>
            <a:bodyPr wrap="square" lIns="0" tIns="0" rIns="0" bIns="0">
              <a:spAutoFit/>
            </a:bodyPr>
            <a:lstStyle/>
            <a:p>
              <a:pPr marL="165100" indent="-165100">
                <a:spcBef>
                  <a:spcPct val="50000"/>
                </a:spcBef>
                <a:buFontTx/>
                <a:buChar char="•"/>
                <a:tabLst>
                  <a:tab pos="1377950" algn="l"/>
                  <a:tab pos="3206750" algn="l"/>
                </a:tabLst>
              </a:pPr>
              <a:r>
                <a:rPr lang="en-US" sz="1800" b="1" dirty="0" smtClean="0">
                  <a:latin typeface="Arial" charset="0"/>
                </a:rPr>
                <a:t>Even:	CT:</a:t>
              </a:r>
            </a:p>
            <a:p>
              <a:pPr marL="165100" indent="-165100">
                <a:spcBef>
                  <a:spcPct val="50000"/>
                </a:spcBef>
                <a:tabLst>
                  <a:tab pos="1377950" algn="l"/>
                  <a:tab pos="3206750" algn="l"/>
                </a:tabLst>
              </a:pPr>
              <a:r>
                <a:rPr lang="en-US" sz="1800" b="1" dirty="0" smtClean="0">
                  <a:latin typeface="Arial" charset="0"/>
                </a:rPr>
                <a:t>		DT:                   </a:t>
              </a:r>
              <a:endParaRPr lang="en-US" sz="1800" b="1" dirty="0">
                <a:latin typeface="Arial" charset="0"/>
              </a:endParaRPr>
            </a:p>
          </p:txBody>
        </p:sp>
        <p:graphicFrame>
          <p:nvGraphicFramePr>
            <p:cNvPr id="8" name="Object 7"/>
            <p:cNvGraphicFramePr>
              <a:graphicFrameLocks noChangeAspect="1"/>
            </p:cNvGraphicFramePr>
            <p:nvPr/>
          </p:nvGraphicFramePr>
          <p:xfrm>
            <a:off x="2020654" y="640446"/>
            <a:ext cx="1133475" cy="301625"/>
          </p:xfrm>
          <a:graphic>
            <a:graphicData uri="http://schemas.openxmlformats.org/presentationml/2006/ole">
              <p:oleObj spid="_x0000_s39941" name="Equation" r:id="rId5" imgW="761760" imgH="203040" progId="Equation.3">
                <p:embed/>
              </p:oleObj>
            </a:graphicData>
          </a:graphic>
        </p:graphicFrame>
        <p:graphicFrame>
          <p:nvGraphicFramePr>
            <p:cNvPr id="39942" name="Object 6"/>
            <p:cNvGraphicFramePr>
              <a:graphicFrameLocks noChangeAspect="1"/>
            </p:cNvGraphicFramePr>
            <p:nvPr/>
          </p:nvGraphicFramePr>
          <p:xfrm>
            <a:off x="2048399" y="1060303"/>
            <a:ext cx="1227138" cy="301625"/>
          </p:xfrm>
          <a:graphic>
            <a:graphicData uri="http://schemas.openxmlformats.org/presentationml/2006/ole">
              <p:oleObj spid="_x0000_s39942" name="Equation" r:id="rId6" imgW="825480" imgH="203040" progId="Equation.3">
                <p:embed/>
              </p:oleObj>
            </a:graphicData>
          </a:graphic>
        </p:graphicFrame>
      </p:grpSp>
      <p:grpSp>
        <p:nvGrpSpPr>
          <p:cNvPr id="11" name="Group 10"/>
          <p:cNvGrpSpPr/>
          <p:nvPr/>
        </p:nvGrpSpPr>
        <p:grpSpPr>
          <a:xfrm>
            <a:off x="844976" y="4421580"/>
            <a:ext cx="3198167" cy="722313"/>
            <a:chOff x="200208" y="639683"/>
            <a:chExt cx="3198167" cy="722313"/>
          </a:xfrm>
        </p:grpSpPr>
        <p:sp>
          <p:nvSpPr>
            <p:cNvPr id="12" name="Text Box 5"/>
            <p:cNvSpPr txBox="1">
              <a:spLocks noChangeArrowheads="1"/>
            </p:cNvSpPr>
            <p:nvPr/>
          </p:nvSpPr>
          <p:spPr bwMode="auto">
            <a:xfrm>
              <a:off x="200208" y="642079"/>
              <a:ext cx="3133835" cy="692497"/>
            </a:xfrm>
            <a:prstGeom prst="rect">
              <a:avLst/>
            </a:prstGeom>
            <a:noFill/>
            <a:ln w="9525" algn="ctr">
              <a:noFill/>
              <a:miter lim="800000"/>
              <a:headEnd/>
              <a:tailEnd/>
            </a:ln>
            <a:effectLst/>
          </p:spPr>
          <p:txBody>
            <a:bodyPr wrap="square" lIns="0" tIns="0" rIns="0" bIns="0">
              <a:spAutoFit/>
            </a:bodyPr>
            <a:lstStyle/>
            <a:p>
              <a:pPr marL="165100" indent="-165100">
                <a:spcBef>
                  <a:spcPct val="50000"/>
                </a:spcBef>
                <a:buFontTx/>
                <a:buChar char="•"/>
                <a:tabLst>
                  <a:tab pos="1377950" algn="l"/>
                  <a:tab pos="3206750" algn="l"/>
                </a:tabLst>
              </a:pPr>
              <a:r>
                <a:rPr lang="en-US" sz="1800" b="1" dirty="0" smtClean="0"/>
                <a:t>Odd</a:t>
              </a:r>
              <a:r>
                <a:rPr lang="en-US" sz="1800" b="1" dirty="0" smtClean="0">
                  <a:latin typeface="Arial" charset="0"/>
                </a:rPr>
                <a:t>:	CT:</a:t>
              </a:r>
            </a:p>
            <a:p>
              <a:pPr marL="165100" indent="-165100">
                <a:spcBef>
                  <a:spcPct val="50000"/>
                </a:spcBef>
                <a:tabLst>
                  <a:tab pos="1377950" algn="l"/>
                  <a:tab pos="3206750" algn="l"/>
                </a:tabLst>
              </a:pPr>
              <a:r>
                <a:rPr lang="en-US" sz="1800" b="1" dirty="0" smtClean="0">
                  <a:latin typeface="Arial" charset="0"/>
                </a:rPr>
                <a:t>		DT:                   </a:t>
              </a:r>
              <a:endParaRPr lang="en-US" sz="1800" b="1" dirty="0">
                <a:latin typeface="Arial" charset="0"/>
              </a:endParaRPr>
            </a:p>
          </p:txBody>
        </p:sp>
        <p:graphicFrame>
          <p:nvGraphicFramePr>
            <p:cNvPr id="13" name="Object 12"/>
            <p:cNvGraphicFramePr>
              <a:graphicFrameLocks noChangeAspect="1"/>
            </p:cNvGraphicFramePr>
            <p:nvPr/>
          </p:nvGraphicFramePr>
          <p:xfrm>
            <a:off x="2012488" y="639683"/>
            <a:ext cx="1265237" cy="301625"/>
          </p:xfrm>
          <a:graphic>
            <a:graphicData uri="http://schemas.openxmlformats.org/presentationml/2006/ole">
              <p:oleObj spid="_x0000_s39944" name="Equation" r:id="rId7" imgW="850680" imgH="203040" progId="Equation.3">
                <p:embed/>
              </p:oleObj>
            </a:graphicData>
          </a:graphic>
        </p:graphicFrame>
        <p:graphicFrame>
          <p:nvGraphicFramePr>
            <p:cNvPr id="14" name="Object 6"/>
            <p:cNvGraphicFramePr>
              <a:graphicFrameLocks noChangeAspect="1"/>
            </p:cNvGraphicFramePr>
            <p:nvPr/>
          </p:nvGraphicFramePr>
          <p:xfrm>
            <a:off x="2039475" y="1060371"/>
            <a:ext cx="1358900" cy="301625"/>
          </p:xfrm>
          <a:graphic>
            <a:graphicData uri="http://schemas.openxmlformats.org/presentationml/2006/ole">
              <p:oleObj spid="_x0000_s39945" name="Equation" r:id="rId8" imgW="914400" imgH="203040" progId="Equation.3">
                <p:embed/>
              </p:oleObj>
            </a:graphicData>
          </a:graphic>
        </p:graphicFrame>
      </p:grpSp>
      <p:pic>
        <p:nvPicPr>
          <p:cNvPr id="39946" name="Picture 10">
            <a:hlinkClick r:id="rId3"/>
          </p:cNvPr>
          <p:cNvPicPr>
            <a:picLocks noChangeAspect="1" noChangeArrowheads="1"/>
          </p:cNvPicPr>
          <p:nvPr/>
        </p:nvPicPr>
        <p:blipFill>
          <a:blip r:embed="rId9"/>
          <a:srcRect/>
          <a:stretch>
            <a:fillRect/>
          </a:stretch>
        </p:blipFill>
        <p:spPr bwMode="auto">
          <a:xfrm>
            <a:off x="4582872" y="3545056"/>
            <a:ext cx="3657600" cy="21788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15355</TotalTime>
  <Words>1078</Words>
  <Application>Microsoft PowerPoint</Application>
  <PresentationFormat>Letter Paper (8.5x11 in)</PresentationFormat>
  <Paragraphs>99</Paragraphs>
  <Slides>14</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1237</cp:revision>
  <dcterms:created xsi:type="dcterms:W3CDTF">2002-09-12T17:13:32Z</dcterms:created>
  <dcterms:modified xsi:type="dcterms:W3CDTF">2008-09-05T01:39:55Z</dcterms:modified>
</cp:coreProperties>
</file>