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79" r:id="rId10"/>
    <p:sldId id="458" r:id="rId11"/>
    <p:sldId id="459" r:id="rId12"/>
    <p:sldId id="478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3028"/>
        <p:guide pos="56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n.purdue.edu/VISE/ee438L/lab1/pdf/lab1.pdf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www.compsim.com/images/curve2.gif" TargetMode="External"/><Relationship Id="rId7" Type="http://schemas.openxmlformats.org/officeDocument/2006/relationships/hyperlink" Target="http://www.wam.umd.edu/~toh/spectrum/Differentiation.html" TargetMode="External"/><Relationship Id="rId12" Type="http://schemas.openxmlformats.org/officeDocument/2006/relationships/hyperlink" Target="http://kybele.psych.cornell.edu/~edelman/Psych-231/Time-Machin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Unit_step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en.wikipedia.org/wiki/Impulse_function" TargetMode="External"/><Relationship Id="rId10" Type="http://schemas.openxmlformats.org/officeDocument/2006/relationships/hyperlink" Target="http://www.ece.msstate.edu/research/isip/publications/courses/ece_3163/lectures/current/lecture_02.mp3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ece.msstate.edu/research/isip/publications/courses/ece_3163/lectures/current/lecture_02.pp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oleObject" Target="../embeddings/oleObject8.bin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jpeg"/><Relationship Id="rId4" Type="http://schemas.openxmlformats.org/officeDocument/2006/relationships/hyperlink" Target="http://users.ece.gatech.edu/~bonnie/book3/" TargetMode="External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jpeg"/><Relationship Id="rId5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ece.gatech.edu/~bonnie/book3/" TargetMode="External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6.jpeg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4.jpeg"/><Relationship Id="rId5" Type="http://schemas.openxmlformats.org/officeDocument/2006/relationships/oleObject" Target="../embeddings/oleObject24.bin"/><Relationship Id="rId10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1857" y="1220788"/>
            <a:ext cx="2151768" cy="22796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Useful Building Blocks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Time-Shifting of Signals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Derivatives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Sampling (Introduction)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Impulse Function</a:t>
            </a:r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  <a:hlinkClick r:id="rId6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Unit Step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TOH: Derivatives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Purdue: CT and DT Signals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.../publications/courses/ece_3163/lectures/current/lecture_02.ppt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.../publications/courses/ece_3163/lectures/current/lecture_02.mp3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02: </a:t>
            </a:r>
            <a:r>
              <a:rPr lang="en-US" b="1" dirty="0" smtClean="0">
                <a:solidFill>
                  <a:schemeClr val="accent2"/>
                </a:solidFill>
              </a:rPr>
              <a:t>BASIC PROPERTIES OF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85484" y="1220788"/>
            <a:ext cx="1617649" cy="227964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28603" y="3555855"/>
            <a:ext cx="2352676" cy="176392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1"/>
            <a:ext cx="863217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DT Signals: Sampling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424" y="698500"/>
            <a:ext cx="5064027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One of the most common ways in which discrete-time signals arise is sampling of a continuous-time signal.</a:t>
            </a:r>
          </a:p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 this case, the samples are spaced uniformly at time intervals</a:t>
            </a:r>
            <a:br>
              <a:rPr lang="en-US" sz="1800" b="1" dirty="0" smtClean="0"/>
            </a:br>
            <a:r>
              <a:rPr lang="en-US" sz="1800" b="1" dirty="0" smtClean="0"/>
              <a:t>              where T is the sampling interval, and 1/T is the sample frequency.</a:t>
            </a:r>
          </a:p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Samples can be spaced uniformly, as shown to the right, or nonuniformly.</a:t>
            </a:r>
          </a:p>
        </p:txBody>
      </p:sp>
      <p:pic>
        <p:nvPicPr>
          <p:cNvPr id="4" name="Picture 3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334593" y="157178"/>
            <a:ext cx="1757797" cy="3384766"/>
          </a:xfrm>
          <a:prstGeom prst="rect">
            <a:avLst/>
          </a:prstGeom>
        </p:spPr>
      </p:pic>
      <p:pic>
        <p:nvPicPr>
          <p:cNvPr id="5" name="Picture 4" descr="xx.JPG">
            <a:hlinkClick r:id="rId3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03592" y="3645266"/>
            <a:ext cx="2338226" cy="2694559"/>
          </a:xfrm>
          <a:prstGeom prst="rect">
            <a:avLst/>
          </a:prstGeom>
        </p:spPr>
      </p:pic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401540" y="2130246"/>
          <a:ext cx="765175" cy="344487"/>
        </p:xfrm>
        <a:graphic>
          <a:graphicData uri="http://schemas.openxmlformats.org/presentationml/2006/ole">
            <p:oleObj spid="_x0000_s76802" name="Equation" r:id="rId6" imgW="507960" imgH="2286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305908" y="3509694"/>
            <a:ext cx="5612667" cy="29854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write this conveniently as: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Later in the course we will introduce the </a:t>
            </a:r>
            <a:r>
              <a:rPr lang="en-US" sz="1800" b="1" dirty="0" smtClean="0">
                <a:solidFill>
                  <a:schemeClr val="accent1"/>
                </a:solidFill>
              </a:rPr>
              <a:t>Sampling Theorem</a:t>
            </a:r>
            <a:r>
              <a:rPr lang="en-US" sz="1800" b="1" dirty="0" smtClean="0"/>
              <a:t> that defines the conditions under which a CT signal can be recovered EXACTLY from its DT representation with no loss of information.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Some signals, particularly computer generated ones, exist purely as DT signals.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3632200" y="3908425"/>
          <a:ext cx="2179638" cy="382588"/>
        </p:xfrm>
        <a:graphic>
          <a:graphicData uri="http://schemas.openxmlformats.org/presentationml/2006/ole">
            <p:oleObj spid="_x0000_s76803" name="Equation" r:id="rId7" imgW="1447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Representation of signals using fundamental building blocks can be a useful abstraction.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four very important basic signals: impulse, unit step, ramp and a sinewave. Further we introduced CT and DT versions of these.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mathematical representation for time-shifting a signal, and introduced the sifting property.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the concept of a continuous signal and noted that many of our useful building blocks are discontinuous at some point in time (e.g., impulse function). Further DT signals are inherently discontinuous.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the concept of a derivative of a continuous signal and noted that the derivative of a discrete-time signal is a bit more complicated.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Finally, we presented some introductory material on sampling.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604911"/>
            <a:ext cx="8686800" cy="62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An important concept in signal processing is the representation of signals using fundamental building blocks such as </a:t>
            </a:r>
            <a:r>
              <a:rPr lang="en-US" sz="1800" b="1" dirty="0" err="1" smtClean="0">
                <a:latin typeface="Arial" charset="0"/>
              </a:rPr>
              <a:t>sinewaves</a:t>
            </a:r>
            <a:r>
              <a:rPr lang="en-US" sz="1800" b="1" dirty="0" smtClean="0">
                <a:latin typeface="Arial" charset="0"/>
              </a:rPr>
              <a:t> (e.g., Fourier series) and impulse functions (e.g., sampling theory).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Such representations allow us to gain insight into the complexity of a signal or approximate a signal with a lower fidelity version of itself (e.g., progressively scanned jpeg encoding of images).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In today’s lecture we will investigate some simple </a:t>
            </a:r>
            <a:r>
              <a:rPr lang="en-US" sz="1800" b="1" dirty="0" smtClean="0"/>
              <a:t>signals that can be used as these building blocks.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We will also discuss some basic properties of signals </a:t>
            </a:r>
            <a:r>
              <a:rPr lang="en-US" sz="1800" b="1" dirty="0" smtClean="0"/>
              <a:t>such as time-shifting and basic operations such as integration and differentiation.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will learn how to represent continuous-time (CT) signals as a discrete-time (DT) signal by sampling the CT signal.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Impulse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rcRect l="8543" r="7047" b="7882"/>
          <a:stretch>
            <a:fillRect/>
          </a:stretch>
        </p:blipFill>
        <p:spPr>
          <a:xfrm>
            <a:off x="6316394" y="562721"/>
            <a:ext cx="2605356" cy="4236522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7984" y="590844"/>
            <a:ext cx="5410958" cy="585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9600"/>
              </a:spcAft>
              <a:buFont typeface="Arial" pitchFamily="34" charset="0"/>
              <a:buChar char="•"/>
              <a:tabLst>
                <a:tab pos="168275" algn="l"/>
              </a:tabLst>
            </a:pPr>
            <a:r>
              <a:rPr lang="en-US" sz="1800" b="1" dirty="0" smtClean="0">
                <a:latin typeface="Arial" charset="0"/>
              </a:rPr>
              <a:t>The unit impulse, also known as a Delta function or a Dirac distribution, is defined by: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  <a:tabLst>
                <a:tab pos="168275" algn="l"/>
              </a:tabLst>
            </a:pPr>
            <a:r>
              <a:rPr lang="en-US" sz="1800" b="1" dirty="0" smtClean="0"/>
              <a:t>	The impulse function can be approximated by a rectangular pulse with amplitude A and time duration 1/A.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  <a:tabLst>
                <a:tab pos="168275" algn="l"/>
              </a:tabLst>
            </a:pPr>
            <a:r>
              <a:rPr lang="en-US" sz="1800" b="1" dirty="0" smtClean="0"/>
              <a:t>For any real number, K:</a:t>
            </a:r>
          </a:p>
          <a:p>
            <a:pPr marL="165100" indent="-165100">
              <a:spcAft>
                <a:spcPts val="1200"/>
              </a:spcAft>
              <a:tabLst>
                <a:tab pos="168275" algn="l"/>
              </a:tabLst>
            </a:pPr>
            <a:r>
              <a:rPr lang="en-US" sz="1800" b="1" dirty="0" smtClean="0"/>
              <a:t>	This is depicted to the right.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  <a:tabLst>
                <a:tab pos="168275" algn="l"/>
              </a:tabLst>
            </a:pPr>
            <a:r>
              <a:rPr lang="en-US" sz="1800" b="1" dirty="0" smtClean="0"/>
              <a:t>The definition of an impulse for a DT signal is:</a:t>
            </a:r>
            <a:endParaRPr lang="en-US" sz="1200" b="1" dirty="0" smtClean="0"/>
          </a:p>
          <a:p>
            <a:pPr marL="165100" indent="-165100">
              <a:spcAft>
                <a:spcPts val="7200"/>
              </a:spcAft>
              <a:tabLst>
                <a:tab pos="168275" algn="l"/>
              </a:tabLst>
            </a:pPr>
            <a:r>
              <a:rPr lang="en-US" sz="1200" b="1" dirty="0" smtClean="0"/>
              <a:t>	</a:t>
            </a:r>
            <a:r>
              <a:rPr lang="en-US" sz="1800" b="1" dirty="0" smtClean="0"/>
              <a:t>Note that: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8313" y="1189039"/>
          <a:ext cx="3876675" cy="1069975"/>
        </p:xfrm>
        <a:graphic>
          <a:graphicData uri="http://schemas.openxmlformats.org/presentationml/2006/ole">
            <p:oleObj spid="_x0000_s44033" name="Equation" r:id="rId5" imgW="2577960" imgH="711000" progId="Equation.3">
              <p:embed/>
            </p:oleObj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54025" y="3668156"/>
          <a:ext cx="3838575" cy="725488"/>
        </p:xfrm>
        <a:graphic>
          <a:graphicData uri="http://schemas.openxmlformats.org/presentationml/2006/ole">
            <p:oleObj spid="_x0000_s44034" name="Equation" r:id="rId6" imgW="2552400" imgH="4824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54025" y="5333663"/>
          <a:ext cx="1681162" cy="687388"/>
        </p:xfrm>
        <a:graphic>
          <a:graphicData uri="http://schemas.openxmlformats.org/presentationml/2006/ole">
            <p:oleObj spid="_x0000_s44035" name="Equation" r:id="rId7" imgW="1117440" imgH="457200" progId="Equation.3">
              <p:embed/>
            </p:oleObj>
          </a:graphicData>
        </a:graphic>
      </p:graphicFrame>
      <p:pic>
        <p:nvPicPr>
          <p:cNvPr id="10" name="Picture 9" descr="x.JPG">
            <a:hlinkClick r:id="rId3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9838" y="4953316"/>
            <a:ext cx="2587625" cy="1513207"/>
          </a:xfrm>
          <a:prstGeom prst="rect">
            <a:avLst/>
          </a:prstGeom>
        </p:spPr>
      </p:pic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503363" y="5954713"/>
          <a:ext cx="1127125" cy="647700"/>
        </p:xfrm>
        <a:graphic>
          <a:graphicData uri="http://schemas.openxmlformats.org/presentationml/2006/ole">
            <p:oleObj spid="_x0000_s44036" name="Equation" r:id="rId9" imgW="749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rcRect b="24063"/>
          <a:stretch>
            <a:fillRect/>
          </a:stretch>
        </p:blipFill>
        <p:spPr>
          <a:xfrm>
            <a:off x="4927263" y="596264"/>
            <a:ext cx="3981450" cy="2357950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Unit Step and Unit Ramp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45550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 unit step function as the </a:t>
            </a:r>
            <a:br>
              <a:rPr lang="en-US" sz="1800" b="1" dirty="0" smtClean="0"/>
            </a:br>
            <a:r>
              <a:rPr lang="en-US" sz="1800" b="1" dirty="0" smtClean="0"/>
              <a:t>integral of the unit impulse function: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can be written compactly as: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Similarly, the derivative of a unit step</a:t>
            </a:r>
            <a:br>
              <a:rPr lang="en-US" sz="1800" b="1" dirty="0" smtClean="0"/>
            </a:br>
            <a:r>
              <a:rPr lang="en-US" sz="1800" b="1" dirty="0" smtClean="0"/>
              <a:t>function is a unit impulse function.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 unit ramp function as the</a:t>
            </a:r>
            <a:br>
              <a:rPr lang="en-US" sz="1800" b="1" dirty="0" smtClean="0"/>
            </a:br>
            <a:r>
              <a:rPr lang="en-US" sz="1800" b="1" dirty="0" smtClean="0"/>
              <a:t>integral of a unit step function: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454025" y="1210851"/>
          <a:ext cx="3895725" cy="1450975"/>
        </p:xfrm>
        <a:graphic>
          <a:graphicData uri="http://schemas.openxmlformats.org/presentationml/2006/ole">
            <p:oleObj spid="_x0000_s43009" name="Equation" r:id="rId5" imgW="2590560" imgH="965160" progId="Equation.3">
              <p:embed/>
            </p:oleObj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54025" y="5162658"/>
          <a:ext cx="3838575" cy="1450975"/>
        </p:xfrm>
        <a:graphic>
          <a:graphicData uri="http://schemas.openxmlformats.org/presentationml/2006/ole">
            <p:oleObj spid="_x0000_s43010" name="Equation" r:id="rId6" imgW="2552400" imgH="965160" progId="Equation.3">
              <p:embed/>
            </p:oleObj>
          </a:graphicData>
        </a:graphic>
      </p:graphicFrame>
      <p:pic>
        <p:nvPicPr>
          <p:cNvPr id="15" name="Picture 14" descr="xx.JPG">
            <a:hlinkClick r:id="rId3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4388" y="4641092"/>
            <a:ext cx="3172924" cy="21325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5078436" y="2908496"/>
            <a:ext cx="3096412" cy="1842020"/>
            <a:chOff x="5078436" y="2908496"/>
            <a:chExt cx="3096412" cy="1842020"/>
          </a:xfrm>
        </p:grpSpPr>
        <p:pic>
          <p:nvPicPr>
            <p:cNvPr id="8" name="Picture 7" descr="x.JPG">
              <a:hlinkClick r:id="rId3"/>
            </p:cNvPr>
            <p:cNvPicPr>
              <a:picLocks noChangeAspect="1"/>
            </p:cNvPicPr>
            <p:nvPr/>
          </p:nvPicPr>
          <p:blipFill>
            <a:blip r:embed="rId4"/>
            <a:srcRect b="32862"/>
            <a:stretch>
              <a:fillRect/>
            </a:stretch>
          </p:blipFill>
          <p:spPr>
            <a:xfrm>
              <a:off x="5078436" y="2908496"/>
              <a:ext cx="3096412" cy="1621301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655211" y="3727938"/>
              <a:ext cx="942536" cy="5486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5871503" y="3747274"/>
              <a:ext cx="1438422" cy="140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85209" y="4473517"/>
              <a:ext cx="211015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latin typeface="+mn-lt"/>
                </a:rPr>
                <a:t>t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511175" y="3084513"/>
          <a:ext cx="1554163" cy="681037"/>
        </p:xfrm>
        <a:graphic>
          <a:graphicData uri="http://schemas.openxmlformats.org/presentationml/2006/ole">
            <p:oleObj spid="_x0000_s43011" name="Equation" r:id="rId8" imgW="1041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DT Unit Step and Unit Ramp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4355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sum a DT unit pulse to arrive at a</a:t>
            </a:r>
            <a:br>
              <a:rPr lang="en-US" sz="1800" b="1" dirty="0" smtClean="0"/>
            </a:br>
            <a:r>
              <a:rPr lang="en-US" sz="1800" b="1" dirty="0" smtClean="0"/>
              <a:t>DT unit step function:</a:t>
            </a:r>
          </a:p>
          <a:p>
            <a:pPr marL="168275" indent="-168275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a time-limited pulse, often referred</a:t>
            </a:r>
            <a:br>
              <a:rPr lang="en-US" sz="1800" b="1" dirty="0" smtClean="0"/>
            </a:br>
            <a:r>
              <a:rPr lang="en-US" sz="1800" b="1" dirty="0" smtClean="0"/>
              <a:t>to as a discrete-time rectangular pulse: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sum a unit step to arrive at</a:t>
            </a:r>
            <a:br>
              <a:rPr lang="en-US" sz="1800" b="1" dirty="0" smtClean="0"/>
            </a:br>
            <a:r>
              <a:rPr lang="en-US" sz="1800" b="1" dirty="0" smtClean="0"/>
              <a:t>the unit ramp function: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515938" y="1212850"/>
          <a:ext cx="5022850" cy="1336675"/>
        </p:xfrm>
        <a:graphic>
          <a:graphicData uri="http://schemas.openxmlformats.org/presentationml/2006/ole">
            <p:oleObj spid="_x0000_s73730" name="Equation" r:id="rId3" imgW="3340080" imgH="888840" progId="Equation.3">
              <p:embed/>
            </p:oleObj>
          </a:graphicData>
        </a:graphic>
      </p:graphicFrame>
      <p:pic>
        <p:nvPicPr>
          <p:cNvPr id="16" name="Picture 15" descr="xx.JPG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298" y="590527"/>
            <a:ext cx="3136956" cy="1758771"/>
          </a:xfrm>
          <a:prstGeom prst="rect">
            <a:avLst/>
          </a:prstGeom>
          <a:scene3d>
            <a:camera prst="orthographicFront">
              <a:rot lat="0" lon="0" rev="21540000"/>
            </a:camera>
            <a:lightRig rig="threePt" dir="t"/>
          </a:scene3d>
        </p:spPr>
      </p:pic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500063" y="4962525"/>
          <a:ext cx="3800475" cy="1336675"/>
        </p:xfrm>
        <a:graphic>
          <a:graphicData uri="http://schemas.openxmlformats.org/presentationml/2006/ole">
            <p:oleObj spid="_x0000_s73732" name="Equation" r:id="rId6" imgW="2527200" imgH="888840" progId="Equation.3">
              <p:embed/>
            </p:oleObj>
          </a:graphicData>
        </a:graphic>
      </p:graphicFrame>
      <p:pic>
        <p:nvPicPr>
          <p:cNvPr id="17" name="Picture 16" descr="x.JPG">
            <a:hlinkClick r:id="rId4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010" y="4346950"/>
            <a:ext cx="3278740" cy="2108762"/>
          </a:xfrm>
          <a:prstGeom prst="rect">
            <a:avLst/>
          </a:prstGeom>
          <a:scene3d>
            <a:camera prst="orthographicFront">
              <a:rot lat="0" lon="0" rev="21570000"/>
            </a:camera>
            <a:lightRig rig="threePt" dir="t"/>
          </a:scene3d>
        </p:spPr>
      </p:pic>
      <p:pic>
        <p:nvPicPr>
          <p:cNvPr id="18" name="Picture 17" descr="x.JPG">
            <a:hlinkClick r:id="rId4"/>
          </p:cNvPr>
          <p:cNvPicPr>
            <a:picLocks noChangeAspect="1"/>
          </p:cNvPicPr>
          <p:nvPr/>
        </p:nvPicPr>
        <p:blipFill>
          <a:blip r:embed="rId8"/>
          <a:srcRect l="3704" r="4843"/>
          <a:stretch>
            <a:fillRect/>
          </a:stretch>
        </p:blipFill>
        <p:spPr>
          <a:xfrm>
            <a:off x="5672110" y="2628116"/>
            <a:ext cx="3249640" cy="1601767"/>
          </a:xfrm>
          <a:prstGeom prst="rect">
            <a:avLst/>
          </a:prstGeom>
        </p:spPr>
      </p:pic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52438" y="3429000"/>
          <a:ext cx="4567238" cy="681038"/>
        </p:xfrm>
        <a:graphic>
          <a:graphicData uri="http://schemas.openxmlformats.org/presentationml/2006/ole">
            <p:oleObj spid="_x0000_s73733" name="Equation" r:id="rId9" imgW="3060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Sinewaves and Periodicity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396" y="562706"/>
            <a:ext cx="8707438" cy="5632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Sine and cosine functions are of </a:t>
            </a:r>
            <a:br>
              <a:rPr lang="en-US" sz="1800" b="1" dirty="0" smtClean="0"/>
            </a:br>
            <a:r>
              <a:rPr lang="en-US" sz="1800" b="1" dirty="0" smtClean="0"/>
              <a:t>fundamental importance in signal</a:t>
            </a:r>
            <a:br>
              <a:rPr lang="en-US" sz="1800" b="1" dirty="0" smtClean="0"/>
            </a:br>
            <a:r>
              <a:rPr lang="en-US" sz="1800" b="1" dirty="0" smtClean="0"/>
              <a:t>processing. Recall: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A sinusoid is an example of a</a:t>
            </a:r>
            <a:br>
              <a:rPr lang="en-US" sz="1800" b="1" dirty="0" smtClean="0"/>
            </a:br>
            <a:r>
              <a:rPr lang="en-US" sz="1800" b="1" dirty="0" smtClean="0"/>
              <a:t>periodic signal: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A sinusoid is period with a period</a:t>
            </a:r>
            <a:br>
              <a:rPr lang="en-US" sz="1800" b="1" dirty="0" smtClean="0"/>
            </a:br>
            <a:r>
              <a:rPr lang="en-US" sz="1800" b="1" dirty="0" smtClean="0"/>
              <a:t>of T=2</a:t>
            </a:r>
            <a:r>
              <a:rPr lang="en-US" sz="1800" b="1" dirty="0" smtClean="0">
                <a:sym typeface="Symbol"/>
              </a:rPr>
              <a:t>/: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Later we will classify a sinewave as a deterministic signal because its values for all time are completely determined by its amplitude, A, is frequency, , and its phase, .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Later, we will also decompose signals into sums of sins and cosines using a trigonometric form of the Fourier series.</a:t>
            </a: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452438" y="1518920"/>
          <a:ext cx="2328863" cy="344488"/>
        </p:xfrm>
        <a:graphic>
          <a:graphicData uri="http://schemas.openxmlformats.org/presentationml/2006/ole">
            <p:oleObj spid="_x0000_s41985" name="Equation" r:id="rId3" imgW="1549080" imgH="228600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52438" y="2689884"/>
          <a:ext cx="3187700" cy="306387"/>
        </p:xfrm>
        <a:graphic>
          <a:graphicData uri="http://schemas.openxmlformats.org/presentationml/2006/ole">
            <p:oleObj spid="_x0000_s41986" name="Equation" r:id="rId4" imgW="2120760" imgH="203040" progId="Equation.3">
              <p:embed/>
            </p:oleObj>
          </a:graphicData>
        </a:graphic>
      </p:graphicFrame>
      <p:pic>
        <p:nvPicPr>
          <p:cNvPr id="10" name="Picture 9" descr="x.JPG">
            <a:hlinkClick r:id="rId5"/>
          </p:cNvPr>
          <p:cNvPicPr>
            <a:picLocks noChangeAspect="1"/>
          </p:cNvPicPr>
          <p:nvPr/>
        </p:nvPicPr>
        <p:blipFill>
          <a:blip r:embed="rId6"/>
          <a:srcRect r="5506"/>
          <a:stretch>
            <a:fillRect/>
          </a:stretch>
        </p:blipFill>
        <p:spPr>
          <a:xfrm rot="5400000">
            <a:off x="5402226" y="-74649"/>
            <a:ext cx="2703460" cy="4303837"/>
          </a:xfrm>
          <a:prstGeom prst="rect">
            <a:avLst/>
          </a:prstGeom>
        </p:spPr>
      </p:pic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49263" y="3810758"/>
          <a:ext cx="5360988" cy="593725"/>
        </p:xfrm>
        <a:graphic>
          <a:graphicData uri="http://schemas.openxmlformats.org/presentationml/2006/ole">
            <p:oleObj spid="_x0000_s41987" name="Equation" r:id="rId7" imgW="3568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Time-Shifted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Given a CT signal, x(t), a time-shifted version of itself can be constructed:</a:t>
            </a:r>
            <a:br>
              <a:rPr lang="en-US" sz="1800" b="1" dirty="0" smtClean="0"/>
            </a:br>
            <a:r>
              <a:rPr lang="en-US" sz="1800" b="1" dirty="0" smtClean="0"/>
              <a:t>x(t-t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) delays the signal (shifts it forward, or to the right, in time), and x(t+t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), which advances the signal (shifts it to the left).</a:t>
            </a:r>
          </a:p>
        </p:txBody>
      </p:sp>
      <p:pic>
        <p:nvPicPr>
          <p:cNvPr id="6" name="Picture 5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rcRect l="5994" t="3553" r="36157" b="5955"/>
          <a:stretch>
            <a:fillRect/>
          </a:stretch>
        </p:blipFill>
        <p:spPr>
          <a:xfrm rot="5400000">
            <a:off x="3490241" y="-1845346"/>
            <a:ext cx="2174632" cy="86788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1414" y="3894383"/>
            <a:ext cx="8707438" cy="18312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the sifting property of a time-shifted unit impulse: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We can easily prove this by noting: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and:</a:t>
            </a:r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463550" y="4221603"/>
          <a:ext cx="3914775" cy="744537"/>
        </p:xfrm>
        <a:graphic>
          <a:graphicData uri="http://schemas.openxmlformats.org/presentationml/2006/ole">
            <p:oleObj spid="_x0000_s40961" name="Equation" r:id="rId5" imgW="2603160" imgH="495000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215497" y="5005753"/>
          <a:ext cx="2749550" cy="323850"/>
        </p:xfrm>
        <a:graphic>
          <a:graphicData uri="http://schemas.openxmlformats.org/presentationml/2006/ole">
            <p:oleObj spid="_x0000_s40962" name="Equation" r:id="rId6" imgW="1828800" imgH="21564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63550" y="5766173"/>
          <a:ext cx="7639051" cy="744537"/>
        </p:xfrm>
        <a:graphic>
          <a:graphicData uri="http://schemas.openxmlformats.org/presentationml/2006/ole">
            <p:oleObj spid="_x0000_s40963" name="Equation" r:id="rId7" imgW="50799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Continuous and Piecewise-Continuous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396" y="548638"/>
            <a:ext cx="8707438" cy="5632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continuous-time signal, x(t), is </a:t>
            </a:r>
            <a:r>
              <a:rPr lang="en-US" sz="1800" b="1" dirty="0" smtClean="0">
                <a:solidFill>
                  <a:schemeClr val="accent1"/>
                </a:solidFill>
              </a:rPr>
              <a:t>discontinuous</a:t>
            </a:r>
            <a:r>
              <a:rPr lang="en-US" sz="1800" b="1" dirty="0" smtClean="0"/>
              <a:t> at a fixed point,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,</a:t>
            </a:r>
            <a:br>
              <a:rPr lang="en-US" sz="1800" b="1" dirty="0" smtClean="0"/>
            </a:br>
            <a:r>
              <a:rPr lang="en-US" sz="1800" b="1" dirty="0" smtClean="0"/>
              <a:t>if                     where                            are infinitesimal positive numbers.</a:t>
            </a:r>
          </a:p>
          <a:p>
            <a:pPr marL="168275" indent="-168275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signal is </a:t>
            </a:r>
            <a:r>
              <a:rPr lang="en-US" sz="1800" b="1" dirty="0" smtClean="0">
                <a:solidFill>
                  <a:schemeClr val="accent1"/>
                </a:solidFill>
              </a:rPr>
              <a:t>continuous</a:t>
            </a:r>
            <a:r>
              <a:rPr lang="en-US" sz="1800" b="1" dirty="0" smtClean="0"/>
              <a:t> at the point     if                              .</a:t>
            </a:r>
          </a:p>
          <a:p>
            <a:pPr marL="168275" indent="-168275">
              <a:lnSpc>
                <a:spcPts val="24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a signal is continuous for all points t, x(t) is said to be a continuous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we use continuous two ways: continuous-time signal and continuous (as a function of t).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The ramp function, r(t), and the sinusoid are </a:t>
            </a:r>
            <a:br>
              <a:rPr lang="en-US" sz="1800" b="1" dirty="0" smtClean="0"/>
            </a:br>
            <a:r>
              <a:rPr lang="en-US" sz="1800" b="1" dirty="0" smtClean="0"/>
              <a:t>examples of continuous signals, as is the </a:t>
            </a:r>
            <a:br>
              <a:rPr lang="en-US" sz="1800" b="1" dirty="0" smtClean="0"/>
            </a:br>
            <a:r>
              <a:rPr lang="en-US" sz="1800" b="1" dirty="0" smtClean="0"/>
              <a:t>triangular pulse shown to the right.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 signal is said to be</a:t>
            </a:r>
            <a:br>
              <a:rPr lang="en-US" sz="1800" b="1" dirty="0" smtClean="0"/>
            </a:br>
            <a:r>
              <a:rPr lang="en-US" sz="1800" b="1" dirty="0" smtClean="0">
                <a:solidFill>
                  <a:schemeClr val="accent1"/>
                </a:solidFill>
              </a:rPr>
              <a:t>piecewise continuous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if it is continuous at all</a:t>
            </a:r>
            <a:br>
              <a:rPr lang="en-US" sz="1800" b="1" dirty="0" smtClean="0"/>
            </a:br>
            <a:r>
              <a:rPr lang="en-US" sz="1800" b="1" dirty="0" smtClean="0"/>
              <a:t>t except at a finite or</a:t>
            </a:r>
            <a:br>
              <a:rPr lang="en-US" sz="1800" b="1" dirty="0" smtClean="0"/>
            </a:br>
            <a:r>
              <a:rPr lang="en-US" sz="1800" b="1" dirty="0" err="1" smtClean="0"/>
              <a:t>countably</a:t>
            </a:r>
            <a:r>
              <a:rPr lang="en-US" sz="1800" b="1" dirty="0" smtClean="0"/>
              <a:t> infinite </a:t>
            </a:r>
            <a:br>
              <a:rPr lang="en-US" sz="1800" b="1" dirty="0" smtClean="0"/>
            </a:br>
            <a:r>
              <a:rPr lang="en-US" sz="1800" b="1" dirty="0" smtClean="0"/>
              <a:t>collection of points</a:t>
            </a:r>
            <a:br>
              <a:rPr lang="en-US" sz="1800" b="1" dirty="0" smtClean="0"/>
            </a:br>
            <a:r>
              <a:rPr lang="en-US" sz="1800" b="1" dirty="0" err="1" smtClean="0"/>
              <a:t>t</a:t>
            </a:r>
            <a:r>
              <a:rPr lang="en-US" sz="1800" b="1" baseline="-25000" dirty="0" err="1" smtClean="0"/>
              <a:t>i</a:t>
            </a:r>
            <a:r>
              <a:rPr lang="en-US" sz="1800" b="1" dirty="0" smtClean="0"/>
              <a:t>, I = 1, 2, 3, …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576776" y="819858"/>
          <a:ext cx="1184275" cy="344487"/>
        </p:xfrm>
        <a:graphic>
          <a:graphicData uri="http://schemas.openxmlformats.org/presentationml/2006/ole">
            <p:oleObj spid="_x0000_s74754" name="Equation" r:id="rId3" imgW="787320" imgH="22860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2552920" y="804443"/>
          <a:ext cx="1700212" cy="344488"/>
        </p:xfrm>
        <a:graphic>
          <a:graphicData uri="http://schemas.openxmlformats.org/presentationml/2006/ole">
            <p:oleObj spid="_x0000_s74755" name="Equation" r:id="rId4" imgW="1130040" imgH="228600" progId="Equation.3">
              <p:embed/>
            </p:oleObj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129184" y="1297225"/>
          <a:ext cx="285750" cy="325438"/>
        </p:xfrm>
        <a:graphic>
          <a:graphicData uri="http://schemas.openxmlformats.org/presentationml/2006/ole">
            <p:oleObj spid="_x0000_s74756" name="Equation" r:id="rId5" imgW="190440" imgH="215640" progId="Equation.3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4579058" y="1273632"/>
          <a:ext cx="1835150" cy="344487"/>
        </p:xfrm>
        <a:graphic>
          <a:graphicData uri="http://schemas.openxmlformats.org/presentationml/2006/ole">
            <p:oleObj spid="_x0000_s74757" name="Equation" r:id="rId6" imgW="1218960" imgH="228600" progId="Equation.3">
              <p:embed/>
            </p:oleObj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4464372" y="1589680"/>
          <a:ext cx="285750" cy="325437"/>
        </p:xfrm>
        <a:graphic>
          <a:graphicData uri="http://schemas.openxmlformats.org/presentationml/2006/ole">
            <p:oleObj spid="_x0000_s74758" name="Equation" r:id="rId7" imgW="190440" imgH="215640" progId="Equation.3">
              <p:embed/>
            </p:oleObj>
          </a:graphicData>
        </a:graphic>
      </p:graphicFrame>
      <p:pic>
        <p:nvPicPr>
          <p:cNvPr id="9" name="Picture 8" descr="x.JPG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6680918" y="2092912"/>
            <a:ext cx="1726663" cy="2748650"/>
          </a:xfrm>
          <a:prstGeom prst="rect">
            <a:avLst/>
          </a:prstGeom>
        </p:spPr>
      </p:pic>
      <p:pic>
        <p:nvPicPr>
          <p:cNvPr id="10" name="Picture 9" descr="x.JPG">
            <a:hlinkClick r:id="rId8"/>
          </p:cNvPr>
          <p:cNvPicPr>
            <a:picLocks noChangeAspect="1"/>
          </p:cNvPicPr>
          <p:nvPr/>
        </p:nvPicPr>
        <p:blipFill>
          <a:blip r:embed="rId10"/>
          <a:srcRect r="6469"/>
          <a:stretch>
            <a:fillRect/>
          </a:stretch>
        </p:blipFill>
        <p:spPr>
          <a:xfrm rot="5400000">
            <a:off x="4932124" y="2341295"/>
            <a:ext cx="2107809" cy="6175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Derivative </a:t>
            </a:r>
            <a:r>
              <a:rPr lang="en-US" b="1" smtClean="0">
                <a:solidFill>
                  <a:schemeClr val="accent2"/>
                </a:solidFill>
              </a:rPr>
              <a:t>of </a:t>
            </a:r>
            <a:r>
              <a:rPr lang="en-US" b="1" smtClean="0">
                <a:solidFill>
                  <a:schemeClr val="accent2"/>
                </a:solidFill>
              </a:rPr>
              <a:t>a Continuous-Time </a:t>
            </a:r>
            <a:r>
              <a:rPr lang="en-US" b="1" dirty="0" smtClean="0">
                <a:solidFill>
                  <a:schemeClr val="accent2"/>
                </a:solidFill>
              </a:rPr>
              <a:t>Signal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396" y="647114"/>
            <a:ext cx="8707438" cy="48320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A CT signal, x(t), is said to be differentiable at a fixed point,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, if</a:t>
            </a:r>
            <a:br>
              <a:rPr lang="en-US" sz="1800" b="1" dirty="0" smtClean="0"/>
            </a:br>
            <a:r>
              <a:rPr lang="en-US" sz="1800" b="1" dirty="0" smtClean="0"/>
              <a:t>has a limit as h</a:t>
            </a:r>
            <a:r>
              <a:rPr lang="en-US" sz="1800" b="1" dirty="0" smtClean="0">
                <a:sym typeface="Symbol"/>
              </a:rPr>
              <a:t>0</a:t>
            </a:r>
            <a:r>
              <a:rPr lang="en-US" sz="1800" b="1" dirty="0" smtClean="0"/>
              <a:t>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independent of whether h approaches zero from h &gt; 0 or h &lt; 0.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To be differentiable at a point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, it is necessary but not sufficient that the signal be continuous at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Piecewise continuous signals are not differentiable</a:t>
            </a:r>
            <a:br>
              <a:rPr lang="en-US" sz="1800" b="1" dirty="0" smtClean="0"/>
            </a:br>
            <a:r>
              <a:rPr lang="en-US" sz="1800" b="1" dirty="0" smtClean="0"/>
              <a:t> at all points, but can have a derivative in the </a:t>
            </a:r>
            <a:br>
              <a:rPr lang="en-US" sz="1800" b="1" dirty="0" smtClean="0"/>
            </a:br>
            <a:r>
              <a:rPr lang="en-US" sz="1800" b="1" dirty="0" smtClean="0"/>
              <a:t>generalized sense: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               is the ordinary derivative of x(t) at all t, except at t =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.         is an impulse concentrated a t =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 whose area is equal to the amount the function “jumps” at the point t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example, for the unit step function,</a:t>
            </a:r>
            <a:br>
              <a:rPr lang="en-US" sz="1800" b="1" dirty="0" smtClean="0"/>
            </a:br>
            <a:r>
              <a:rPr lang="en-US" sz="1800" b="1" dirty="0" smtClean="0"/>
              <a:t>the generalized derivative of          is:  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651443" y="1080795"/>
          <a:ext cx="2847975" cy="708025"/>
        </p:xfrm>
        <a:graphic>
          <a:graphicData uri="http://schemas.openxmlformats.org/presentationml/2006/ole">
            <p:oleObj spid="_x0000_s75778" name="Equation" r:id="rId3" imgW="1892160" imgH="4698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7427912" y="482989"/>
          <a:ext cx="1490663" cy="611187"/>
        </p:xfrm>
        <a:graphic>
          <a:graphicData uri="http://schemas.openxmlformats.org/presentationml/2006/ole">
            <p:oleObj spid="_x0000_s75779" name="Equation" r:id="rId4" imgW="990360" imgH="40608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6243638" y="2992750"/>
          <a:ext cx="2674937" cy="593725"/>
        </p:xfrm>
        <a:graphic>
          <a:graphicData uri="http://schemas.openxmlformats.org/presentationml/2006/ole">
            <p:oleObj spid="_x0000_s75780" name="Equation" r:id="rId5" imgW="1777680" imgH="39348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58775" y="3897213"/>
          <a:ext cx="822325" cy="325437"/>
        </p:xfrm>
        <a:graphic>
          <a:graphicData uri="http://schemas.openxmlformats.org/presentationml/2006/ole">
            <p:oleObj spid="_x0000_s75781" name="Equation" r:id="rId6" imgW="545760" imgH="21564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7213821" y="3911942"/>
          <a:ext cx="420687" cy="325438"/>
        </p:xfrm>
        <a:graphic>
          <a:graphicData uri="http://schemas.openxmlformats.org/presentationml/2006/ole">
            <p:oleObj spid="_x0000_s75782" name="Equation" r:id="rId7" imgW="279360" imgH="21564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3435497" y="5147043"/>
          <a:ext cx="573088" cy="325437"/>
        </p:xfrm>
        <a:graphic>
          <a:graphicData uri="http://schemas.openxmlformats.org/presentationml/2006/ole">
            <p:oleObj spid="_x0000_s75783" name="Equation" r:id="rId8" imgW="380880" imgH="215640" progId="Equation.3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450850" y="5618700"/>
          <a:ext cx="2962275" cy="344487"/>
        </p:xfrm>
        <a:graphic>
          <a:graphicData uri="http://schemas.openxmlformats.org/presentationml/2006/ole">
            <p:oleObj spid="_x0000_s75784" name="Equation" r:id="rId9" imgW="1968480" imgH="228600" progId="Equation.3">
              <p:embed/>
            </p:oleObj>
          </a:graphicData>
        </a:graphic>
      </p:graphicFrame>
      <p:pic>
        <p:nvPicPr>
          <p:cNvPr id="12" name="Picture 11" descr="x.JPG">
            <a:hlinkClick r:id="rId10"/>
          </p:cNvPr>
          <p:cNvPicPr>
            <a:picLocks noChangeAspect="1"/>
          </p:cNvPicPr>
          <p:nvPr/>
        </p:nvPicPr>
        <p:blipFill>
          <a:blip r:embed="rId11"/>
          <a:srcRect b="24063"/>
          <a:stretch>
            <a:fillRect/>
          </a:stretch>
        </p:blipFill>
        <p:spPr>
          <a:xfrm>
            <a:off x="6091073" y="4642338"/>
            <a:ext cx="2814802" cy="1667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15656</TotalTime>
  <Words>520</Words>
  <Application>Microsoft PowerPoint</Application>
  <PresentationFormat>Letter Paper (8.5x11 in)</PresentationFormat>
  <Paragraphs>69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1292</cp:revision>
  <dcterms:created xsi:type="dcterms:W3CDTF">2002-09-12T17:13:32Z</dcterms:created>
  <dcterms:modified xsi:type="dcterms:W3CDTF">2008-09-17T03:59:11Z</dcterms:modified>
</cp:coreProperties>
</file>