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2"/>
  </p:notesMasterIdLst>
  <p:handoutMasterIdLst>
    <p:handoutMasterId r:id="rId13"/>
  </p:handoutMasterIdLst>
  <p:sldIdLst>
    <p:sldId id="325" r:id="rId3"/>
    <p:sldId id="452" r:id="rId4"/>
    <p:sldId id="454" r:id="rId5"/>
    <p:sldId id="455" r:id="rId6"/>
    <p:sldId id="481" r:id="rId7"/>
    <p:sldId id="456" r:id="rId8"/>
    <p:sldId id="457" r:id="rId9"/>
    <p:sldId id="482" r:id="rId10"/>
    <p:sldId id="478" r:id="rId11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828" y="-96"/>
      </p:cViewPr>
      <p:guideLst>
        <p:guide orient="horz" pos="1699"/>
        <p:guide pos="28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7.wmf"/><Relationship Id="rId4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9/4/2008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04,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ublications/courses/ece_3163/lectures/current/lecture_04.mp3" TargetMode="External"/><Relationship Id="rId13" Type="http://schemas.openxmlformats.org/officeDocument/2006/relationships/hyperlink" Target="http://www.itl.nist.gov/div898/handbook/pri/section2/gifs/reshist.gif" TargetMode="External"/><Relationship Id="rId3" Type="http://schemas.openxmlformats.org/officeDocument/2006/relationships/hyperlink" Target="http://en.wikipedia.org/wiki/Probability" TargetMode="External"/><Relationship Id="rId7" Type="http://schemas.openxmlformats.org/officeDocument/2006/relationships/hyperlink" Target="http://www.ece.msstate.edu/research/isip/publications/courses/ece_3163/lectures/current/lecture_04.ppt" TargetMode="Externa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hbpms.blogspot.com/2008/05/stage-3-probability-and-stochastic.html" TargetMode="External"/><Relationship Id="rId11" Type="http://schemas.openxmlformats.org/officeDocument/2006/relationships/hyperlink" Target="http://www.arrowne.com/innov/in181/pics/issue_14_ti_image_1_lr.jpg" TargetMode="External"/><Relationship Id="rId5" Type="http://schemas.openxmlformats.org/officeDocument/2006/relationships/hyperlink" Target="http://www.scribd.com/doc/185459/Probability-Random-Variables-and-Random-Processes-Part-1" TargetMode="External"/><Relationship Id="rId15" Type="http://schemas.openxmlformats.org/officeDocument/2006/relationships/hyperlink" Target="http://www.mathworks.de/applications/dsp_comm/partnerships/images/host_target_condensed.jpg" TargetMode="External"/><Relationship Id="rId10" Type="http://schemas.openxmlformats.org/officeDocument/2006/relationships/image" Target="../media/image2.jpeg"/><Relationship Id="rId4" Type="http://schemas.openxmlformats.org/officeDocument/2006/relationships/hyperlink" Target="http://en.wikipedia.org/wiki/Random_variable" TargetMode="External"/><Relationship Id="rId9" Type="http://schemas.openxmlformats.org/officeDocument/2006/relationships/hyperlink" Target="http://www.aboutprojectors.com/news/wp-content/uploads/2007/01/Texas-Instruments-DLP.jpg" TargetMode="External"/><Relationship Id="rId1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Lossless_compression" TargetMode="External"/><Relationship Id="rId7" Type="http://schemas.openxmlformats.org/officeDocument/2006/relationships/hyperlink" Target="http://en.wikipedia.org/wiki/Mp3" TargetMode="External"/><Relationship Id="rId2" Type="http://schemas.openxmlformats.org/officeDocument/2006/relationships/hyperlink" Target="http://en.wikipedia.org/wiki/IEEE_754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en.wikipedia.org/wiki/Jpeg" TargetMode="External"/><Relationship Id="rId5" Type="http://schemas.openxmlformats.org/officeDocument/2006/relationships/hyperlink" Target="http://en.wikipedia.org/wiki/Lossy_compression" TargetMode="External"/><Relationship Id="rId4" Type="http://schemas.openxmlformats.org/officeDocument/2006/relationships/hyperlink" Target="http://en.wikipedia.org/wiki/Graphics_Interchange_Forma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l.nist.gov/div898/handbook/pri/section2/gifs/reshist.g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29.png"/><Relationship Id="rId4" Type="http://schemas.openxmlformats.org/officeDocument/2006/relationships/hyperlink" Target="http://www.ling.mq.edu.au/speech/perception/workshop_masking/whitenoise_spectrum.gif" TargetMode="External"/><Relationship Id="rId9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Definition of a Digital Signal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Random Variables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Probability Density Functions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Means and Moments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White Noise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Wiki: </a:t>
            </a: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Probability</a:t>
            </a:r>
            <a:r>
              <a:rPr lang="en-US" sz="1800" b="1" smtClean="0">
                <a:solidFill>
                  <a:schemeClr val="bg1"/>
                </a:solidFill>
              </a:rPr>
              <a:t/>
            </a:r>
            <a:br>
              <a:rPr lang="en-US" sz="1800" b="1" smtClean="0">
                <a:solidFill>
                  <a:schemeClr val="bg1"/>
                </a:solidFill>
              </a:rPr>
            </a:br>
            <a:r>
              <a:rPr lang="en-US" sz="1800" b="1" smtClean="0">
                <a:solidFill>
                  <a:schemeClr val="bg1"/>
                </a:solidFill>
                <a:hlinkClick r:id="rId4"/>
              </a:rPr>
              <a:t>Wiki: </a:t>
            </a: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Random Variable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S.G.: Random Processes Tutorial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err="1" smtClean="0">
                <a:solidFill>
                  <a:schemeClr val="bg1"/>
                </a:solidFill>
                <a:hlinkClick r:id="rId6"/>
              </a:rPr>
              <a:t>Blogspot</a:t>
            </a: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: Probability Resources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.../publications/courses/ece_3163/lectures/current/lecture_04.ppt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.../publications/courses/ece_3163/lectures/current/lecture_04.mp3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04: </a:t>
            </a:r>
            <a:r>
              <a:rPr lang="en-US" b="1" dirty="0" smtClean="0">
                <a:solidFill>
                  <a:schemeClr val="accent2"/>
                </a:solidFill>
              </a:rPr>
              <a:t>BASIC STATISTICAL MODELING OF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DIGITAL SIGNALS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2" name="Picture 1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84289" y="3470530"/>
            <a:ext cx="1667599" cy="13716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" name="Picture 3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940299" y="3470530"/>
            <a:ext cx="2124179" cy="13716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7110" name="Picture 6" descr="C:\Users\picone\Desktop\Joseph Picone\temp\images\x.jpg">
            <a:hlinkClick r:id="rId13"/>
          </p:cNvPr>
          <p:cNvPicPr>
            <a:picLocks noChangeAspect="1" noChangeArrowheads="1"/>
          </p:cNvPicPr>
          <p:nvPr/>
        </p:nvPicPr>
        <p:blipFill>
          <a:blip r:embed="rId14"/>
          <a:srcRect l="4854" t="8055" r="10598" b="10277"/>
          <a:stretch>
            <a:fillRect/>
          </a:stretch>
        </p:blipFill>
        <p:spPr bwMode="auto">
          <a:xfrm>
            <a:off x="6914296" y="2098930"/>
            <a:ext cx="1837592" cy="137160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</p:pic>
      <p:pic>
        <p:nvPicPr>
          <p:cNvPr id="47111" name="Picture 7">
            <a:hlinkClick r:id="rId15"/>
          </p:cNvPr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4940300" y="2098930"/>
            <a:ext cx="1940046" cy="13716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230188" y="604911"/>
            <a:ext cx="8686800" cy="6253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latin typeface="Arial" charset="0"/>
              </a:rPr>
              <a:t>A </a:t>
            </a:r>
            <a:r>
              <a:rPr lang="en-US" sz="1800" b="1" dirty="0" smtClean="0">
                <a:solidFill>
                  <a:schemeClr val="accent1"/>
                </a:solidFill>
                <a:latin typeface="Arial" charset="0"/>
              </a:rPr>
              <a:t>discre</a:t>
            </a:r>
            <a:r>
              <a:rPr lang="en-US" sz="1800" b="1" dirty="0" smtClean="0">
                <a:solidFill>
                  <a:schemeClr val="accent1"/>
                </a:solidFill>
              </a:rPr>
              <a:t>te-time signal</a:t>
            </a:r>
            <a:r>
              <a:rPr lang="en-US" sz="1800" b="1" dirty="0" smtClean="0"/>
              <a:t>, </a:t>
            </a:r>
            <a:r>
              <a:rPr lang="en-US" sz="1800" i="1" dirty="0" smtClean="0"/>
              <a:t>x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</a:t>
            </a:r>
            <a:r>
              <a:rPr lang="en-US" sz="1800" b="1" dirty="0" smtClean="0"/>
              <a:t>, is discrete in time but continuous in amplitude (e.g., the amplitude is represented as a real number).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latin typeface="Arial" charset="0"/>
              </a:rPr>
              <a:t>We often approximate real numbers in digital electronics using a floating-point numeric representation (e.g</a:t>
            </a:r>
            <a:r>
              <a:rPr lang="en-US" sz="1800" b="1" dirty="0" smtClean="0"/>
              <a:t>., 4-byte </a:t>
            </a:r>
            <a:r>
              <a:rPr lang="en-US" sz="1800" b="1" dirty="0" smtClean="0">
                <a:hlinkClick r:id="rId2"/>
              </a:rPr>
              <a:t>IEEE floating-point numbers</a:t>
            </a:r>
            <a:r>
              <a:rPr lang="en-US" sz="1800" b="1" dirty="0" smtClean="0"/>
              <a:t>).</a:t>
            </a:r>
            <a:endParaRPr lang="en-US" sz="1800" b="1" dirty="0" smtClean="0">
              <a:latin typeface="Arial" charset="0"/>
            </a:endParaRPr>
          </a:p>
          <a:p>
            <a:pPr marL="338138" indent="-169863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For example, a 4-byte floating point number uses 32 bits in its representation, which allows it to achieve 2**32 different values.</a:t>
            </a:r>
          </a:p>
          <a:p>
            <a:pPr marL="338138" indent="-169863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>
                <a:latin typeface="Arial" charset="0"/>
              </a:rPr>
              <a:t>The simplest way to assign these values would be to use a linear representation: divide the range </a:t>
            </a:r>
            <a:r>
              <a:rPr lang="en-US" sz="1800" dirty="0" smtClean="0">
                <a:latin typeface="Arial" charset="0"/>
              </a:rPr>
              <a:t>[</a:t>
            </a:r>
            <a:r>
              <a:rPr lang="en-US" sz="1800" i="1" dirty="0" err="1" smtClean="0"/>
              <a:t>R</a:t>
            </a:r>
            <a:r>
              <a:rPr lang="en-US" sz="1800" i="1" baseline="-25000" dirty="0" err="1" smtClean="0">
                <a:latin typeface="Arial" charset="0"/>
              </a:rPr>
              <a:t>min</a:t>
            </a:r>
            <a:r>
              <a:rPr lang="en-US" sz="1800" dirty="0" err="1" smtClean="0">
                <a:latin typeface="Arial" charset="0"/>
              </a:rPr>
              <a:t>,</a:t>
            </a:r>
            <a:r>
              <a:rPr lang="en-US" sz="1800" i="1" dirty="0" err="1" smtClean="0"/>
              <a:t>R</a:t>
            </a:r>
            <a:r>
              <a:rPr lang="en-US" sz="1800" i="1" baseline="-25000" dirty="0" err="1" smtClean="0">
                <a:latin typeface="Arial" charset="0"/>
              </a:rPr>
              <a:t>max</a:t>
            </a:r>
            <a:r>
              <a:rPr lang="en-US" sz="1800" dirty="0" smtClean="0">
                <a:latin typeface="Arial" charset="0"/>
              </a:rPr>
              <a:t>] </a:t>
            </a:r>
            <a:r>
              <a:rPr lang="en-US" sz="1800" b="1" dirty="0" smtClean="0">
                <a:latin typeface="Arial" charset="0"/>
              </a:rPr>
              <a:t>into 2**32 equal steps. This is often referred to as linear quantization. Does this make sense?</a:t>
            </a:r>
          </a:p>
          <a:p>
            <a:pPr marL="338138" indent="-169863" algn="just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/>
              <a:t>Floating point numbers actually use a logarithmic representation consisting of an exponent and mantissa (e.g. </a:t>
            </a:r>
            <a:r>
              <a:rPr lang="en-US" sz="1800" b="1" dirty="0" smtClean="0">
                <a:hlinkClick r:id="rId2"/>
              </a:rPr>
              <a:t>IEEE floating-point format</a:t>
            </a:r>
            <a:r>
              <a:rPr lang="en-US" sz="1800" b="1" dirty="0" smtClean="0"/>
              <a:t>).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For many applications, such as encoding of audio and images, 32 bits per sample is overkill because humans can’t distinguish that many unique levels.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hlinkClick r:id="rId3"/>
              </a:rPr>
              <a:t>Lossless compression </a:t>
            </a:r>
            <a:r>
              <a:rPr lang="en-US" sz="1800" b="1" dirty="0" smtClean="0"/>
              <a:t>(e.g., </a:t>
            </a:r>
            <a:r>
              <a:rPr lang="en-US" sz="1800" b="1" dirty="0" smtClean="0">
                <a:hlinkClick r:id="rId4"/>
              </a:rPr>
              <a:t>gif images</a:t>
            </a:r>
            <a:r>
              <a:rPr lang="en-US" sz="1800" b="1" dirty="0" smtClean="0"/>
              <a:t>) techniques reduce the number of bits without introducing any distortion.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hlinkClick r:id="rId5"/>
              </a:rPr>
              <a:t>Lossy compression </a:t>
            </a:r>
            <a:r>
              <a:rPr lang="en-US" sz="1800" b="1" dirty="0" smtClean="0"/>
              <a:t>(e.g., </a:t>
            </a:r>
            <a:r>
              <a:rPr lang="en-US" sz="1800" b="1" dirty="0" smtClean="0">
                <a:hlinkClick r:id="rId6"/>
              </a:rPr>
              <a:t>jpeg</a:t>
            </a:r>
            <a:r>
              <a:rPr lang="en-US" sz="1800" b="1" dirty="0" smtClean="0"/>
              <a:t> or </a:t>
            </a:r>
            <a:r>
              <a:rPr lang="en-US" sz="1800" b="1" dirty="0" smtClean="0">
                <a:hlinkClick r:id="rId7"/>
              </a:rPr>
              <a:t>mp3</a:t>
            </a:r>
            <a:r>
              <a:rPr lang="en-US" sz="1800" b="1" dirty="0" smtClean="0"/>
              <a:t>) techniques reduce the number of bits significantly but introduce some amount of distortion.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Signals whose amplitude and time scale are discrete are referred to as </a:t>
            </a:r>
            <a:r>
              <a:rPr lang="en-US" sz="1800" b="1" dirty="0" smtClean="0">
                <a:solidFill>
                  <a:schemeClr val="accent1"/>
                </a:solidFill>
              </a:rPr>
              <a:t>digital signals</a:t>
            </a:r>
            <a:r>
              <a:rPr lang="en-US" sz="1800" b="1" dirty="0" smtClean="0"/>
              <a:t> and form the basis for the field of digital signal processing.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Introduction to Digital Signals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Signal Amplitude As A Random Variable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186646" y="604912"/>
            <a:ext cx="8686800" cy="618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latin typeface="Arial" charset="0"/>
              </a:rPr>
              <a:t>The amplitude of </a:t>
            </a:r>
            <a:r>
              <a:rPr lang="en-US" sz="1800" i="1" dirty="0" smtClean="0"/>
              <a:t>x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 </a:t>
            </a:r>
            <a:r>
              <a:rPr lang="en-US" sz="1800" b="1" dirty="0" smtClean="0"/>
              <a:t>can be modeled as a random variable. Consider an audio signal (mp3-encoded music):</a:t>
            </a:r>
          </a:p>
        </p:txBody>
      </p:sp>
      <p:pic>
        <p:nvPicPr>
          <p:cNvPr id="44041" name="Picture 9"/>
          <p:cNvPicPr>
            <a:picLocks noChangeAspect="1" noChangeArrowheads="1"/>
          </p:cNvPicPr>
          <p:nvPr/>
        </p:nvPicPr>
        <p:blipFill>
          <a:blip r:embed="rId2"/>
          <a:srcRect l="11058" t="24471" r="23838" b="57147"/>
          <a:stretch>
            <a:fillRect/>
          </a:stretch>
        </p:blipFill>
        <p:spPr bwMode="auto">
          <a:xfrm>
            <a:off x="1387257" y="1322363"/>
            <a:ext cx="6349975" cy="134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3" name="TextBox 62"/>
          <p:cNvSpPr txBox="1"/>
          <p:nvPr/>
        </p:nvSpPr>
        <p:spPr>
          <a:xfrm>
            <a:off x="1119189" y="6424624"/>
            <a:ext cx="2519362" cy="276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1299711" y="5402009"/>
            <a:ext cx="7225571" cy="851424"/>
            <a:chOff x="1299711" y="5402009"/>
            <a:chExt cx="7225571" cy="851424"/>
          </a:xfrm>
        </p:grpSpPr>
        <p:sp>
          <p:nvSpPr>
            <p:cNvPr id="68" name="Rectangle 67"/>
            <p:cNvSpPr/>
            <p:nvPr/>
          </p:nvSpPr>
          <p:spPr>
            <a:xfrm>
              <a:off x="1299711" y="5739621"/>
              <a:ext cx="1825625" cy="513812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571066" y="5402009"/>
              <a:ext cx="2954216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168275" marR="0" indent="-16827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Uniform</a:t>
              </a:r>
              <a:r>
                <a:rPr kumimoji="0" lang="en-US" sz="1800" b="1" i="0" u="none" strike="noStrike" kern="0" cap="none" spc="0" normalizeH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Distribution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301298" y="5175739"/>
            <a:ext cx="7181780" cy="1063628"/>
            <a:chOff x="1301298" y="5175739"/>
            <a:chExt cx="7181780" cy="1063628"/>
          </a:xfrm>
        </p:grpSpPr>
        <p:grpSp>
          <p:nvGrpSpPr>
            <p:cNvPr id="79" name="Group 78"/>
            <p:cNvGrpSpPr/>
            <p:nvPr/>
          </p:nvGrpSpPr>
          <p:grpSpPr>
            <a:xfrm>
              <a:off x="1301298" y="5175739"/>
              <a:ext cx="1822672" cy="1063628"/>
              <a:chOff x="1385668" y="5105399"/>
              <a:chExt cx="1822672" cy="1063628"/>
            </a:xfrm>
          </p:grpSpPr>
          <p:cxnSp>
            <p:nvCxnSpPr>
              <p:cNvPr id="74" name="Straight Connector 73"/>
              <p:cNvCxnSpPr/>
              <p:nvPr/>
            </p:nvCxnSpPr>
            <p:spPr>
              <a:xfrm rot="5400000" flipH="1" flipV="1">
                <a:off x="1310262" y="5180807"/>
                <a:ext cx="1063625" cy="912813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/>
              <p:nvPr/>
            </p:nvCxnSpPr>
            <p:spPr>
              <a:xfrm rot="16200000" flipH="1">
                <a:off x="2214563" y="5175250"/>
                <a:ext cx="1063628" cy="923926"/>
              </a:xfrm>
              <a:prstGeom prst="line">
                <a:avLst/>
              </a:prstGeom>
              <a:ln w="25400">
                <a:solidFill>
                  <a:schemeClr val="accent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4" name="TextBox 83"/>
            <p:cNvSpPr txBox="1"/>
            <p:nvPr/>
          </p:nvSpPr>
          <p:spPr>
            <a:xfrm>
              <a:off x="5528862" y="5793560"/>
              <a:ext cx="2954216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168275" marR="0" indent="-16827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2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Triangular Distribution</a:t>
              </a: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1273162" y="5185704"/>
            <a:ext cx="7209916" cy="1262338"/>
            <a:chOff x="1273162" y="5185704"/>
            <a:chExt cx="7209916" cy="1262338"/>
          </a:xfrm>
        </p:grpSpPr>
        <p:grpSp>
          <p:nvGrpSpPr>
            <p:cNvPr id="83" name="Group 82"/>
            <p:cNvGrpSpPr/>
            <p:nvPr/>
          </p:nvGrpSpPr>
          <p:grpSpPr>
            <a:xfrm>
              <a:off x="1273162" y="5185704"/>
              <a:ext cx="1836738" cy="1006473"/>
              <a:chOff x="1371600" y="5143500"/>
              <a:chExt cx="1836738" cy="1006473"/>
            </a:xfrm>
          </p:grpSpPr>
          <p:sp>
            <p:nvSpPr>
              <p:cNvPr id="81" name="Freeform 80"/>
              <p:cNvSpPr/>
              <p:nvPr/>
            </p:nvSpPr>
            <p:spPr>
              <a:xfrm>
                <a:off x="1371600" y="5143500"/>
                <a:ext cx="904875" cy="1004888"/>
              </a:xfrm>
              <a:custGeom>
                <a:avLst/>
                <a:gdLst>
                  <a:gd name="connsiteX0" fmla="*/ 904875 w 904875"/>
                  <a:gd name="connsiteY0" fmla="*/ 0 h 1004888"/>
                  <a:gd name="connsiteX1" fmla="*/ 676275 w 904875"/>
                  <a:gd name="connsiteY1" fmla="*/ 66675 h 1004888"/>
                  <a:gd name="connsiteX2" fmla="*/ 542925 w 904875"/>
                  <a:gd name="connsiteY2" fmla="*/ 209550 h 1004888"/>
                  <a:gd name="connsiteX3" fmla="*/ 409575 w 904875"/>
                  <a:gd name="connsiteY3" fmla="*/ 528638 h 1004888"/>
                  <a:gd name="connsiteX4" fmla="*/ 342900 w 904875"/>
                  <a:gd name="connsiteY4" fmla="*/ 790575 h 1004888"/>
                  <a:gd name="connsiteX5" fmla="*/ 276225 w 904875"/>
                  <a:gd name="connsiteY5" fmla="*/ 942975 h 1004888"/>
                  <a:gd name="connsiteX6" fmla="*/ 0 w 904875"/>
                  <a:gd name="connsiteY6" fmla="*/ 1004888 h 1004888"/>
                  <a:gd name="connsiteX0" fmla="*/ 904875 w 904875"/>
                  <a:gd name="connsiteY0" fmla="*/ 0 h 1004888"/>
                  <a:gd name="connsiteX1" fmla="*/ 676275 w 904875"/>
                  <a:gd name="connsiteY1" fmla="*/ 66675 h 1004888"/>
                  <a:gd name="connsiteX2" fmla="*/ 542925 w 904875"/>
                  <a:gd name="connsiteY2" fmla="*/ 266700 h 1004888"/>
                  <a:gd name="connsiteX3" fmla="*/ 409575 w 904875"/>
                  <a:gd name="connsiteY3" fmla="*/ 528638 h 1004888"/>
                  <a:gd name="connsiteX4" fmla="*/ 342900 w 904875"/>
                  <a:gd name="connsiteY4" fmla="*/ 790575 h 1004888"/>
                  <a:gd name="connsiteX5" fmla="*/ 276225 w 904875"/>
                  <a:gd name="connsiteY5" fmla="*/ 942975 h 1004888"/>
                  <a:gd name="connsiteX6" fmla="*/ 0 w 904875"/>
                  <a:gd name="connsiteY6" fmla="*/ 1004888 h 1004888"/>
                  <a:gd name="connsiteX0" fmla="*/ 904875 w 904875"/>
                  <a:gd name="connsiteY0" fmla="*/ 0 h 1004888"/>
                  <a:gd name="connsiteX1" fmla="*/ 676275 w 904875"/>
                  <a:gd name="connsiteY1" fmla="*/ 66675 h 1004888"/>
                  <a:gd name="connsiteX2" fmla="*/ 671513 w 904875"/>
                  <a:gd name="connsiteY2" fmla="*/ 66675 h 1004888"/>
                  <a:gd name="connsiteX3" fmla="*/ 542925 w 904875"/>
                  <a:gd name="connsiteY3" fmla="*/ 266700 h 1004888"/>
                  <a:gd name="connsiteX4" fmla="*/ 409575 w 904875"/>
                  <a:gd name="connsiteY4" fmla="*/ 528638 h 1004888"/>
                  <a:gd name="connsiteX5" fmla="*/ 342900 w 904875"/>
                  <a:gd name="connsiteY5" fmla="*/ 790575 h 1004888"/>
                  <a:gd name="connsiteX6" fmla="*/ 276225 w 904875"/>
                  <a:gd name="connsiteY6" fmla="*/ 942975 h 1004888"/>
                  <a:gd name="connsiteX7" fmla="*/ 0 w 904875"/>
                  <a:gd name="connsiteY7" fmla="*/ 1004888 h 1004888"/>
                  <a:gd name="connsiteX0" fmla="*/ 904875 w 904875"/>
                  <a:gd name="connsiteY0" fmla="*/ 0 h 1004888"/>
                  <a:gd name="connsiteX1" fmla="*/ 676275 w 904875"/>
                  <a:gd name="connsiteY1" fmla="*/ 66675 h 1004888"/>
                  <a:gd name="connsiteX2" fmla="*/ 671513 w 904875"/>
                  <a:gd name="connsiteY2" fmla="*/ 66675 h 1004888"/>
                  <a:gd name="connsiteX3" fmla="*/ 542925 w 904875"/>
                  <a:gd name="connsiteY3" fmla="*/ 266700 h 1004888"/>
                  <a:gd name="connsiteX4" fmla="*/ 409575 w 904875"/>
                  <a:gd name="connsiteY4" fmla="*/ 590550 h 1004888"/>
                  <a:gd name="connsiteX5" fmla="*/ 342900 w 904875"/>
                  <a:gd name="connsiteY5" fmla="*/ 790575 h 1004888"/>
                  <a:gd name="connsiteX6" fmla="*/ 276225 w 904875"/>
                  <a:gd name="connsiteY6" fmla="*/ 942975 h 1004888"/>
                  <a:gd name="connsiteX7" fmla="*/ 0 w 904875"/>
                  <a:gd name="connsiteY7" fmla="*/ 1004888 h 1004888"/>
                  <a:gd name="connsiteX0" fmla="*/ 904875 w 904875"/>
                  <a:gd name="connsiteY0" fmla="*/ 0 h 1004888"/>
                  <a:gd name="connsiteX1" fmla="*/ 676275 w 904875"/>
                  <a:gd name="connsiteY1" fmla="*/ 66675 h 1004888"/>
                  <a:gd name="connsiteX2" fmla="*/ 671513 w 904875"/>
                  <a:gd name="connsiteY2" fmla="*/ 66675 h 1004888"/>
                  <a:gd name="connsiteX3" fmla="*/ 542925 w 904875"/>
                  <a:gd name="connsiteY3" fmla="*/ 266700 h 1004888"/>
                  <a:gd name="connsiteX4" fmla="*/ 409575 w 904875"/>
                  <a:gd name="connsiteY4" fmla="*/ 590550 h 1004888"/>
                  <a:gd name="connsiteX5" fmla="*/ 342900 w 904875"/>
                  <a:gd name="connsiteY5" fmla="*/ 790575 h 1004888"/>
                  <a:gd name="connsiteX6" fmla="*/ 276225 w 904875"/>
                  <a:gd name="connsiteY6" fmla="*/ 942975 h 1004888"/>
                  <a:gd name="connsiteX7" fmla="*/ 0 w 904875"/>
                  <a:gd name="connsiteY7" fmla="*/ 1004888 h 1004888"/>
                  <a:gd name="connsiteX0" fmla="*/ 904875 w 904875"/>
                  <a:gd name="connsiteY0" fmla="*/ 0 h 1004888"/>
                  <a:gd name="connsiteX1" fmla="*/ 676275 w 904875"/>
                  <a:gd name="connsiteY1" fmla="*/ 66675 h 1004888"/>
                  <a:gd name="connsiteX2" fmla="*/ 671513 w 904875"/>
                  <a:gd name="connsiteY2" fmla="*/ 66675 h 1004888"/>
                  <a:gd name="connsiteX3" fmla="*/ 542925 w 904875"/>
                  <a:gd name="connsiteY3" fmla="*/ 266700 h 1004888"/>
                  <a:gd name="connsiteX4" fmla="*/ 409575 w 904875"/>
                  <a:gd name="connsiteY4" fmla="*/ 590550 h 1004888"/>
                  <a:gd name="connsiteX5" fmla="*/ 342900 w 904875"/>
                  <a:gd name="connsiteY5" fmla="*/ 790575 h 1004888"/>
                  <a:gd name="connsiteX6" fmla="*/ 276225 w 904875"/>
                  <a:gd name="connsiteY6" fmla="*/ 942975 h 1004888"/>
                  <a:gd name="connsiteX7" fmla="*/ 0 w 904875"/>
                  <a:gd name="connsiteY7" fmla="*/ 1004888 h 1004888"/>
                  <a:gd name="connsiteX0" fmla="*/ 904875 w 904875"/>
                  <a:gd name="connsiteY0" fmla="*/ 0 h 1004888"/>
                  <a:gd name="connsiteX1" fmla="*/ 676275 w 904875"/>
                  <a:gd name="connsiteY1" fmla="*/ 66675 h 1004888"/>
                  <a:gd name="connsiteX2" fmla="*/ 671513 w 904875"/>
                  <a:gd name="connsiteY2" fmla="*/ 66675 h 1004888"/>
                  <a:gd name="connsiteX3" fmla="*/ 542925 w 904875"/>
                  <a:gd name="connsiteY3" fmla="*/ 266700 h 1004888"/>
                  <a:gd name="connsiteX4" fmla="*/ 409575 w 904875"/>
                  <a:gd name="connsiteY4" fmla="*/ 590550 h 1004888"/>
                  <a:gd name="connsiteX5" fmla="*/ 342900 w 904875"/>
                  <a:gd name="connsiteY5" fmla="*/ 790575 h 1004888"/>
                  <a:gd name="connsiteX6" fmla="*/ 214312 w 904875"/>
                  <a:gd name="connsiteY6" fmla="*/ 942975 h 1004888"/>
                  <a:gd name="connsiteX7" fmla="*/ 0 w 904875"/>
                  <a:gd name="connsiteY7" fmla="*/ 1004888 h 1004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04875" h="1004888">
                    <a:moveTo>
                      <a:pt x="904875" y="0"/>
                    </a:moveTo>
                    <a:cubicBezTo>
                      <a:pt x="820737" y="15875"/>
                      <a:pt x="736600" y="22225"/>
                      <a:pt x="676275" y="66675"/>
                    </a:cubicBezTo>
                    <a:cubicBezTo>
                      <a:pt x="637381" y="77787"/>
                      <a:pt x="693738" y="33338"/>
                      <a:pt x="671513" y="66675"/>
                    </a:cubicBezTo>
                    <a:cubicBezTo>
                      <a:pt x="649288" y="100012"/>
                      <a:pt x="586581" y="179388"/>
                      <a:pt x="542925" y="266700"/>
                    </a:cubicBezTo>
                    <a:cubicBezTo>
                      <a:pt x="499269" y="354013"/>
                      <a:pt x="442913" y="503238"/>
                      <a:pt x="409575" y="590550"/>
                    </a:cubicBezTo>
                    <a:cubicBezTo>
                      <a:pt x="376238" y="677863"/>
                      <a:pt x="375444" y="731838"/>
                      <a:pt x="342900" y="790575"/>
                    </a:cubicBezTo>
                    <a:cubicBezTo>
                      <a:pt x="310356" y="849312"/>
                      <a:pt x="271462" y="907256"/>
                      <a:pt x="214312" y="942975"/>
                    </a:cubicBezTo>
                    <a:cubicBezTo>
                      <a:pt x="157162" y="978694"/>
                      <a:pt x="109537" y="991791"/>
                      <a:pt x="0" y="1004888"/>
                    </a:cubicBezTo>
                  </a:path>
                </a:pathLst>
              </a:cu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Freeform 81"/>
              <p:cNvSpPr/>
              <p:nvPr/>
            </p:nvSpPr>
            <p:spPr>
              <a:xfrm flipH="1">
                <a:off x="2303463" y="5145085"/>
                <a:ext cx="904875" cy="1004888"/>
              </a:xfrm>
              <a:custGeom>
                <a:avLst/>
                <a:gdLst>
                  <a:gd name="connsiteX0" fmla="*/ 904875 w 904875"/>
                  <a:gd name="connsiteY0" fmla="*/ 0 h 1004888"/>
                  <a:gd name="connsiteX1" fmla="*/ 676275 w 904875"/>
                  <a:gd name="connsiteY1" fmla="*/ 66675 h 1004888"/>
                  <a:gd name="connsiteX2" fmla="*/ 542925 w 904875"/>
                  <a:gd name="connsiteY2" fmla="*/ 209550 h 1004888"/>
                  <a:gd name="connsiteX3" fmla="*/ 409575 w 904875"/>
                  <a:gd name="connsiteY3" fmla="*/ 528638 h 1004888"/>
                  <a:gd name="connsiteX4" fmla="*/ 342900 w 904875"/>
                  <a:gd name="connsiteY4" fmla="*/ 790575 h 1004888"/>
                  <a:gd name="connsiteX5" fmla="*/ 276225 w 904875"/>
                  <a:gd name="connsiteY5" fmla="*/ 942975 h 1004888"/>
                  <a:gd name="connsiteX6" fmla="*/ 0 w 904875"/>
                  <a:gd name="connsiteY6" fmla="*/ 1004888 h 1004888"/>
                  <a:gd name="connsiteX0" fmla="*/ 904875 w 904875"/>
                  <a:gd name="connsiteY0" fmla="*/ 0 h 1004888"/>
                  <a:gd name="connsiteX1" fmla="*/ 676275 w 904875"/>
                  <a:gd name="connsiteY1" fmla="*/ 66675 h 1004888"/>
                  <a:gd name="connsiteX2" fmla="*/ 542925 w 904875"/>
                  <a:gd name="connsiteY2" fmla="*/ 266700 h 1004888"/>
                  <a:gd name="connsiteX3" fmla="*/ 409575 w 904875"/>
                  <a:gd name="connsiteY3" fmla="*/ 528638 h 1004888"/>
                  <a:gd name="connsiteX4" fmla="*/ 342900 w 904875"/>
                  <a:gd name="connsiteY4" fmla="*/ 790575 h 1004888"/>
                  <a:gd name="connsiteX5" fmla="*/ 276225 w 904875"/>
                  <a:gd name="connsiteY5" fmla="*/ 942975 h 1004888"/>
                  <a:gd name="connsiteX6" fmla="*/ 0 w 904875"/>
                  <a:gd name="connsiteY6" fmla="*/ 1004888 h 1004888"/>
                  <a:gd name="connsiteX0" fmla="*/ 904875 w 904875"/>
                  <a:gd name="connsiteY0" fmla="*/ 0 h 1004888"/>
                  <a:gd name="connsiteX1" fmla="*/ 676275 w 904875"/>
                  <a:gd name="connsiteY1" fmla="*/ 66675 h 1004888"/>
                  <a:gd name="connsiteX2" fmla="*/ 671513 w 904875"/>
                  <a:gd name="connsiteY2" fmla="*/ 66675 h 1004888"/>
                  <a:gd name="connsiteX3" fmla="*/ 542925 w 904875"/>
                  <a:gd name="connsiteY3" fmla="*/ 266700 h 1004888"/>
                  <a:gd name="connsiteX4" fmla="*/ 409575 w 904875"/>
                  <a:gd name="connsiteY4" fmla="*/ 528638 h 1004888"/>
                  <a:gd name="connsiteX5" fmla="*/ 342900 w 904875"/>
                  <a:gd name="connsiteY5" fmla="*/ 790575 h 1004888"/>
                  <a:gd name="connsiteX6" fmla="*/ 276225 w 904875"/>
                  <a:gd name="connsiteY6" fmla="*/ 942975 h 1004888"/>
                  <a:gd name="connsiteX7" fmla="*/ 0 w 904875"/>
                  <a:gd name="connsiteY7" fmla="*/ 1004888 h 1004888"/>
                  <a:gd name="connsiteX0" fmla="*/ 904875 w 904875"/>
                  <a:gd name="connsiteY0" fmla="*/ 0 h 1004888"/>
                  <a:gd name="connsiteX1" fmla="*/ 676275 w 904875"/>
                  <a:gd name="connsiteY1" fmla="*/ 66675 h 1004888"/>
                  <a:gd name="connsiteX2" fmla="*/ 671513 w 904875"/>
                  <a:gd name="connsiteY2" fmla="*/ 66675 h 1004888"/>
                  <a:gd name="connsiteX3" fmla="*/ 542925 w 904875"/>
                  <a:gd name="connsiteY3" fmla="*/ 266700 h 1004888"/>
                  <a:gd name="connsiteX4" fmla="*/ 409575 w 904875"/>
                  <a:gd name="connsiteY4" fmla="*/ 590550 h 1004888"/>
                  <a:gd name="connsiteX5" fmla="*/ 342900 w 904875"/>
                  <a:gd name="connsiteY5" fmla="*/ 790575 h 1004888"/>
                  <a:gd name="connsiteX6" fmla="*/ 276225 w 904875"/>
                  <a:gd name="connsiteY6" fmla="*/ 942975 h 1004888"/>
                  <a:gd name="connsiteX7" fmla="*/ 0 w 904875"/>
                  <a:gd name="connsiteY7" fmla="*/ 1004888 h 1004888"/>
                  <a:gd name="connsiteX0" fmla="*/ 904875 w 904875"/>
                  <a:gd name="connsiteY0" fmla="*/ 0 h 1004888"/>
                  <a:gd name="connsiteX1" fmla="*/ 676275 w 904875"/>
                  <a:gd name="connsiteY1" fmla="*/ 66675 h 1004888"/>
                  <a:gd name="connsiteX2" fmla="*/ 671513 w 904875"/>
                  <a:gd name="connsiteY2" fmla="*/ 66675 h 1004888"/>
                  <a:gd name="connsiteX3" fmla="*/ 542925 w 904875"/>
                  <a:gd name="connsiteY3" fmla="*/ 266700 h 1004888"/>
                  <a:gd name="connsiteX4" fmla="*/ 409575 w 904875"/>
                  <a:gd name="connsiteY4" fmla="*/ 590550 h 1004888"/>
                  <a:gd name="connsiteX5" fmla="*/ 342900 w 904875"/>
                  <a:gd name="connsiteY5" fmla="*/ 790575 h 1004888"/>
                  <a:gd name="connsiteX6" fmla="*/ 276225 w 904875"/>
                  <a:gd name="connsiteY6" fmla="*/ 942975 h 1004888"/>
                  <a:gd name="connsiteX7" fmla="*/ 0 w 904875"/>
                  <a:gd name="connsiteY7" fmla="*/ 1004888 h 1004888"/>
                  <a:gd name="connsiteX0" fmla="*/ 904875 w 904875"/>
                  <a:gd name="connsiteY0" fmla="*/ 0 h 1004888"/>
                  <a:gd name="connsiteX1" fmla="*/ 676275 w 904875"/>
                  <a:gd name="connsiteY1" fmla="*/ 66675 h 1004888"/>
                  <a:gd name="connsiteX2" fmla="*/ 671513 w 904875"/>
                  <a:gd name="connsiteY2" fmla="*/ 66675 h 1004888"/>
                  <a:gd name="connsiteX3" fmla="*/ 542925 w 904875"/>
                  <a:gd name="connsiteY3" fmla="*/ 266700 h 1004888"/>
                  <a:gd name="connsiteX4" fmla="*/ 409575 w 904875"/>
                  <a:gd name="connsiteY4" fmla="*/ 590550 h 1004888"/>
                  <a:gd name="connsiteX5" fmla="*/ 342900 w 904875"/>
                  <a:gd name="connsiteY5" fmla="*/ 790575 h 1004888"/>
                  <a:gd name="connsiteX6" fmla="*/ 276225 w 904875"/>
                  <a:gd name="connsiteY6" fmla="*/ 942975 h 1004888"/>
                  <a:gd name="connsiteX7" fmla="*/ 0 w 904875"/>
                  <a:gd name="connsiteY7" fmla="*/ 1004888 h 1004888"/>
                  <a:gd name="connsiteX0" fmla="*/ 904875 w 904875"/>
                  <a:gd name="connsiteY0" fmla="*/ 0 h 1004888"/>
                  <a:gd name="connsiteX1" fmla="*/ 676275 w 904875"/>
                  <a:gd name="connsiteY1" fmla="*/ 66675 h 1004888"/>
                  <a:gd name="connsiteX2" fmla="*/ 671513 w 904875"/>
                  <a:gd name="connsiteY2" fmla="*/ 66675 h 1004888"/>
                  <a:gd name="connsiteX3" fmla="*/ 542925 w 904875"/>
                  <a:gd name="connsiteY3" fmla="*/ 266700 h 1004888"/>
                  <a:gd name="connsiteX4" fmla="*/ 409575 w 904875"/>
                  <a:gd name="connsiteY4" fmla="*/ 590550 h 1004888"/>
                  <a:gd name="connsiteX5" fmla="*/ 342900 w 904875"/>
                  <a:gd name="connsiteY5" fmla="*/ 790575 h 1004888"/>
                  <a:gd name="connsiteX6" fmla="*/ 214312 w 904875"/>
                  <a:gd name="connsiteY6" fmla="*/ 942975 h 1004888"/>
                  <a:gd name="connsiteX7" fmla="*/ 0 w 904875"/>
                  <a:gd name="connsiteY7" fmla="*/ 1004888 h 10048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904875" h="1004888">
                    <a:moveTo>
                      <a:pt x="904875" y="0"/>
                    </a:moveTo>
                    <a:cubicBezTo>
                      <a:pt x="820737" y="15875"/>
                      <a:pt x="736600" y="22225"/>
                      <a:pt x="676275" y="66675"/>
                    </a:cubicBezTo>
                    <a:cubicBezTo>
                      <a:pt x="637381" y="77787"/>
                      <a:pt x="693738" y="33338"/>
                      <a:pt x="671513" y="66675"/>
                    </a:cubicBezTo>
                    <a:cubicBezTo>
                      <a:pt x="649288" y="100012"/>
                      <a:pt x="586581" y="179388"/>
                      <a:pt x="542925" y="266700"/>
                    </a:cubicBezTo>
                    <a:cubicBezTo>
                      <a:pt x="499269" y="354013"/>
                      <a:pt x="442913" y="503238"/>
                      <a:pt x="409575" y="590550"/>
                    </a:cubicBezTo>
                    <a:cubicBezTo>
                      <a:pt x="376238" y="677863"/>
                      <a:pt x="375444" y="731838"/>
                      <a:pt x="342900" y="790575"/>
                    </a:cubicBezTo>
                    <a:cubicBezTo>
                      <a:pt x="310356" y="849312"/>
                      <a:pt x="271462" y="907256"/>
                      <a:pt x="214312" y="942975"/>
                    </a:cubicBezTo>
                    <a:cubicBezTo>
                      <a:pt x="157162" y="978694"/>
                      <a:pt x="109537" y="991791"/>
                      <a:pt x="0" y="1004888"/>
                    </a:cubicBezTo>
                  </a:path>
                </a:pathLst>
              </a:custGeom>
              <a:ln w="254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5" name="TextBox 84"/>
            <p:cNvSpPr txBox="1"/>
            <p:nvPr/>
          </p:nvSpPr>
          <p:spPr>
            <a:xfrm>
              <a:off x="5528862" y="6171043"/>
              <a:ext cx="2954216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168275" marR="0" indent="-16827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 typeface="Arial" pitchFamily="34" charset="0"/>
                <a:buChar char="•"/>
                <a:tabLst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Gaussian </a:t>
              </a:r>
              <a:r>
                <a:rPr kumimoji="0" lang="en-US" sz="1800" b="1" i="0" u="none" strike="noStrike" kern="0" cap="none" spc="0" normalizeH="0" noProof="0" dirty="0" smtClean="0">
                  <a:ln>
                    <a:noFill/>
                  </a:ln>
                  <a:solidFill>
                    <a:schemeClr val="accent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Distribution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186646" y="2858143"/>
            <a:ext cx="8717642" cy="2149290"/>
            <a:chOff x="186646" y="2858143"/>
            <a:chExt cx="8717642" cy="2149290"/>
          </a:xfrm>
        </p:grpSpPr>
        <p:sp>
          <p:nvSpPr>
            <p:cNvPr id="34" name="Text Box 3"/>
            <p:cNvSpPr txBox="1">
              <a:spLocks noChangeArrowheads="1"/>
            </p:cNvSpPr>
            <p:nvPr/>
          </p:nvSpPr>
          <p:spPr bwMode="auto">
            <a:xfrm>
              <a:off x="186646" y="2901207"/>
              <a:ext cx="8686800" cy="6547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/>
            <a:lstStyle/>
            <a:p>
              <a:pPr marL="165100" indent="-165100">
                <a:spcAft>
                  <a:spcPts val="600"/>
                </a:spcAft>
                <a:buFont typeface="Arial" pitchFamily="34" charset="0"/>
                <a:buChar char="•"/>
              </a:pPr>
              <a:r>
                <a:rPr lang="en-US" sz="1800" b="1" dirty="0" smtClean="0">
                  <a:latin typeface="Arial" charset="0"/>
                </a:rPr>
                <a:t>How would </a:t>
              </a:r>
              <a:r>
                <a:rPr lang="en-US" sz="1800" b="1" dirty="0" smtClean="0"/>
                <a:t>we compute a </a:t>
              </a:r>
              <a:r>
                <a:rPr lang="en-US" sz="1800" b="1" dirty="0" smtClean="0">
                  <a:latin typeface="Arial" charset="0"/>
                </a:rPr>
                <a:t>histogram of the</a:t>
              </a:r>
              <a:br>
                <a:rPr lang="en-US" sz="1800" b="1" dirty="0" smtClean="0">
                  <a:latin typeface="Arial" charset="0"/>
                </a:rPr>
              </a:br>
              <a:r>
                <a:rPr lang="en-US" sz="1800" b="1" dirty="0" smtClean="0">
                  <a:latin typeface="Arial" charset="0"/>
                </a:rPr>
                <a:t>amplitude of this signal? (Note that the example</a:t>
              </a:r>
              <a:br>
                <a:rPr lang="en-US" sz="1800" b="1" dirty="0" smtClean="0">
                  <a:latin typeface="Arial" charset="0"/>
                </a:rPr>
              </a:br>
              <a:r>
                <a:rPr lang="en-US" sz="1800" b="1" dirty="0" smtClean="0">
                  <a:latin typeface="Arial" charset="0"/>
                </a:rPr>
                <a:t>to the right is not an actual histogram of the</a:t>
              </a:r>
              <a:br>
                <a:rPr lang="en-US" sz="1800" b="1" dirty="0" smtClean="0">
                  <a:latin typeface="Arial" charset="0"/>
                </a:rPr>
              </a:br>
              <a:r>
                <a:rPr lang="en-US" sz="1800" b="1" dirty="0" smtClean="0">
                  <a:latin typeface="Arial" charset="0"/>
                </a:rPr>
                <a:t>above data.)</a:t>
              </a:r>
            </a:p>
            <a:p>
              <a:pPr marL="165100" indent="-165100">
                <a:spcAft>
                  <a:spcPts val="600"/>
                </a:spcAft>
                <a:buFont typeface="Arial" pitchFamily="34" charset="0"/>
                <a:buChar char="•"/>
              </a:pPr>
              <a:endParaRPr lang="en-US" sz="1800" b="1" dirty="0" smtClean="0"/>
            </a:p>
          </p:txBody>
        </p:sp>
        <p:pic>
          <p:nvPicPr>
            <p:cNvPr id="89" name="Picture 6" descr="C:\Users\picone\Desktop\Joseph Picone\temp\images\x.jp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/>
            <a:srcRect l="4854" t="8055" r="10598" b="10277"/>
            <a:stretch>
              <a:fillRect/>
            </a:stretch>
          </p:blipFill>
          <p:spPr bwMode="auto">
            <a:xfrm>
              <a:off x="6024791" y="2858143"/>
              <a:ext cx="2879497" cy="2149290"/>
            </a:xfrm>
            <a:prstGeom prst="rect">
              <a:avLst/>
            </a:prstGeom>
            <a:noFill/>
            <a:ln w="38100">
              <a:noFill/>
            </a:ln>
          </p:spPr>
        </p:pic>
      </p:grpSp>
      <p:grpSp>
        <p:nvGrpSpPr>
          <p:cNvPr id="97" name="Group 96"/>
          <p:cNvGrpSpPr/>
          <p:nvPr/>
        </p:nvGrpSpPr>
        <p:grpSpPr>
          <a:xfrm>
            <a:off x="194583" y="4194629"/>
            <a:ext cx="5422446" cy="2313531"/>
            <a:chOff x="194583" y="4194629"/>
            <a:chExt cx="5422446" cy="2313531"/>
          </a:xfrm>
        </p:grpSpPr>
        <p:grpSp>
          <p:nvGrpSpPr>
            <p:cNvPr id="92" name="Group 91"/>
            <p:cNvGrpSpPr/>
            <p:nvPr/>
          </p:nvGrpSpPr>
          <p:grpSpPr>
            <a:xfrm>
              <a:off x="828981" y="4815252"/>
              <a:ext cx="3852536" cy="1692908"/>
              <a:chOff x="3831941" y="4716778"/>
              <a:chExt cx="3852536" cy="1692908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 flipV="1">
                <a:off x="3831941" y="6150414"/>
                <a:ext cx="2767012" cy="18611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headEnd type="stealth"/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Arrow Connector 42"/>
              <p:cNvCxnSpPr/>
              <p:nvPr/>
            </p:nvCxnSpPr>
            <p:spPr>
              <a:xfrm rot="5400000">
                <a:off x="4532693" y="5457602"/>
                <a:ext cx="1367097" cy="1588"/>
              </a:xfrm>
              <a:prstGeom prst="straightConnector1">
                <a:avLst/>
              </a:prstGeom>
              <a:ln w="38100">
                <a:solidFill>
                  <a:schemeClr val="bg1"/>
                </a:solidFill>
                <a:headEnd type="stealth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2" name="Group 71"/>
              <p:cNvGrpSpPr/>
              <p:nvPr/>
            </p:nvGrpSpPr>
            <p:grpSpPr>
              <a:xfrm>
                <a:off x="4301841" y="6019799"/>
                <a:ext cx="1833562" cy="130613"/>
                <a:chOff x="1370013" y="5912289"/>
                <a:chExt cx="1833562" cy="238124"/>
              </a:xfrm>
            </p:grpSpPr>
            <p:cxnSp>
              <p:nvCxnSpPr>
                <p:cNvPr id="51" name="Straight Connector 50"/>
                <p:cNvCxnSpPr/>
                <p:nvPr/>
              </p:nvCxnSpPr>
              <p:spPr>
                <a:xfrm rot="16200000" flipH="1">
                  <a:off x="1710532" y="6035319"/>
                  <a:ext cx="228600" cy="1588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16200000" flipH="1">
                  <a:off x="2620169" y="6025795"/>
                  <a:ext cx="228600" cy="1588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16200000" flipH="1">
                  <a:off x="3088481" y="6025795"/>
                  <a:ext cx="228600" cy="1588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Straight Connector 61"/>
                <p:cNvCxnSpPr/>
                <p:nvPr/>
              </p:nvCxnSpPr>
              <p:spPr>
                <a:xfrm rot="16200000" flipH="1">
                  <a:off x="1256507" y="6025795"/>
                  <a:ext cx="228600" cy="1588"/>
                </a:xfrm>
                <a:prstGeom prst="line">
                  <a:avLst/>
                </a:prstGeom>
                <a:ln w="127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4" name="TextBox 63"/>
              <p:cNvSpPr txBox="1"/>
              <p:nvPr/>
            </p:nvSpPr>
            <p:spPr>
              <a:xfrm>
                <a:off x="3846229" y="6225020"/>
                <a:ext cx="2733674" cy="184666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>
                    <a:tab pos="457200" algn="ctr"/>
                    <a:tab pos="914400" algn="ctr"/>
                    <a:tab pos="1371600" algn="ctr"/>
                    <a:tab pos="1828800" algn="ctr"/>
                    <a:tab pos="2286000" algn="ctr"/>
                  </a:tabLst>
                </a:pPr>
                <a:r>
                  <a:rPr lang="en-US" sz="1200" b="1" kern="0" dirty="0" smtClean="0">
                    <a:latin typeface="+mn-lt"/>
                  </a:rPr>
                  <a:t>	-1.0	-0.5	0.0	0.5	1.0</a:t>
                </a:r>
                <a:endPara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5356918" y="4716778"/>
                <a:ext cx="1077765" cy="215444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Frequency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6655630" y="6033167"/>
                <a:ext cx="1028847" cy="215444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Amplitude</a:t>
                </a:r>
              </a:p>
            </p:txBody>
          </p:sp>
        </p:grpSp>
        <p:sp>
          <p:nvSpPr>
            <p:cNvPr id="91" name="TextBox 90"/>
            <p:cNvSpPr txBox="1"/>
            <p:nvPr/>
          </p:nvSpPr>
          <p:spPr>
            <a:xfrm>
              <a:off x="194583" y="4194629"/>
              <a:ext cx="5422446" cy="553998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174625" marR="0" indent="-174625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Char char="•"/>
                <a:tabLst/>
              </a:pPr>
              <a:r>
                <a:rPr lang="en-US" sz="1800" b="1" kern="0" dirty="0" smtClean="0">
                  <a:latin typeface="+mn-lt"/>
                </a:rPr>
                <a:t>What would be a reasonable approximation for the amplitude histogram of this signal?</a:t>
              </a: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Examples of Random Variables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0463" y="682625"/>
            <a:ext cx="4371537" cy="264687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>
              <a:spcAft>
                <a:spcPts val="1200"/>
              </a:spcAft>
            </a:pPr>
            <a:r>
              <a:rPr lang="en-US" sz="1800" b="1" dirty="0" smtClean="0"/>
              <a:t>Continuous-valued random variable:</a:t>
            </a:r>
          </a:p>
          <a:p>
            <a:pPr marL="338138" indent="-169863">
              <a:spcAft>
                <a:spcPts val="4800"/>
              </a:spcAft>
            </a:pPr>
            <a:r>
              <a:rPr lang="en-US" sz="1800" b="1" dirty="0" smtClean="0"/>
              <a:t>	Uniform:</a:t>
            </a:r>
          </a:p>
          <a:p>
            <a:pPr marL="338138" indent="-169863">
              <a:spcAft>
                <a:spcPts val="6000"/>
              </a:spcAft>
            </a:pPr>
            <a:r>
              <a:rPr lang="en-US" sz="1800" b="1" dirty="0" smtClean="0"/>
              <a:t>	Triangular:</a:t>
            </a:r>
          </a:p>
          <a:p>
            <a:pPr marL="338138" indent="-169863">
              <a:spcAft>
                <a:spcPts val="7200"/>
              </a:spcAft>
            </a:pPr>
            <a:r>
              <a:rPr lang="en-US" sz="1800" b="1" dirty="0" smtClean="0"/>
              <a:t>	Gaussian: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0" y="682625"/>
            <a:ext cx="43715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38138" indent="-169863">
              <a:spcAft>
                <a:spcPts val="1200"/>
              </a:spcAft>
            </a:pPr>
            <a:r>
              <a:rPr lang="en-US" sz="1800" b="1" dirty="0" smtClean="0"/>
              <a:t>Discrete-valued random variable:</a:t>
            </a:r>
          </a:p>
        </p:txBody>
      </p:sp>
      <p:graphicFrame>
        <p:nvGraphicFramePr>
          <p:cNvPr id="68609" name="Object 1"/>
          <p:cNvGraphicFramePr>
            <a:graphicFrameLocks noChangeAspect="1"/>
          </p:cNvGraphicFramePr>
          <p:nvPr/>
        </p:nvGraphicFramePr>
        <p:xfrm>
          <a:off x="768350" y="3371850"/>
          <a:ext cx="3373438" cy="725488"/>
        </p:xfrm>
        <a:graphic>
          <a:graphicData uri="http://schemas.openxmlformats.org/presentationml/2006/ole">
            <p:oleObj spid="_x0000_s68609" name="Equation" r:id="rId3" imgW="2247840" imgH="482400" progId="Equation.3">
              <p:embed/>
            </p:oleObj>
          </a:graphicData>
        </a:graphic>
      </p:graphicFrame>
      <p:graphicFrame>
        <p:nvGraphicFramePr>
          <p:cNvPr id="68612" name="Object 4"/>
          <p:cNvGraphicFramePr>
            <a:graphicFrameLocks noChangeAspect="1"/>
          </p:cNvGraphicFramePr>
          <p:nvPr/>
        </p:nvGraphicFramePr>
        <p:xfrm>
          <a:off x="4956175" y="1401763"/>
          <a:ext cx="2552700" cy="590550"/>
        </p:xfrm>
        <a:graphic>
          <a:graphicData uri="http://schemas.openxmlformats.org/presentationml/2006/ole">
            <p:oleObj spid="_x0000_s68612" name="Equation" r:id="rId4" imgW="1701720" imgH="393480" progId="Equation.3">
              <p:embed/>
            </p:oleObj>
          </a:graphicData>
        </a:graphic>
      </p:graphicFrame>
      <p:graphicFrame>
        <p:nvGraphicFramePr>
          <p:cNvPr id="68613" name="Object 5"/>
          <p:cNvGraphicFramePr>
            <a:graphicFrameLocks noChangeAspect="1"/>
          </p:cNvGraphicFramePr>
          <p:nvPr/>
        </p:nvGraphicFramePr>
        <p:xfrm>
          <a:off x="758825" y="2368844"/>
          <a:ext cx="2306638" cy="685800"/>
        </p:xfrm>
        <a:graphic>
          <a:graphicData uri="http://schemas.openxmlformats.org/presentationml/2006/ole">
            <p:oleObj spid="_x0000_s68613" name="Equation" r:id="rId5" imgW="1536480" imgH="457200" progId="Equation.3">
              <p:embed/>
            </p:oleObj>
          </a:graphicData>
        </a:graphic>
      </p:graphicFrame>
      <p:graphicFrame>
        <p:nvGraphicFramePr>
          <p:cNvPr id="68614" name="Object 6"/>
          <p:cNvGraphicFramePr>
            <a:graphicFrameLocks noChangeAspect="1"/>
          </p:cNvGraphicFramePr>
          <p:nvPr/>
        </p:nvGraphicFramePr>
        <p:xfrm>
          <a:off x="863600" y="1549400"/>
          <a:ext cx="1811338" cy="325438"/>
        </p:xfrm>
        <a:graphic>
          <a:graphicData uri="http://schemas.openxmlformats.org/presentationml/2006/ole">
            <p:oleObj spid="_x0000_s68614" name="Equation" r:id="rId6" imgW="1206360" imgH="215640" progId="Equation.3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225083" y="661182"/>
            <a:ext cx="4318782" cy="3545058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541519" y="658838"/>
            <a:ext cx="4318782" cy="3547402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8615" name="Object 7"/>
          <p:cNvGraphicFramePr>
            <a:graphicFrameLocks noChangeAspect="1"/>
          </p:cNvGraphicFramePr>
          <p:nvPr/>
        </p:nvGraphicFramePr>
        <p:xfrm>
          <a:off x="4916488" y="2101850"/>
          <a:ext cx="3697287" cy="1219200"/>
        </p:xfrm>
        <a:graphic>
          <a:graphicData uri="http://schemas.openxmlformats.org/presentationml/2006/ole">
            <p:oleObj spid="_x0000_s68615" name="Equation" r:id="rId7" imgW="2463480" imgH="81252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076825" y="3643535"/>
            <a:ext cx="173101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N/A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09769" y="4473526"/>
            <a:ext cx="8686800" cy="216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An important part of the specification of a random variable is its probability density function. Note that these integrate or sum to 1.</a:t>
            </a:r>
            <a:endParaRPr lang="en-US" sz="1800" b="1" dirty="0" smtClean="0">
              <a:latin typeface="Arial" charset="0"/>
            </a:endParaRP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>
                <a:latin typeface="Arial" charset="0"/>
              </a:rPr>
              <a:t>A Gaussian distribution is completely specified by two values, its mean and variance. This is one reason it is a popular and useful model.</a:t>
            </a:r>
          </a:p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Also note that quantization systems take into account the distribution of the data to optimize bit assignments. This is studied in disciplines such as communications and information theory.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Mean Value Of A Random Signal (DC Value)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661182"/>
            <a:ext cx="8707438" cy="594008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The mean value of a random variable can be computed by integrating its probability density function:</a:t>
            </a:r>
          </a:p>
          <a:p>
            <a:pPr marL="168275" indent="-168275">
              <a:spcAft>
                <a:spcPts val="66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 Uniformly Distributed Continuous Random Variable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mean value of a discrete random variable </a:t>
            </a:r>
            <a:br>
              <a:rPr lang="en-US" sz="1800" b="1" dirty="0" smtClean="0"/>
            </a:br>
            <a:r>
              <a:rPr lang="en-US" sz="1800" b="1" dirty="0" smtClean="0"/>
              <a:t>can be computed in an analogous manner: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But this can also be computed using the</a:t>
            </a:r>
            <a:br>
              <a:rPr lang="en-US" sz="1800" b="1" dirty="0" smtClean="0"/>
            </a:br>
            <a:r>
              <a:rPr lang="en-US" sz="1800" b="1" dirty="0" smtClean="0"/>
              <a:t>sample mean (N = no. of samples):</a:t>
            </a:r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In fact, in more advanced coursework, you will learn this is one of many ways to estimate the mean of a random variable (e.g., maximum likelihood).</a:t>
            </a:r>
          </a:p>
          <a:p>
            <a:pPr marL="168275" indent="-168275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/>
              <a:t>For a discrete uniformly distributed random variable:</a:t>
            </a:r>
          </a:p>
          <a:p>
            <a:pPr marL="168275" indent="-168275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/>
              <a:t>Soon we will learn that the average value of a signal is its DC value, or its frequency response at 0 Hz.</a:t>
            </a:r>
          </a:p>
        </p:txBody>
      </p:sp>
      <p:graphicFrame>
        <p:nvGraphicFramePr>
          <p:cNvPr id="67585" name="Object 1"/>
          <p:cNvGraphicFramePr>
            <a:graphicFrameLocks noChangeAspect="1"/>
          </p:cNvGraphicFramePr>
          <p:nvPr/>
        </p:nvGraphicFramePr>
        <p:xfrm>
          <a:off x="441325" y="1112838"/>
          <a:ext cx="2144713" cy="693737"/>
        </p:xfrm>
        <a:graphic>
          <a:graphicData uri="http://schemas.openxmlformats.org/presentationml/2006/ole">
            <p:oleObj spid="_x0000_s67585" name="Equation" r:id="rId3" imgW="1447560" imgH="469800" progId="Equation.3">
              <p:embed/>
            </p:oleObj>
          </a:graphicData>
        </a:graphic>
      </p:graphicFrame>
      <p:graphicFrame>
        <p:nvGraphicFramePr>
          <p:cNvPr id="67586" name="Object 2"/>
          <p:cNvGraphicFramePr>
            <a:graphicFrameLocks noChangeAspect="1"/>
          </p:cNvGraphicFramePr>
          <p:nvPr/>
        </p:nvGraphicFramePr>
        <p:xfrm>
          <a:off x="449263" y="2092325"/>
          <a:ext cx="5195888" cy="787400"/>
        </p:xfrm>
        <a:graphic>
          <a:graphicData uri="http://schemas.openxmlformats.org/presentationml/2006/ole">
            <p:oleObj spid="_x0000_s67586" name="Equation" r:id="rId4" imgW="3504960" imgH="533160" progId="Equation.3">
              <p:embed/>
            </p:oleObj>
          </a:graphicData>
        </a:graphic>
      </p:graphicFrame>
      <p:graphicFrame>
        <p:nvGraphicFramePr>
          <p:cNvPr id="67588" name="Object 4"/>
          <p:cNvGraphicFramePr>
            <a:graphicFrameLocks noChangeAspect="1"/>
          </p:cNvGraphicFramePr>
          <p:nvPr/>
        </p:nvGraphicFramePr>
        <p:xfrm>
          <a:off x="449263" y="5345333"/>
          <a:ext cx="6461125" cy="638175"/>
        </p:xfrm>
        <a:graphic>
          <a:graphicData uri="http://schemas.openxmlformats.org/presentationml/2006/ole">
            <p:oleObj spid="_x0000_s67588" name="Equation" r:id="rId5" imgW="4356000" imgH="431640" progId="Equation.3">
              <p:embed/>
            </p:oleObj>
          </a:graphicData>
        </a:graphic>
      </p:graphicFrame>
      <p:graphicFrame>
        <p:nvGraphicFramePr>
          <p:cNvPr id="67589" name="Object 5"/>
          <p:cNvGraphicFramePr>
            <a:graphicFrameLocks noChangeAspect="1"/>
          </p:cNvGraphicFramePr>
          <p:nvPr/>
        </p:nvGraphicFramePr>
        <p:xfrm>
          <a:off x="5467057" y="3155709"/>
          <a:ext cx="2144713" cy="506413"/>
        </p:xfrm>
        <a:graphic>
          <a:graphicData uri="http://schemas.openxmlformats.org/presentationml/2006/ole">
            <p:oleObj spid="_x0000_s67589" name="Equation" r:id="rId6" imgW="1447560" imgH="342720" progId="Equation.3">
              <p:embed/>
            </p:oleObj>
          </a:graphicData>
        </a:graphic>
      </p:graphicFrame>
      <p:graphicFrame>
        <p:nvGraphicFramePr>
          <p:cNvPr id="67590" name="Object 6"/>
          <p:cNvGraphicFramePr>
            <a:graphicFrameLocks noChangeAspect="1"/>
          </p:cNvGraphicFramePr>
          <p:nvPr/>
        </p:nvGraphicFramePr>
        <p:xfrm>
          <a:off x="5578475" y="3716338"/>
          <a:ext cx="1917700" cy="619125"/>
        </p:xfrm>
        <a:graphic>
          <a:graphicData uri="http://schemas.openxmlformats.org/presentationml/2006/ole">
            <p:oleObj spid="_x0000_s67590" name="Equation" r:id="rId7" imgW="129528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6215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Variance and Standard Deviation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6396" y="562706"/>
            <a:ext cx="8707438" cy="65248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The variance of a continuous random variable can be computed as:</a:t>
            </a:r>
            <a:endParaRPr lang="en-US" sz="1800" b="1" dirty="0" smtClean="0">
              <a:sym typeface="Symbol"/>
            </a:endParaRPr>
          </a:p>
          <a:p>
            <a:pPr marL="168275" indent="-168275">
              <a:spcAft>
                <a:spcPts val="156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For a uniformly distributed random variable:</a:t>
            </a:r>
          </a:p>
          <a:p>
            <a:pPr marL="168275" indent="-168275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For a discrete random variable:</a:t>
            </a:r>
          </a:p>
          <a:p>
            <a:pPr marL="168275" indent="-168275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Following the analogy of a sample mean, this can be estimated from the data: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The standard deviation is just the square root of the variance.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ym typeface="Symbol"/>
              </a:rPr>
              <a:t>Soon we will see that the variance is related to the correlation structure of the signal, the power of the signal, and the power spectral density.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endParaRPr lang="en-US" sz="1800" b="1" dirty="0" smtClean="0">
              <a:sym typeface="Symbol"/>
            </a:endParaRPr>
          </a:p>
        </p:txBody>
      </p:sp>
      <p:graphicFrame>
        <p:nvGraphicFramePr>
          <p:cNvPr id="66561" name="Object 1"/>
          <p:cNvGraphicFramePr>
            <a:graphicFrameLocks noChangeAspect="1"/>
          </p:cNvGraphicFramePr>
          <p:nvPr/>
        </p:nvGraphicFramePr>
        <p:xfrm>
          <a:off x="458788" y="803275"/>
          <a:ext cx="3671887" cy="695325"/>
        </p:xfrm>
        <a:graphic>
          <a:graphicData uri="http://schemas.openxmlformats.org/presentationml/2006/ole">
            <p:oleObj spid="_x0000_s66561" name="Equation" r:id="rId3" imgW="2476440" imgH="469800" progId="Equation.3">
              <p:embed/>
            </p:oleObj>
          </a:graphicData>
        </a:graphic>
      </p:graphicFrame>
      <p:graphicFrame>
        <p:nvGraphicFramePr>
          <p:cNvPr id="66562" name="Object 2"/>
          <p:cNvGraphicFramePr>
            <a:graphicFrameLocks noChangeAspect="1"/>
          </p:cNvGraphicFramePr>
          <p:nvPr/>
        </p:nvGraphicFramePr>
        <p:xfrm>
          <a:off x="449263" y="1642353"/>
          <a:ext cx="6554787" cy="1997075"/>
        </p:xfrm>
        <a:graphic>
          <a:graphicData uri="http://schemas.openxmlformats.org/presentationml/2006/ole">
            <p:oleObj spid="_x0000_s66562" name="Equation" r:id="rId4" imgW="4419360" imgH="1346040" progId="Equation.3">
              <p:embed/>
            </p:oleObj>
          </a:graphicData>
        </a:graphic>
      </p:graphicFrame>
      <p:graphicFrame>
        <p:nvGraphicFramePr>
          <p:cNvPr id="66563" name="Object 3"/>
          <p:cNvGraphicFramePr>
            <a:graphicFrameLocks noChangeAspect="1"/>
          </p:cNvGraphicFramePr>
          <p:nvPr/>
        </p:nvGraphicFramePr>
        <p:xfrm>
          <a:off x="449263" y="4044950"/>
          <a:ext cx="3708400" cy="506413"/>
        </p:xfrm>
        <a:graphic>
          <a:graphicData uri="http://schemas.openxmlformats.org/presentationml/2006/ole">
            <p:oleObj spid="_x0000_s66563" name="Equation" r:id="rId5" imgW="2501640" imgH="342720" progId="Equation.3">
              <p:embed/>
            </p:oleObj>
          </a:graphicData>
        </a:graphic>
      </p:graphicFrame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449263" y="4956883"/>
          <a:ext cx="2109787" cy="620712"/>
        </p:xfrm>
        <a:graphic>
          <a:graphicData uri="http://schemas.openxmlformats.org/presentationml/2006/ole">
            <p:oleObj spid="_x0000_s66564" name="Equation" r:id="rId6" imgW="14223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Covariance and Correlation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8707438" cy="58169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define the covariance between two random variables as:</a:t>
            </a:r>
          </a:p>
          <a:p>
            <a:pPr marL="168275" indent="-168275">
              <a:spcAft>
                <a:spcPts val="4200"/>
              </a:spcAft>
              <a:buFont typeface="Arial" pitchFamily="34" charset="0"/>
              <a:buChar char="•"/>
            </a:pPr>
            <a:r>
              <a:rPr lang="en-US" sz="1800" b="1" dirty="0" smtClean="0"/>
              <a:t>For time series, when </a:t>
            </a:r>
            <a:r>
              <a:rPr lang="en-US" sz="1800" i="1" dirty="0" smtClean="0"/>
              <a:t>y</a:t>
            </a:r>
            <a:r>
              <a:rPr lang="en-US" sz="1800" b="1" dirty="0" smtClean="0"/>
              <a:t> is simply a delayed version of </a:t>
            </a:r>
            <a:r>
              <a:rPr lang="en-US" sz="1800" i="1" dirty="0" smtClean="0"/>
              <a:t>x</a:t>
            </a:r>
            <a:r>
              <a:rPr lang="en-US" sz="1800" b="1" dirty="0" smtClean="0"/>
              <a:t>, this can be reduced to a simpler form known as the correlation of a signal:</a:t>
            </a:r>
          </a:p>
          <a:p>
            <a:pPr marL="168275" indent="-168275">
              <a:spcAft>
                <a:spcPts val="5400"/>
              </a:spcAft>
              <a:buFont typeface="Arial" pitchFamily="34" charset="0"/>
              <a:buChar char="•"/>
            </a:pPr>
            <a:r>
              <a:rPr lang="en-US" sz="1800" b="1" dirty="0" smtClean="0"/>
              <a:t>For a discrete random variable representing the samples of a time series, we can estimate this directly from the signal as:</a:t>
            </a:r>
          </a:p>
          <a:p>
            <a:pPr marL="168275" indent="-168275">
              <a:spcAft>
                <a:spcPts val="4800"/>
              </a:spcAft>
              <a:buFont typeface="Arial" pitchFamily="34" charset="0"/>
              <a:buChar char="•"/>
            </a:pPr>
            <a:r>
              <a:rPr lang="en-US" sz="1800" b="1" dirty="0" smtClean="0"/>
              <a:t>The correlation is often referred to as a second-order moment, with the expectation being the first-order moment. It is possible to define higher-order moments as well: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Two random variables are said to be uncorrelated if                    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For a Gaussian random variable, only the mean and variance are non-zero; all other higher-order moments are equal to zero. </a:t>
            </a:r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449263" y="861332"/>
          <a:ext cx="6043613" cy="695325"/>
        </p:xfrm>
        <a:graphic>
          <a:graphicData uri="http://schemas.openxmlformats.org/presentationml/2006/ole">
            <p:oleObj spid="_x0000_s40967" name="Equation" r:id="rId4" imgW="4076640" imgH="469800" progId="Equation.3">
              <p:embed/>
            </p:oleObj>
          </a:graphicData>
        </a:graphic>
      </p:graphicFrame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449263" y="2241326"/>
          <a:ext cx="1978025" cy="339725"/>
        </p:xfrm>
        <a:graphic>
          <a:graphicData uri="http://schemas.openxmlformats.org/presentationml/2006/ole">
            <p:oleObj spid="_x0000_s40968" name="Equation" r:id="rId5" imgW="1333440" imgH="228600" progId="Equation.3">
              <p:embed/>
            </p:oleObj>
          </a:graphicData>
        </a:graphic>
      </p:graphicFrame>
      <p:graphicFrame>
        <p:nvGraphicFramePr>
          <p:cNvPr id="40969" name="Object 9"/>
          <p:cNvGraphicFramePr>
            <a:graphicFrameLocks noChangeAspect="1"/>
          </p:cNvGraphicFramePr>
          <p:nvPr/>
        </p:nvGraphicFramePr>
        <p:xfrm>
          <a:off x="449263" y="3224670"/>
          <a:ext cx="2411412" cy="622300"/>
        </p:xfrm>
        <a:graphic>
          <a:graphicData uri="http://schemas.openxmlformats.org/presentationml/2006/ole">
            <p:oleObj spid="_x0000_s40969" name="Equation" r:id="rId6" imgW="1625400" imgH="419040" progId="Equation.3">
              <p:embed/>
            </p:oleObj>
          </a:graphicData>
        </a:graphic>
      </p:graphicFrame>
      <p:graphicFrame>
        <p:nvGraphicFramePr>
          <p:cNvPr id="40970" name="Object 10"/>
          <p:cNvGraphicFramePr>
            <a:graphicFrameLocks noChangeAspect="1"/>
          </p:cNvGraphicFramePr>
          <p:nvPr/>
        </p:nvGraphicFramePr>
        <p:xfrm>
          <a:off x="5977084" y="5354541"/>
          <a:ext cx="1223962" cy="300037"/>
        </p:xfrm>
        <a:graphic>
          <a:graphicData uri="http://schemas.openxmlformats.org/presentationml/2006/ole">
            <p:oleObj spid="_x0000_s40970" name="Equation" r:id="rId7" imgW="825480" imgH="203040" progId="Equation.3">
              <p:embed/>
            </p:oleObj>
          </a:graphicData>
        </a:graphic>
      </p:graphicFrame>
      <p:graphicFrame>
        <p:nvGraphicFramePr>
          <p:cNvPr id="40971" name="Object 11"/>
          <p:cNvGraphicFramePr>
            <a:graphicFrameLocks noChangeAspect="1"/>
          </p:cNvGraphicFramePr>
          <p:nvPr/>
        </p:nvGraphicFramePr>
        <p:xfrm>
          <a:off x="449263" y="4727575"/>
          <a:ext cx="2846387" cy="622300"/>
        </p:xfrm>
        <a:graphic>
          <a:graphicData uri="http://schemas.openxmlformats.org/presentationml/2006/ole">
            <p:oleObj spid="_x0000_s40971" name="Equation" r:id="rId8" imgW="19173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White Gaussian Noise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8707438" cy="5970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combine these concepts to</a:t>
            </a:r>
            <a:br>
              <a:rPr lang="en-US" sz="1800" b="1" dirty="0" smtClean="0"/>
            </a:br>
            <a:r>
              <a:rPr lang="en-US" sz="1800" b="1" dirty="0" smtClean="0"/>
              <a:t>develop a model for noise. Consider a</a:t>
            </a:r>
            <a:br>
              <a:rPr lang="en-US" sz="1800" b="1" dirty="0" smtClean="0"/>
            </a:br>
            <a:r>
              <a:rPr lang="en-US" sz="1800" b="1" dirty="0" smtClean="0"/>
              <a:t>signal that has energy at all frequencies: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describe a signal like this as</a:t>
            </a:r>
            <a:br>
              <a:rPr lang="en-US" sz="1800" b="1" dirty="0" smtClean="0"/>
            </a:br>
            <a:r>
              <a:rPr lang="en-US" sz="1800" b="1" dirty="0" smtClean="0"/>
              <a:t>having a mean value of zero, a variance,</a:t>
            </a:r>
            <a:br>
              <a:rPr lang="en-US" sz="1800" b="1" dirty="0" smtClean="0"/>
            </a:br>
            <a:r>
              <a:rPr lang="en-US" sz="1800" b="1" dirty="0" smtClean="0"/>
              <a:t>or power, of </a:t>
            </a:r>
            <a:r>
              <a:rPr lang="en-US" sz="1800" i="1" dirty="0" smtClean="0">
                <a:sym typeface="Symbol"/>
              </a:rPr>
              <a:t></a:t>
            </a:r>
            <a:r>
              <a:rPr lang="en-US" sz="1800" baseline="30000" dirty="0" smtClean="0">
                <a:sym typeface="Symbol"/>
              </a:rPr>
              <a:t>2</a:t>
            </a:r>
            <a:r>
              <a:rPr lang="en-US" sz="1800" b="1" dirty="0" smtClean="0"/>
              <a:t>.</a:t>
            </a:r>
          </a:p>
          <a:p>
            <a:pPr marL="168275" indent="-168275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It is common to model the amplitude</a:t>
            </a:r>
            <a:br>
              <a:rPr lang="en-US" sz="1800" b="1" dirty="0" smtClean="0"/>
            </a:br>
            <a:r>
              <a:rPr lang="en-US" sz="1800" b="1" dirty="0" smtClean="0"/>
              <a:t>distribution of the signal as a Gaussian</a:t>
            </a:r>
            <a:br>
              <a:rPr lang="en-US" sz="1800" b="1" dirty="0" smtClean="0"/>
            </a:br>
            <a:r>
              <a:rPr lang="en-US" sz="1800" b="1" dirty="0" smtClean="0"/>
              <a:t>distribution: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refer to this as zero mean Gaussian white noise.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 many engineering systems corrupted by noise, we model the measured signal as:                           , where         is zero-mean white Gaussian noise.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Why is this a useful model? Think about: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 Signals and Systems, continuous time, discrete-time and statistics converge to provide a powerful way to manipulate digital signals on a computer. This is one reason much instrumentation has gone digital.</a:t>
            </a:r>
          </a:p>
        </p:txBody>
      </p:sp>
      <p:pic>
        <p:nvPicPr>
          <p:cNvPr id="77830" name="Picture 6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22167" y="532531"/>
            <a:ext cx="3896750" cy="30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2162" name="Object 2"/>
          <p:cNvGraphicFramePr>
            <a:graphicFrameLocks noChangeAspect="1"/>
          </p:cNvGraphicFramePr>
          <p:nvPr/>
        </p:nvGraphicFramePr>
        <p:xfrm>
          <a:off x="449263" y="3315577"/>
          <a:ext cx="3373438" cy="725488"/>
        </p:xfrm>
        <a:graphic>
          <a:graphicData uri="http://schemas.openxmlformats.org/presentationml/2006/ole">
            <p:oleObj spid="_x0000_s92162" name="Equation" r:id="rId6" imgW="2247840" imgH="482400" progId="Equation.3">
              <p:embed/>
            </p:oleObj>
          </a:graphicData>
        </a:graphic>
      </p:graphicFrame>
      <p:graphicFrame>
        <p:nvGraphicFramePr>
          <p:cNvPr id="92163" name="Object 3"/>
          <p:cNvGraphicFramePr>
            <a:graphicFrameLocks noChangeAspect="1"/>
          </p:cNvGraphicFramePr>
          <p:nvPr/>
        </p:nvGraphicFramePr>
        <p:xfrm>
          <a:off x="1414072" y="4817331"/>
          <a:ext cx="1697037" cy="306387"/>
        </p:xfrm>
        <a:graphic>
          <a:graphicData uri="http://schemas.openxmlformats.org/presentationml/2006/ole">
            <p:oleObj spid="_x0000_s92163" name="Equation" r:id="rId7" imgW="1130040" imgH="203040" progId="Equation.3">
              <p:embed/>
            </p:oleObj>
          </a:graphicData>
        </a:graphic>
      </p:graphicFrame>
      <p:graphicFrame>
        <p:nvGraphicFramePr>
          <p:cNvPr id="92164" name="Object 4"/>
          <p:cNvGraphicFramePr>
            <a:graphicFrameLocks noChangeAspect="1"/>
          </p:cNvGraphicFramePr>
          <p:nvPr/>
        </p:nvGraphicFramePr>
        <p:xfrm>
          <a:off x="3948992" y="4815719"/>
          <a:ext cx="477837" cy="306387"/>
        </p:xfrm>
        <a:graphic>
          <a:graphicData uri="http://schemas.openxmlformats.org/presentationml/2006/ole">
            <p:oleObj spid="_x0000_s92164" name="Equation" r:id="rId8" imgW="317160" imgH="203040" progId="Equation.3">
              <p:embed/>
            </p:oleObj>
          </a:graphicData>
        </a:graphic>
      </p:graphicFrame>
      <p:graphicFrame>
        <p:nvGraphicFramePr>
          <p:cNvPr id="92165" name="Object 5"/>
          <p:cNvGraphicFramePr>
            <a:graphicFrameLocks noChangeAspect="1"/>
          </p:cNvGraphicFramePr>
          <p:nvPr/>
        </p:nvGraphicFramePr>
        <p:xfrm>
          <a:off x="4835341" y="5237163"/>
          <a:ext cx="2841625" cy="306387"/>
        </p:xfrm>
        <a:graphic>
          <a:graphicData uri="http://schemas.openxmlformats.org/presentationml/2006/ole">
            <p:oleObj spid="_x0000_s92165" name="Equation" r:id="rId9" imgW="18921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8600" y="633047"/>
            <a:ext cx="86106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concept of a digital signal: a signal that is discrete in both time and amplitude.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concept of a random variable, and showed how it can be modeled through a </a:t>
            </a:r>
            <a:r>
              <a:rPr lang="en-US" sz="1800" b="1" smtClean="0"/>
              <a:t>probability distribution </a:t>
            </a:r>
            <a:r>
              <a:rPr lang="en-US" sz="1800" b="1" dirty="0" smtClean="0"/>
              <a:t>of its value. We used this to model signals.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the concept of the mean and variance of a random variable. Demonstrated simple calculations of these for a uniformly distributed random variable.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the application of these to modeling noise.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16671</TotalTime>
  <Words>769</Words>
  <Application>Microsoft PowerPoint</Application>
  <PresentationFormat>Letter Paper (8.5x11 in)</PresentationFormat>
  <Paragraphs>74</Paragraphs>
  <Slides>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1429</cp:revision>
  <dcterms:created xsi:type="dcterms:W3CDTF">2002-09-12T17:13:32Z</dcterms:created>
  <dcterms:modified xsi:type="dcterms:W3CDTF">2008-09-05T01:40:58Z</dcterms:modified>
</cp:coreProperties>
</file>