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  <p:sldMasterId id="2147483701" r:id="rId2"/>
  </p:sldMasterIdLst>
  <p:notesMasterIdLst>
    <p:notesMasterId r:id="rId16"/>
  </p:notesMasterIdLst>
  <p:handoutMasterIdLst>
    <p:handoutMasterId r:id="rId17"/>
  </p:handoutMasterIdLst>
  <p:sldIdLst>
    <p:sldId id="325" r:id="rId3"/>
    <p:sldId id="492" r:id="rId4"/>
    <p:sldId id="505" r:id="rId5"/>
    <p:sldId id="478" r:id="rId6"/>
    <p:sldId id="493" r:id="rId7"/>
    <p:sldId id="502" r:id="rId8"/>
    <p:sldId id="503" r:id="rId9"/>
    <p:sldId id="506" r:id="rId10"/>
    <p:sldId id="504" r:id="rId11"/>
    <p:sldId id="507" r:id="rId12"/>
    <p:sldId id="508" r:id="rId13"/>
    <p:sldId id="495" r:id="rId14"/>
    <p:sldId id="509" r:id="rId15"/>
  </p:sldIdLst>
  <p:sldSz cx="9144000" cy="6858000" type="letter"/>
  <p:notesSz cx="7077075" cy="90043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892034"/>
    <a:srgbClr val="EFF755"/>
    <a:srgbClr val="CC6600"/>
    <a:srgbClr val="6666FF"/>
    <a:srgbClr val="008000"/>
    <a:srgbClr val="000080"/>
    <a:srgbClr val="004000"/>
    <a:srgbClr val="9966FF"/>
    <a:srgbClr val="CCEC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4713" autoAdjust="0"/>
    <p:restoredTop sz="96226" autoAdjust="0"/>
  </p:normalViewPr>
  <p:slideViewPr>
    <p:cSldViewPr snapToGrid="0">
      <p:cViewPr varScale="1">
        <p:scale>
          <a:sx n="68" d="100"/>
          <a:sy n="68" d="100"/>
        </p:scale>
        <p:origin x="-828" y="-96"/>
      </p:cViewPr>
      <p:guideLst>
        <p:guide orient="horz" pos="2524"/>
        <p:guide pos="288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-1734" y="-108"/>
      </p:cViewPr>
      <p:guideLst>
        <p:guide orient="horz" pos="2835"/>
        <p:guide pos="2229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5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5" Type="http://schemas.openxmlformats.org/officeDocument/2006/relationships/image" Target="../media/image29.wmf"/><Relationship Id="rId4" Type="http://schemas.openxmlformats.org/officeDocument/2006/relationships/image" Target="../media/image2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Relationship Id="rId4" Type="http://schemas.openxmlformats.org/officeDocument/2006/relationships/image" Target="../media/image35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7" Type="http://schemas.openxmlformats.org/officeDocument/2006/relationships/image" Target="../media/image48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Relationship Id="rId6" Type="http://schemas.openxmlformats.org/officeDocument/2006/relationships/image" Target="../media/image47.wmf"/><Relationship Id="rId5" Type="http://schemas.openxmlformats.org/officeDocument/2006/relationships/image" Target="../media/image46.wmf"/><Relationship Id="rId4" Type="http://schemas.openxmlformats.org/officeDocument/2006/relationships/image" Target="../media/image4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67758" cy="450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2" tIns="45805" rIns="91612" bIns="45805" numCol="1" anchor="t" anchorCtr="0" compatLnSpc="1">
            <a:prstTxWarp prst="textNoShape">
              <a:avLst/>
            </a:prstTxWarp>
          </a:bodyPr>
          <a:lstStyle>
            <a:lvl1pPr defTabSz="915848">
              <a:defRPr sz="11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09317" y="0"/>
            <a:ext cx="3067758" cy="450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2" tIns="45805" rIns="91612" bIns="45805" numCol="1" anchor="t" anchorCtr="0" compatLnSpc="1">
            <a:prstTxWarp prst="textNoShape">
              <a:avLst/>
            </a:prstTxWarp>
          </a:bodyPr>
          <a:lstStyle>
            <a:lvl1pPr algn="r" defTabSz="915848">
              <a:defRPr sz="11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554085"/>
            <a:ext cx="3067758" cy="450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2" tIns="45805" rIns="91612" bIns="45805" numCol="1" anchor="b" anchorCtr="0" compatLnSpc="1">
            <a:prstTxWarp prst="textNoShape">
              <a:avLst/>
            </a:prstTxWarp>
          </a:bodyPr>
          <a:lstStyle>
            <a:lvl1pPr defTabSz="915848">
              <a:defRPr sz="11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09317" y="8554085"/>
            <a:ext cx="3067758" cy="450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2" tIns="45805" rIns="91612" bIns="45805" numCol="1" anchor="b" anchorCtr="0" compatLnSpc="1">
            <a:prstTxWarp prst="textNoShape">
              <a:avLst/>
            </a:prstTxWarp>
          </a:bodyPr>
          <a:lstStyle>
            <a:lvl1pPr algn="r" defTabSz="915848">
              <a:defRPr sz="11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67758" cy="450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2" tIns="45805" rIns="91612" bIns="45805" numCol="1" anchor="t" anchorCtr="0" compatLnSpc="1">
            <a:prstTxWarp prst="textNoShape">
              <a:avLst/>
            </a:prstTxWarp>
          </a:bodyPr>
          <a:lstStyle>
            <a:lvl1pPr defTabSz="915848">
              <a:defRPr sz="11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09317" y="0"/>
            <a:ext cx="3067758" cy="450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2" tIns="45805" rIns="91612" bIns="45805" numCol="1" anchor="t" anchorCtr="0" compatLnSpc="1">
            <a:prstTxWarp prst="textNoShape">
              <a:avLst/>
            </a:prstTxWarp>
          </a:bodyPr>
          <a:lstStyle>
            <a:lvl1pPr algn="r" defTabSz="915848">
              <a:defRPr sz="11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87463" y="674688"/>
            <a:ext cx="4502150" cy="33766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4636" y="4277043"/>
            <a:ext cx="5187804" cy="4051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2" tIns="45805" rIns="91612" bIns="458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554085"/>
            <a:ext cx="3067758" cy="450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2" tIns="45805" rIns="91612" bIns="45805" numCol="1" anchor="b" anchorCtr="0" compatLnSpc="1">
            <a:prstTxWarp prst="textNoShape">
              <a:avLst/>
            </a:prstTxWarp>
          </a:bodyPr>
          <a:lstStyle>
            <a:lvl1pPr defTabSz="915848">
              <a:defRPr sz="11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09317" y="8554085"/>
            <a:ext cx="3067758" cy="450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2" tIns="45805" rIns="91612" bIns="45805" numCol="1" anchor="b" anchorCtr="0" compatLnSpc="1">
            <a:prstTxWarp prst="textNoShape">
              <a:avLst/>
            </a:prstTxWarp>
          </a:bodyPr>
          <a:lstStyle>
            <a:lvl1pPr algn="r" defTabSz="915848">
              <a:defRPr sz="11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MS</a:t>
            </a:r>
            <a:r>
              <a:rPr lang="en-US" baseline="0" dirty="0" smtClean="0"/>
              <a:t> Equation 3.0 was used with settings of: 18, 12, 8, 18, 12.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C53042-5A96-4DBC-B738-B843823BA6D7}" type="slidenum">
              <a:rPr lang="en-US" smtClean="0"/>
              <a:pPr>
                <a:defRPr/>
              </a:pPr>
              <a:t>0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9/7/2008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685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629400"/>
            <a:ext cx="56388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R. S. Sutton and A. G. </a:t>
            </a:r>
            <a:r>
              <a:rPr lang="en-US" altLang="en-US" dirty="0" err="1"/>
              <a:t>Barto</a:t>
            </a:r>
            <a:r>
              <a:rPr lang="en-US" altLang="en-US" dirty="0"/>
              <a:t>: Reinforcement Learning: An Introduction</a:t>
            </a:r>
            <a:endParaRPr lang="en-US" altLang="en-US" sz="1400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239000" y="66294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9A9A9B-D817-4253-85CF-175FAC8E63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685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447800"/>
            <a:ext cx="3810000" cy="4876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447800"/>
            <a:ext cx="3810000" cy="4876800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629400"/>
            <a:ext cx="56388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R. S. Sutton and A. G. Barto: Reinforcement Learning: An Introduction</a:t>
            </a:r>
            <a:endParaRPr lang="en-US" altLang="en-US" sz="140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239000" y="66294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E89630-ECFE-46C4-8DDC-33331FDD31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 dirty="0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 dirty="0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</a:t>
            </a:r>
            <a:r>
              <a:rPr lang="en-US" sz="1800" b="1" dirty="0" smtClean="0">
                <a:solidFill>
                  <a:srgbClr val="333399"/>
                </a:solidFill>
              </a:rPr>
              <a:t>3163 – Signals and Systems</a:t>
            </a:r>
            <a:endParaRPr lang="en-US" sz="1800" b="1" dirty="0">
              <a:solidFill>
                <a:srgbClr val="333399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7" r:id="rId2"/>
    <p:sldLayoutId id="2147483713" r:id="rId3"/>
    <p:sldLayoutId id="2147483714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</a:t>
            </a:r>
            <a:r>
              <a:rPr lang="en-US" sz="1200" b="1" dirty="0" smtClean="0">
                <a:solidFill>
                  <a:srgbClr val="892034"/>
                </a:solidFill>
              </a:rPr>
              <a:t>3163: </a:t>
            </a:r>
            <a:r>
              <a:rPr lang="en-US" sz="1200" b="1" dirty="0">
                <a:solidFill>
                  <a:srgbClr val="892034"/>
                </a:solidFill>
              </a:rPr>
              <a:t>Lecture </a:t>
            </a:r>
            <a:r>
              <a:rPr lang="en-US" sz="1200" b="1" dirty="0" smtClean="0">
                <a:solidFill>
                  <a:srgbClr val="892034"/>
                </a:solidFill>
              </a:rPr>
              <a:t>08, </a:t>
            </a:r>
            <a:r>
              <a:rPr lang="en-US" sz="1200" b="1" dirty="0">
                <a:solidFill>
                  <a:srgbClr val="892034"/>
                </a:solidFill>
              </a:rPr>
              <a:t>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ce.msstate.edu/research/isip/publications/courses/ece_3163/lectures/current/lecture_08.ppt" TargetMode="External"/><Relationship Id="rId13" Type="http://schemas.openxmlformats.org/officeDocument/2006/relationships/hyperlink" Target="http://www.stanford.edu/~phartke/UDPages/fourier/mesh.gif" TargetMode="External"/><Relationship Id="rId3" Type="http://schemas.openxmlformats.org/officeDocument/2006/relationships/hyperlink" Target="http://en.wikipedia.org/wiki/Fourier_series" TargetMode="External"/><Relationship Id="rId7" Type="http://schemas.openxmlformats.org/officeDocument/2006/relationships/hyperlink" Target="http://mathworld.wolfram.com/FourierSeries.html" TargetMode="External"/><Relationship Id="rId12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stellar.mit.edu/S/course/6/sp08/6.003/courseMaterial/topics/topic1/lectureNotes/Lecture__5/Lecture__5.pdf" TargetMode="External"/><Relationship Id="rId11" Type="http://schemas.openxmlformats.org/officeDocument/2006/relationships/hyperlink" Target="http://www.web-spline.de/examples/helmholtz/index.html" TargetMode="External"/><Relationship Id="rId5" Type="http://schemas.openxmlformats.org/officeDocument/2006/relationships/hyperlink" Target="http://www.amazon.com/s?ie=UTF8&amp;search-type=ss&amp;index=books&amp;field-author=Alan%20S.%20Willsky&amp;page=1" TargetMode="External"/><Relationship Id="rId15" Type="http://schemas.openxmlformats.org/officeDocument/2006/relationships/hyperlink" Target="http://www-groups.dcs.st-and.ac.uk/~history/Biographies/Fourier.html" TargetMode="External"/><Relationship Id="rId10" Type="http://schemas.openxmlformats.org/officeDocument/2006/relationships/image" Target="../media/image2.png"/><Relationship Id="rId4" Type="http://schemas.openxmlformats.org/officeDocument/2006/relationships/hyperlink" Target="http://en.wikipedia.org/wiki/Eigenfunction" TargetMode="External"/><Relationship Id="rId9" Type="http://schemas.openxmlformats.org/officeDocument/2006/relationships/hyperlink" Target="http://www.ece.msstate.edu/research/isip/publications/courses/ece_3163/lectures/current/lecture_08.mp3" TargetMode="External"/><Relationship Id="rId1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24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oleObject" Target="../embeddings/oleObject23.bin"/><Relationship Id="rId9" Type="http://schemas.openxmlformats.org/officeDocument/2006/relationships/oleObject" Target="../embeddings/oleObject25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8.vml"/><Relationship Id="rId5" Type="http://schemas.openxmlformats.org/officeDocument/2006/relationships/oleObject" Target="../embeddings/oleObject27.bin"/><Relationship Id="rId4" Type="http://schemas.openxmlformats.org/officeDocument/2006/relationships/oleObject" Target="../embeddings/oleObject26.bin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3" Type="http://schemas.openxmlformats.org/officeDocument/2006/relationships/hyperlink" Target="http://en.wikipedia.org/wiki/Total_harmonic_distortion" TargetMode="External"/><Relationship Id="rId7" Type="http://schemas.openxmlformats.org/officeDocument/2006/relationships/oleObject" Target="../embeddings/oleObject29.bin"/><Relationship Id="rId12" Type="http://schemas.openxmlformats.org/officeDocument/2006/relationships/oleObject" Target="../embeddings/oleObject34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8.bin"/><Relationship Id="rId11" Type="http://schemas.openxmlformats.org/officeDocument/2006/relationships/oleObject" Target="../embeddings/oleObject33.bin"/><Relationship Id="rId5" Type="http://schemas.openxmlformats.org/officeDocument/2006/relationships/hyperlink" Target="http://en.wikipedia.org/wiki/Audio_system_measurements" TargetMode="External"/><Relationship Id="rId10" Type="http://schemas.openxmlformats.org/officeDocument/2006/relationships/oleObject" Target="../embeddings/oleObject32.bin"/><Relationship Id="rId4" Type="http://schemas.openxmlformats.org/officeDocument/2006/relationships/hyperlink" Target="http://en.wikipedia.org/wiki/Intermodulation" TargetMode="External"/><Relationship Id="rId9" Type="http://schemas.openxmlformats.org/officeDocument/2006/relationships/oleObject" Target="../embeddings/oleObject31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stellar.mit.edu/S/course/6/sp08/6.003/courseMaterial/topics/topic1/lectureNotes/Lecture__5/Lecture__5.pdf" TargetMode="Externa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8.bin"/><Relationship Id="rId4" Type="http://schemas.openxmlformats.org/officeDocument/2006/relationships/oleObject" Target="../embeddings/oleObject7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10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3.bin"/><Relationship Id="rId5" Type="http://schemas.openxmlformats.org/officeDocument/2006/relationships/oleObject" Target="../embeddings/oleObject12.bin"/><Relationship Id="rId4" Type="http://schemas.openxmlformats.org/officeDocument/2006/relationships/image" Target="../media/image23.png"/><Relationship Id="rId9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9.bin"/><Relationship Id="rId5" Type="http://schemas.openxmlformats.org/officeDocument/2006/relationships/oleObject" Target="../embeddings/oleObject18.bin"/><Relationship Id="rId4" Type="http://schemas.openxmlformats.org/officeDocument/2006/relationships/oleObject" Target="../embeddings/oleObject17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2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541338" y="1358900"/>
            <a:ext cx="4721225" cy="45481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lvl="0" indent="-176213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Objectives:</a:t>
            </a:r>
            <a:b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lang="en-US" sz="1800" b="1" dirty="0" smtClean="0">
                <a:solidFill>
                  <a:schemeClr val="tx2"/>
                </a:solidFill>
                <a:latin typeface="+mn-lt"/>
              </a:rPr>
              <a:t>Eigenfunctions</a:t>
            </a:r>
            <a:br>
              <a:rPr lang="en-US" sz="1800" b="1" dirty="0" smtClean="0">
                <a:solidFill>
                  <a:schemeClr val="tx2"/>
                </a:solidFill>
                <a:latin typeface="+mn-lt"/>
              </a:rPr>
            </a:br>
            <a:r>
              <a:rPr lang="en-US" sz="1800" b="1" dirty="0" smtClean="0">
                <a:solidFill>
                  <a:schemeClr val="tx2"/>
                </a:solidFill>
                <a:latin typeface="+mn-lt"/>
              </a:rPr>
              <a:t>Fourier Series of CT Signals</a:t>
            </a:r>
            <a:br>
              <a:rPr lang="en-US" sz="1800" b="1" dirty="0" smtClean="0">
                <a:solidFill>
                  <a:schemeClr val="tx2"/>
                </a:solidFill>
                <a:latin typeface="+mn-lt"/>
              </a:rPr>
            </a:br>
            <a:r>
              <a:rPr lang="en-US" sz="1800" b="1" dirty="0" smtClean="0">
                <a:solidFill>
                  <a:schemeClr val="tx2"/>
                </a:solidFill>
              </a:rPr>
              <a:t>Trigonometric Fourier Series</a:t>
            </a:r>
            <a:br>
              <a:rPr lang="en-US" sz="1800" b="1" dirty="0" smtClean="0">
                <a:solidFill>
                  <a:schemeClr val="tx2"/>
                </a:solidFill>
              </a:rPr>
            </a:br>
            <a:r>
              <a:rPr lang="en-US" sz="1800" b="1" dirty="0" smtClean="0">
                <a:solidFill>
                  <a:schemeClr val="tx2"/>
                </a:solidFill>
              </a:rPr>
              <a:t>Dirichlet Conditions</a:t>
            </a:r>
            <a:br>
              <a:rPr lang="en-US" sz="1800" b="1" dirty="0" smtClean="0">
                <a:solidFill>
                  <a:schemeClr val="tx2"/>
                </a:solidFill>
              </a:rPr>
            </a:br>
            <a:r>
              <a:rPr lang="en-US" sz="1800" b="1" dirty="0" smtClean="0">
                <a:solidFill>
                  <a:schemeClr val="tx2"/>
                </a:solidFill>
                <a:latin typeface="+mn-lt"/>
              </a:rPr>
              <a:t>Gibbs Phenomena</a:t>
            </a: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30188" indent="-230188">
              <a:spcBef>
                <a:spcPts val="1400"/>
              </a:spcBef>
              <a:buFont typeface="Arial" pitchFamily="34" charset="0"/>
              <a:buChar char="•"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Resources:</a:t>
            </a:r>
            <a:b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lang="en-US" sz="1800" b="1" dirty="0" smtClean="0">
                <a:solidFill>
                  <a:schemeClr val="bg1"/>
                </a:solidFill>
                <a:hlinkClick r:id="rId3"/>
              </a:rPr>
              <a:t>Wiki: Fourier Series</a:t>
            </a:r>
            <a:r>
              <a:rPr lang="en-US" sz="1800" b="1" dirty="0" smtClean="0">
                <a:solidFill>
                  <a:schemeClr val="bg1"/>
                </a:solidFill>
              </a:rPr>
              <a:t/>
            </a:r>
            <a:br>
              <a:rPr lang="en-US" sz="1800" b="1" dirty="0" smtClean="0">
                <a:solidFill>
                  <a:schemeClr val="bg1"/>
                </a:solidFill>
              </a:rPr>
            </a:br>
            <a:r>
              <a:rPr lang="en-US" sz="1800" b="1" dirty="0" smtClean="0">
                <a:solidFill>
                  <a:schemeClr val="bg1"/>
                </a:solidFill>
                <a:hlinkClick r:id="rId4"/>
              </a:rPr>
              <a:t>Wiki: Eigenfunctions</a:t>
            </a:r>
            <a:r>
              <a:rPr lang="en-US" sz="1800" b="1" dirty="0" smtClean="0">
                <a:solidFill>
                  <a:schemeClr val="bg1"/>
                </a:solidFill>
              </a:rPr>
              <a:t/>
            </a:r>
            <a:br>
              <a:rPr lang="en-US" sz="1800" b="1" dirty="0" smtClean="0">
                <a:solidFill>
                  <a:schemeClr val="bg1"/>
                </a:solidFill>
              </a:rPr>
            </a:br>
            <a:r>
              <a:rPr lang="en-US" sz="1800" b="1" dirty="0" smtClean="0">
                <a:solidFill>
                  <a:schemeClr val="bg1"/>
                </a:solidFill>
                <a:hlinkClick r:id="rId5"/>
              </a:rPr>
              <a:t>OW: S&amp;S (pp. 177-201)</a:t>
            </a:r>
            <a:r>
              <a:rPr lang="en-US" sz="1800" b="1" dirty="0" smtClean="0">
                <a:solidFill>
                  <a:schemeClr val="bg1"/>
                </a:solidFill>
              </a:rPr>
              <a:t/>
            </a:r>
            <a:br>
              <a:rPr lang="en-US" sz="1800" b="1" dirty="0" smtClean="0">
                <a:solidFill>
                  <a:schemeClr val="bg1"/>
                </a:solidFill>
              </a:rPr>
            </a:br>
            <a:r>
              <a:rPr lang="en-US" sz="1800" b="1" dirty="0" smtClean="0">
                <a:solidFill>
                  <a:schemeClr val="bg1"/>
                </a:solidFill>
                <a:hlinkClick r:id="rId6"/>
              </a:rPr>
              <a:t>MIT 6.003: Lecture 5</a:t>
            </a:r>
            <a:r>
              <a:rPr lang="en-US" sz="1800" b="1" dirty="0" smtClean="0">
                <a:solidFill>
                  <a:schemeClr val="bg1"/>
                </a:solidFill>
              </a:rPr>
              <a:t/>
            </a:r>
            <a:br>
              <a:rPr lang="en-US" sz="1800" b="1" dirty="0" smtClean="0">
                <a:solidFill>
                  <a:schemeClr val="bg1"/>
                </a:solidFill>
              </a:rPr>
            </a:br>
            <a:r>
              <a:rPr lang="en-US" sz="1800" b="1" dirty="0" smtClean="0">
                <a:solidFill>
                  <a:schemeClr val="bg1"/>
                </a:solidFill>
                <a:hlinkClick r:id="rId7"/>
              </a:rPr>
              <a:t>Wolfram: Fourier Series</a:t>
            </a:r>
            <a:br>
              <a:rPr lang="en-US" sz="1800" b="1" dirty="0" smtClean="0">
                <a:solidFill>
                  <a:schemeClr val="bg1"/>
                </a:solidFill>
                <a:hlinkClick r:id="rId7"/>
              </a:rPr>
            </a:br>
            <a:r>
              <a:rPr lang="en-US" sz="1800" b="1" dirty="0" err="1" smtClean="0">
                <a:solidFill>
                  <a:schemeClr val="bg1"/>
                </a:solidFill>
                <a:hlinkClick r:id="rId7"/>
              </a:rPr>
              <a:t>Falstad</a:t>
            </a:r>
            <a:r>
              <a:rPr lang="en-US" sz="1800" b="1" dirty="0" smtClean="0">
                <a:solidFill>
                  <a:schemeClr val="bg1"/>
                </a:solidFill>
                <a:hlinkClick r:id="rId7"/>
              </a:rPr>
              <a:t>: Java Applet</a:t>
            </a:r>
            <a:endParaRPr lang="en-US" sz="1800" b="1" dirty="0" smtClean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479425" y="5739618"/>
            <a:ext cx="8243888" cy="646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9" tIns="45714" rIns="91429" bIns="45714">
            <a:spAutoFit/>
          </a:bodyPr>
          <a:lstStyle/>
          <a:p>
            <a:pPr marL="176213" indent="-176213">
              <a:lnSpc>
                <a:spcPct val="90000"/>
              </a:lnSpc>
              <a:spcBef>
                <a:spcPct val="20000"/>
              </a:spcBef>
            </a:pPr>
            <a:r>
              <a:rPr lang="en-US" sz="1800" b="1" dirty="0">
                <a:solidFill>
                  <a:schemeClr val="accent1"/>
                </a:solidFill>
              </a:rPr>
              <a:t>•	URL: </a:t>
            </a:r>
            <a:r>
              <a:rPr lang="en-US" sz="1800" b="1" dirty="0" smtClean="0">
                <a:solidFill>
                  <a:schemeClr val="accent2"/>
                </a:solidFill>
                <a:hlinkClick r:id="rId8"/>
              </a:rPr>
              <a:t>.../publications/courses/ece_3163/lectures/current/lecture_08.ppt</a:t>
            </a:r>
            <a:endParaRPr lang="en-US" sz="1800" b="1" dirty="0" smtClean="0">
              <a:solidFill>
                <a:schemeClr val="accent2"/>
              </a:solidFill>
            </a:endParaRPr>
          </a:p>
          <a:p>
            <a:pPr marL="176213" indent="-176213">
              <a:lnSpc>
                <a:spcPct val="90000"/>
              </a:lnSpc>
              <a:spcBef>
                <a:spcPct val="20000"/>
              </a:spcBef>
            </a:pPr>
            <a:r>
              <a:rPr lang="en-US" sz="1800" b="1" dirty="0" smtClean="0">
                <a:solidFill>
                  <a:schemeClr val="accent1"/>
                </a:solidFill>
              </a:rPr>
              <a:t>•	MP3: </a:t>
            </a:r>
            <a:r>
              <a:rPr lang="en-US" sz="1800" b="1" dirty="0" smtClean="0">
                <a:solidFill>
                  <a:schemeClr val="accent2"/>
                </a:solidFill>
                <a:hlinkClick r:id="rId9"/>
              </a:rPr>
              <a:t>.../publications/courses/ece_3163/lectures/current/lecture_08.mp3</a:t>
            </a:r>
            <a:endParaRPr lang="en-US" sz="1800" b="1" dirty="0">
              <a:solidFill>
                <a:schemeClr val="accent2"/>
              </a:solidFill>
            </a:endParaRPr>
          </a:p>
        </p:txBody>
      </p:sp>
      <p:sp>
        <p:nvSpPr>
          <p:cNvPr id="11" name="Text Box 29"/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tabLst>
                <a:tab pos="2908300" algn="l"/>
              </a:tabLst>
            </a:pPr>
            <a:r>
              <a:rPr lang="en-US" b="1" dirty="0">
                <a:solidFill>
                  <a:schemeClr val="accent1"/>
                </a:solidFill>
              </a:rPr>
              <a:t>LECTURE </a:t>
            </a:r>
            <a:r>
              <a:rPr lang="en-US" b="1" dirty="0" smtClean="0">
                <a:solidFill>
                  <a:schemeClr val="accent1"/>
                </a:solidFill>
              </a:rPr>
              <a:t>08: </a:t>
            </a:r>
            <a:r>
              <a:rPr lang="en-US" b="1" dirty="0" smtClean="0">
                <a:solidFill>
                  <a:schemeClr val="accent2"/>
                </a:solidFill>
              </a:rPr>
              <a:t>FOURIER SERIES</a:t>
            </a:r>
            <a:endParaRPr lang="en-US" b="1" dirty="0">
              <a:solidFill>
                <a:schemeClr val="accent2"/>
              </a:solidFill>
            </a:endParaRPr>
          </a:p>
        </p:txBody>
      </p:sp>
      <p:pic>
        <p:nvPicPr>
          <p:cNvPr id="140290" name="Picture 2">
            <a:hlinkClick r:id="rId4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237162" y="1758343"/>
            <a:ext cx="1724025" cy="160020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140291" name="Picture 3">
            <a:hlinkClick r:id="rId11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000730" y="1758343"/>
            <a:ext cx="1697183" cy="160020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140293" name="Picture 5">
            <a:hlinkClick r:id="rId13"/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612467" y="3358543"/>
            <a:ext cx="2085446" cy="160020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115713" name="Picture 1">
            <a:hlinkClick r:id="rId15"/>
          </p:cNvPr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5237163" y="3358543"/>
            <a:ext cx="1351106" cy="160020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5793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Convergence of the Fourier Series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6396" y="613850"/>
            <a:ext cx="8676250" cy="60324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68275" indent="-168275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 smtClean="0"/>
              <a:t>How can a series composed of continuous functions (e.g., </a:t>
            </a:r>
            <a:r>
              <a:rPr lang="en-US" sz="1800" b="1" dirty="0" err="1" smtClean="0"/>
              <a:t>sines</a:t>
            </a:r>
            <a:r>
              <a:rPr lang="en-US" sz="1800" b="1" dirty="0" smtClean="0"/>
              <a:t> and cosines) approximate a discontinuous function, such as a square wave?</a:t>
            </a:r>
          </a:p>
          <a:p>
            <a:pPr marL="168275" indent="-168275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 smtClean="0"/>
              <a:t>Conditions for which the error in this approximation will tend to zero:</a:t>
            </a:r>
          </a:p>
          <a:p>
            <a:pPr marL="511175" indent="-342900">
              <a:spcAft>
                <a:spcPts val="4800"/>
              </a:spcAft>
              <a:buFont typeface="+mj-lt"/>
              <a:buAutoNum type="arabicParenR"/>
            </a:pPr>
            <a:r>
              <a:rPr lang="en-US" sz="1800" b="1" dirty="0" smtClean="0"/>
              <a:t>X(t) is absolutely integrable</a:t>
            </a:r>
            <a:br>
              <a:rPr lang="en-US" sz="1800" b="1" dirty="0" smtClean="0"/>
            </a:br>
            <a:r>
              <a:rPr lang="en-US" sz="1800" b="1" dirty="0" smtClean="0"/>
              <a:t>over one period:</a:t>
            </a:r>
          </a:p>
          <a:p>
            <a:pPr marL="511175" indent="-342900">
              <a:spcAft>
                <a:spcPts val="4800"/>
              </a:spcAft>
              <a:buFont typeface="+mj-lt"/>
              <a:buAutoNum type="arabicParenR"/>
            </a:pPr>
            <a:r>
              <a:rPr lang="en-US" sz="1800" b="1" dirty="0" smtClean="0"/>
              <a:t>In a finite time interval, </a:t>
            </a:r>
            <a:r>
              <a:rPr lang="en-US" sz="1800" i="1" dirty="0" smtClean="0"/>
              <a:t>x</a:t>
            </a:r>
            <a:r>
              <a:rPr lang="en-US" sz="1800" dirty="0" smtClean="0"/>
              <a:t>(</a:t>
            </a:r>
            <a:r>
              <a:rPr lang="en-US" sz="1800" i="1" dirty="0" smtClean="0"/>
              <a:t>t</a:t>
            </a:r>
            <a:r>
              <a:rPr lang="en-US" sz="1800" dirty="0" smtClean="0"/>
              <a:t>)</a:t>
            </a:r>
            <a:r>
              <a:rPr lang="en-US" sz="1800" b="1" dirty="0" smtClean="0"/>
              <a:t/>
            </a:r>
            <a:br>
              <a:rPr lang="en-US" sz="1800" b="1" dirty="0" smtClean="0"/>
            </a:br>
            <a:r>
              <a:rPr lang="en-US" sz="1800" b="1" dirty="0" smtClean="0"/>
              <a:t>has a finite number of </a:t>
            </a:r>
            <a:br>
              <a:rPr lang="en-US" sz="1800" b="1" dirty="0" smtClean="0"/>
            </a:br>
            <a:r>
              <a:rPr lang="en-US" sz="1800" b="1" dirty="0" smtClean="0"/>
              <a:t>maxima and minima.</a:t>
            </a:r>
          </a:p>
          <a:p>
            <a:pPr marL="511175" indent="-342900">
              <a:spcAft>
                <a:spcPts val="1200"/>
              </a:spcAft>
              <a:buFont typeface="+mj-lt"/>
              <a:buAutoNum type="arabicParenR"/>
            </a:pPr>
            <a:r>
              <a:rPr lang="en-US" sz="1800" b="1" dirty="0" smtClean="0"/>
              <a:t>In a finite time interval, </a:t>
            </a:r>
            <a:r>
              <a:rPr lang="en-US" sz="1800" i="1" dirty="0" smtClean="0"/>
              <a:t>x</a:t>
            </a:r>
            <a:r>
              <a:rPr lang="en-US" sz="1800" dirty="0" smtClean="0"/>
              <a:t>(</a:t>
            </a:r>
            <a:r>
              <a:rPr lang="en-US" sz="1800" i="1" dirty="0" smtClean="0"/>
              <a:t>t</a:t>
            </a:r>
            <a:r>
              <a:rPr lang="en-US" sz="1800" dirty="0" smtClean="0"/>
              <a:t>)</a:t>
            </a:r>
            <a:r>
              <a:rPr lang="en-US" sz="1800" b="1" dirty="0" smtClean="0"/>
              <a:t/>
            </a:r>
            <a:br>
              <a:rPr lang="en-US" sz="1800" b="1" dirty="0" smtClean="0"/>
            </a:br>
            <a:r>
              <a:rPr lang="en-US" sz="1800" b="1" dirty="0" smtClean="0"/>
              <a:t> has a finite number of </a:t>
            </a:r>
            <a:br>
              <a:rPr lang="en-US" sz="1800" b="1" dirty="0" smtClean="0"/>
            </a:br>
            <a:r>
              <a:rPr lang="en-US" sz="1800" b="1" dirty="0" smtClean="0"/>
              <a:t>discontinuities.</a:t>
            </a:r>
          </a:p>
          <a:p>
            <a:pPr marL="168275" indent="-168275">
              <a:spcAft>
                <a:spcPts val="3600"/>
              </a:spcAft>
              <a:buFont typeface="Arial" pitchFamily="34" charset="0"/>
              <a:buChar char="•"/>
            </a:pPr>
            <a:r>
              <a:rPr lang="en-US" sz="1800" b="1" dirty="0" smtClean="0"/>
              <a:t>These are known as the </a:t>
            </a:r>
            <a:r>
              <a:rPr lang="en-US" sz="1800" b="1" dirty="0" smtClean="0">
                <a:solidFill>
                  <a:schemeClr val="accent1"/>
                </a:solidFill>
              </a:rPr>
              <a:t>Dirichlet conditions</a:t>
            </a:r>
            <a:r>
              <a:rPr lang="en-US" sz="1800" b="1" dirty="0" smtClean="0"/>
              <a:t>. They will be satisfied for most signals we encounter in the real world. This implies:</a:t>
            </a:r>
          </a:p>
          <a:p>
            <a:pPr marL="168275" indent="-168275">
              <a:spcAft>
                <a:spcPts val="3600"/>
              </a:spcAft>
              <a:buFont typeface="Arial" pitchFamily="34" charset="0"/>
              <a:buChar char="•"/>
            </a:pPr>
            <a:endParaRPr lang="en-US" sz="1800" b="1" dirty="0" smtClean="0"/>
          </a:p>
        </p:txBody>
      </p:sp>
      <p:graphicFrame>
        <p:nvGraphicFramePr>
          <p:cNvPr id="149511" name="Object 7"/>
          <p:cNvGraphicFramePr>
            <a:graphicFrameLocks noChangeAspect="1"/>
          </p:cNvGraphicFramePr>
          <p:nvPr/>
        </p:nvGraphicFramePr>
        <p:xfrm>
          <a:off x="764295" y="2380298"/>
          <a:ext cx="1276350" cy="438150"/>
        </p:xfrm>
        <a:graphic>
          <a:graphicData uri="http://schemas.openxmlformats.org/presentationml/2006/ole">
            <p:oleObj spid="_x0000_s149511" name="Equation" r:id="rId3" imgW="850680" imgH="291960" progId="Equation.3">
              <p:embed/>
            </p:oleObj>
          </a:graphicData>
        </a:graphic>
      </p:graphicFrame>
      <p:graphicFrame>
        <p:nvGraphicFramePr>
          <p:cNvPr id="149512" name="Object 8"/>
          <p:cNvGraphicFramePr>
            <a:graphicFrameLocks noChangeAspect="1"/>
          </p:cNvGraphicFramePr>
          <p:nvPr/>
        </p:nvGraphicFramePr>
        <p:xfrm>
          <a:off x="4395788" y="3319463"/>
          <a:ext cx="1562100" cy="609600"/>
        </p:xfrm>
        <a:graphic>
          <a:graphicData uri="http://schemas.openxmlformats.org/presentationml/2006/ole">
            <p:oleObj spid="_x0000_s149512" name="Equation" r:id="rId4" imgW="1041120" imgH="406080" progId="Equation.3">
              <p:embed/>
            </p:oleObj>
          </a:graphicData>
        </a:graphic>
      </p:graphicFrame>
      <p:pic>
        <p:nvPicPr>
          <p:cNvPr id="149513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57071" y="2826060"/>
            <a:ext cx="2451978" cy="1281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9514" name="Picture 10"/>
          <p:cNvPicPr>
            <a:picLocks noChangeAspect="1" noChangeArrowheads="1"/>
          </p:cNvPicPr>
          <p:nvPr/>
        </p:nvPicPr>
        <p:blipFill>
          <a:blip r:embed="rId6"/>
          <a:srcRect t="23712"/>
          <a:stretch>
            <a:fillRect/>
          </a:stretch>
        </p:blipFill>
        <p:spPr bwMode="auto">
          <a:xfrm>
            <a:off x="5809957" y="4206244"/>
            <a:ext cx="3099093" cy="964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49515" name="Object 11"/>
          <p:cNvGraphicFramePr>
            <a:graphicFrameLocks noChangeAspect="1"/>
          </p:cNvGraphicFramePr>
          <p:nvPr/>
        </p:nvGraphicFramePr>
        <p:xfrm>
          <a:off x="708025" y="5902469"/>
          <a:ext cx="3543300" cy="647700"/>
        </p:xfrm>
        <a:graphic>
          <a:graphicData uri="http://schemas.openxmlformats.org/presentationml/2006/ole">
            <p:oleObj spid="_x0000_s149515" name="Equation" r:id="rId7" imgW="2361960" imgH="431640" progId="Equation.3">
              <p:embed/>
            </p:oleObj>
          </a:graphicData>
        </a:graphic>
      </p:graphicFrame>
      <p:pic>
        <p:nvPicPr>
          <p:cNvPr id="16" name="Picture 15" descr="x.jpg"/>
          <p:cNvPicPr>
            <a:picLocks noChangeAspect="1"/>
          </p:cNvPicPr>
          <p:nvPr/>
        </p:nvPicPr>
        <p:blipFill>
          <a:blip r:embed="rId8" cstate="print"/>
          <a:srcRect b="5789"/>
          <a:stretch>
            <a:fillRect/>
          </a:stretch>
        </p:blipFill>
        <p:spPr>
          <a:xfrm rot="5400000">
            <a:off x="6990484" y="815137"/>
            <a:ext cx="1089731" cy="2747401"/>
          </a:xfrm>
          <a:prstGeom prst="rect">
            <a:avLst/>
          </a:prstGeom>
        </p:spPr>
      </p:pic>
      <p:graphicFrame>
        <p:nvGraphicFramePr>
          <p:cNvPr id="149516" name="Object 12"/>
          <p:cNvGraphicFramePr>
            <a:graphicFrameLocks noChangeAspect="1"/>
          </p:cNvGraphicFramePr>
          <p:nvPr/>
        </p:nvGraphicFramePr>
        <p:xfrm>
          <a:off x="4388680" y="1974899"/>
          <a:ext cx="1714500" cy="590550"/>
        </p:xfrm>
        <a:graphic>
          <a:graphicData uri="http://schemas.openxmlformats.org/presentationml/2006/ole">
            <p:oleObj spid="_x0000_s149516" name="Equation" r:id="rId9" imgW="1143000" imgH="393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5793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Gibbs Phenomena</a:t>
            </a:r>
            <a:endParaRPr lang="en-US" b="1" dirty="0">
              <a:solidFill>
                <a:schemeClr val="accent2"/>
              </a:solidFill>
            </a:endParaRPr>
          </a:p>
        </p:txBody>
      </p:sp>
      <p:pic>
        <p:nvPicPr>
          <p:cNvPr id="11" name="Picture 10" descr="xx.jpg"/>
          <p:cNvPicPr>
            <a:picLocks noChangeAspect="1"/>
          </p:cNvPicPr>
          <p:nvPr/>
        </p:nvPicPr>
        <p:blipFill>
          <a:blip r:embed="rId3"/>
          <a:srcRect l="10575" t="6103" r="11844" b="45692"/>
          <a:stretch>
            <a:fillRect/>
          </a:stretch>
        </p:blipFill>
        <p:spPr>
          <a:xfrm rot="5400000">
            <a:off x="3391193" y="1108025"/>
            <a:ext cx="5950634" cy="5085081"/>
          </a:xfrm>
          <a:prstGeom prst="rect">
            <a:avLst/>
          </a:prstGeom>
        </p:spPr>
      </p:pic>
      <p:graphicFrame>
        <p:nvGraphicFramePr>
          <p:cNvPr id="150535" name="Object 7"/>
          <p:cNvGraphicFramePr>
            <a:graphicFrameLocks noChangeAspect="1"/>
          </p:cNvGraphicFramePr>
          <p:nvPr/>
        </p:nvGraphicFramePr>
        <p:xfrm>
          <a:off x="455613" y="5594570"/>
          <a:ext cx="3048000" cy="723900"/>
        </p:xfrm>
        <a:graphic>
          <a:graphicData uri="http://schemas.openxmlformats.org/presentationml/2006/ole">
            <p:oleObj spid="_x0000_s150535" name="Equation" r:id="rId4" imgW="2031840" imgH="482400" progId="Equation.3">
              <p:embed/>
            </p:oleObj>
          </a:graphicData>
        </a:graphic>
      </p:graphicFrame>
      <p:sp>
        <p:nvSpPr>
          <p:cNvPr id="6" name="Rectangle 5"/>
          <p:cNvSpPr/>
          <p:nvPr/>
        </p:nvSpPr>
        <p:spPr>
          <a:xfrm>
            <a:off x="186396" y="613850"/>
            <a:ext cx="3949506" cy="490903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68275" indent="-168275">
              <a:spcAft>
                <a:spcPts val="6600"/>
              </a:spcAft>
              <a:buFont typeface="Arial" pitchFamily="34" charset="0"/>
              <a:buChar char="•"/>
            </a:pPr>
            <a:r>
              <a:rPr lang="en-US" sz="1800" b="1" dirty="0" smtClean="0"/>
              <a:t>Convergence in error can have some interesting characteristics:</a:t>
            </a:r>
          </a:p>
          <a:p>
            <a:pPr marL="168275" indent="-168275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 smtClean="0"/>
              <a:t>This is known as Gibbs</a:t>
            </a:r>
            <a:br>
              <a:rPr lang="en-US" sz="1800" b="1" dirty="0" smtClean="0"/>
            </a:br>
            <a:r>
              <a:rPr lang="en-US" sz="1800" b="1" dirty="0" smtClean="0"/>
              <a:t>phenomena and was first</a:t>
            </a:r>
            <a:br>
              <a:rPr lang="en-US" sz="1800" b="1" dirty="0" smtClean="0"/>
            </a:br>
            <a:r>
              <a:rPr lang="en-US" sz="1800" b="1" dirty="0" smtClean="0"/>
              <a:t>observed by Albert Michelson</a:t>
            </a:r>
            <a:br>
              <a:rPr lang="en-US" sz="1800" b="1" dirty="0" smtClean="0"/>
            </a:br>
            <a:r>
              <a:rPr lang="en-US" sz="1800" b="1" dirty="0" smtClean="0"/>
              <a:t>in 1898.</a:t>
            </a:r>
          </a:p>
          <a:p>
            <a:pPr marL="168275" indent="-168275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 smtClean="0"/>
              <a:t>The Fourier series of a square</a:t>
            </a:r>
            <a:br>
              <a:rPr lang="en-US" sz="1800" b="1" dirty="0" smtClean="0"/>
            </a:br>
            <a:r>
              <a:rPr lang="en-US" sz="1800" b="1" dirty="0" smtClean="0"/>
              <a:t>wave is plotted as a function of</a:t>
            </a:r>
            <a:br>
              <a:rPr lang="en-US" sz="1800" b="1" dirty="0" smtClean="0"/>
            </a:br>
            <a:r>
              <a:rPr lang="en-US" sz="1800" i="1" dirty="0" smtClean="0"/>
              <a:t>N</a:t>
            </a:r>
            <a:r>
              <a:rPr lang="en-US" sz="1800" b="1" dirty="0" smtClean="0"/>
              <a:t>, the number of terms in the</a:t>
            </a:r>
            <a:br>
              <a:rPr lang="en-US" sz="1800" b="1" dirty="0" smtClean="0"/>
            </a:br>
            <a:r>
              <a:rPr lang="en-US" sz="1800" b="1" dirty="0" smtClean="0"/>
              <a:t>finite series.</a:t>
            </a:r>
          </a:p>
          <a:p>
            <a:pPr marL="168275" indent="-168275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 smtClean="0"/>
              <a:t>The limit as </a:t>
            </a:r>
            <a:r>
              <a:rPr lang="en-US" sz="1800" i="1" dirty="0" smtClean="0"/>
              <a:t>N</a:t>
            </a:r>
            <a:r>
              <a:rPr lang="en-US" sz="1800" i="1" dirty="0" smtClean="0">
                <a:sym typeface="Wingdings 3"/>
              </a:rPr>
              <a:t></a:t>
            </a:r>
            <a:r>
              <a:rPr lang="en-US" sz="1800" i="1" dirty="0" smtClean="0">
                <a:sym typeface="Symbol"/>
              </a:rPr>
              <a:t> </a:t>
            </a:r>
            <a:r>
              <a:rPr lang="en-US" sz="1800" b="1" dirty="0" smtClean="0"/>
              <a:t>is the average</a:t>
            </a:r>
            <a:br>
              <a:rPr lang="en-US" sz="1800" b="1" dirty="0" smtClean="0"/>
            </a:br>
            <a:r>
              <a:rPr lang="en-US" sz="1800" b="1" dirty="0" smtClean="0"/>
              <a:t>value of x(t) at the discontinuity.</a:t>
            </a:r>
          </a:p>
          <a:p>
            <a:pPr marL="168275" indent="-168275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 smtClean="0"/>
              <a:t>The squared error does converge:</a:t>
            </a:r>
          </a:p>
        </p:txBody>
      </p:sp>
      <p:graphicFrame>
        <p:nvGraphicFramePr>
          <p:cNvPr id="148488" name="Object 8"/>
          <p:cNvGraphicFramePr>
            <a:graphicFrameLocks noChangeAspect="1"/>
          </p:cNvGraphicFramePr>
          <p:nvPr/>
        </p:nvGraphicFramePr>
        <p:xfrm>
          <a:off x="444500" y="1232053"/>
          <a:ext cx="1657350" cy="647700"/>
        </p:xfrm>
        <a:graphic>
          <a:graphicData uri="http://schemas.openxmlformats.org/presentationml/2006/ole">
            <p:oleObj spid="_x0000_s150531" name="Equation" r:id="rId5" imgW="1104840" imgH="431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1" name="Text Box 3"/>
          <p:cNvSpPr txBox="1">
            <a:spLocks noChangeArrowheads="1"/>
          </p:cNvSpPr>
          <p:nvPr/>
        </p:nvSpPr>
        <p:spPr bwMode="auto">
          <a:xfrm>
            <a:off x="228600" y="633047"/>
            <a:ext cx="86106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168275" indent="-168275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 smtClean="0"/>
              <a:t>Introduced the concept of eigenvalues and </a:t>
            </a:r>
            <a:r>
              <a:rPr lang="en-US" sz="1800" b="1" dirty="0" err="1" smtClean="0"/>
              <a:t>eigenfunctions</a:t>
            </a:r>
            <a:r>
              <a:rPr lang="en-US" sz="1800" b="1" dirty="0" smtClean="0"/>
              <a:t>.</a:t>
            </a:r>
          </a:p>
          <a:p>
            <a:pPr marL="168275" indent="-168275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 smtClean="0"/>
              <a:t>Developed the concept of a Fourier series.</a:t>
            </a:r>
          </a:p>
          <a:p>
            <a:pPr marL="168275" indent="-168275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 smtClean="0"/>
              <a:t>Discussed three representations of the Fourier series.</a:t>
            </a:r>
          </a:p>
          <a:p>
            <a:pPr marL="168275" indent="-168275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 smtClean="0"/>
              <a:t>Derived an expression for the estimation of the coefficients.</a:t>
            </a:r>
          </a:p>
          <a:p>
            <a:pPr marL="168275" indent="-168275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 smtClean="0"/>
              <a:t>Derived the Fourier series of a periodic pulse train.</a:t>
            </a:r>
          </a:p>
          <a:p>
            <a:pPr marL="168275" indent="-168275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 smtClean="0"/>
              <a:t>Introduced the Dirichlet conditions and Gibbs phenomena.</a:t>
            </a:r>
          </a:p>
          <a:p>
            <a:pPr marL="168275" indent="-168275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 smtClean="0"/>
              <a:t>Discussed convergence properties.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5793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Summary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1" name="Text Box 3"/>
          <p:cNvSpPr txBox="1">
            <a:spLocks noChangeArrowheads="1"/>
          </p:cNvSpPr>
          <p:nvPr/>
        </p:nvSpPr>
        <p:spPr bwMode="auto">
          <a:xfrm>
            <a:off x="228600" y="633047"/>
            <a:ext cx="8610600" cy="5570756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800" b="1" dirty="0" smtClean="0"/>
              <a:t>Assume we apply a sinewave input to a</a:t>
            </a:r>
            <a:br>
              <a:rPr lang="en-US" sz="1800" b="1" dirty="0" smtClean="0"/>
            </a:br>
            <a:r>
              <a:rPr lang="en-US" sz="1800" b="1" dirty="0" smtClean="0"/>
              <a:t>voltage amplifier under two conditions:</a:t>
            </a:r>
          </a:p>
          <a:p>
            <a:pPr marL="168275" indent="-168275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 smtClean="0"/>
              <a:t>Linear:</a:t>
            </a:r>
          </a:p>
          <a:p>
            <a:pPr marL="338138" indent="-169863">
              <a:spcAft>
                <a:spcPts val="1200"/>
              </a:spcAft>
            </a:pPr>
            <a:r>
              <a:rPr lang="en-US" sz="1800" b="1" dirty="0" smtClean="0"/>
              <a:t>	In this case, the output is:</a:t>
            </a:r>
          </a:p>
          <a:p>
            <a:pPr marL="338138" indent="-169863">
              <a:spcAft>
                <a:spcPts val="1200"/>
              </a:spcAft>
            </a:pPr>
            <a:r>
              <a:rPr lang="en-US" sz="1800" b="1" dirty="0" smtClean="0"/>
              <a:t>	The output is a scaled version of the input.</a:t>
            </a:r>
          </a:p>
          <a:p>
            <a:pPr marL="168275" indent="-168275">
              <a:spcAft>
                <a:spcPts val="3600"/>
              </a:spcAft>
              <a:buFont typeface="Arial" pitchFamily="34" charset="0"/>
              <a:buChar char="•"/>
            </a:pPr>
            <a:r>
              <a:rPr lang="en-US" sz="1800" b="1" dirty="0" smtClean="0"/>
              <a:t>Nonlinear:</a:t>
            </a:r>
          </a:p>
          <a:p>
            <a:pPr marL="338138" indent="-169863">
              <a:spcAft>
                <a:spcPts val="1200"/>
              </a:spcAft>
            </a:pPr>
            <a:r>
              <a:rPr lang="en-US" sz="1800" b="1" dirty="0" smtClean="0"/>
              <a:t>	Hence, the output signal is at a frequency twice that of the input, which clearly makes this a nonlinear system.</a:t>
            </a:r>
          </a:p>
          <a:p>
            <a:pPr>
              <a:spcAft>
                <a:spcPts val="3600"/>
              </a:spcAft>
            </a:pPr>
            <a:r>
              <a:rPr lang="en-US" sz="1800" b="1" dirty="0" smtClean="0"/>
              <a:t>In practice, amplifiers, such as audio power amplifiers, are characterized using a power series:</a:t>
            </a:r>
          </a:p>
          <a:p>
            <a:pPr>
              <a:spcAft>
                <a:spcPts val="3600"/>
              </a:spcAft>
            </a:pPr>
            <a:r>
              <a:rPr lang="en-US" sz="1800" b="1" dirty="0" smtClean="0"/>
              <a:t>A single sinewave input generates many frequencies, all harmonically related to the input frequency. This distortion is characterized by figures of merit such as </a:t>
            </a:r>
            <a:r>
              <a:rPr lang="en-US" sz="1800" b="1" dirty="0" smtClean="0">
                <a:hlinkClick r:id="rId3"/>
              </a:rPr>
              <a:t>total harmonic distortion</a:t>
            </a:r>
            <a:r>
              <a:rPr lang="en-US" sz="1800" b="1" dirty="0" smtClean="0"/>
              <a:t> and </a:t>
            </a:r>
            <a:r>
              <a:rPr lang="en-US" sz="1800" b="1" dirty="0" smtClean="0">
                <a:hlinkClick r:id="rId4"/>
              </a:rPr>
              <a:t>intermodulation</a:t>
            </a:r>
            <a:r>
              <a:rPr lang="en-US" sz="1800" b="1" dirty="0" smtClean="0"/>
              <a:t>. See </a:t>
            </a:r>
            <a:r>
              <a:rPr lang="en-US" sz="1800" b="1" dirty="0" smtClean="0">
                <a:hlinkClick r:id="rId5"/>
              </a:rPr>
              <a:t>audio system measurements</a:t>
            </a:r>
            <a:r>
              <a:rPr lang="en-US" sz="1800" b="1" dirty="0" smtClean="0"/>
              <a:t> for more information.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5793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Appendix: Nonlinear Amplifier</a:t>
            </a:r>
            <a:endParaRPr lang="en-US" b="1" dirty="0">
              <a:solidFill>
                <a:schemeClr val="accent2"/>
              </a:solidFill>
            </a:endParaRPr>
          </a:p>
        </p:txBody>
      </p:sp>
      <p:grpSp>
        <p:nvGrpSpPr>
          <p:cNvPr id="5" name="Group 14"/>
          <p:cNvGrpSpPr/>
          <p:nvPr/>
        </p:nvGrpSpPr>
        <p:grpSpPr>
          <a:xfrm>
            <a:off x="6772133" y="672454"/>
            <a:ext cx="1322363" cy="969931"/>
            <a:chOff x="4167618" y="1310171"/>
            <a:chExt cx="1322363" cy="969931"/>
          </a:xfrm>
        </p:grpSpPr>
        <p:sp>
          <p:nvSpPr>
            <p:cNvPr id="6" name="Rectangle 5"/>
            <p:cNvSpPr/>
            <p:nvPr/>
          </p:nvSpPr>
          <p:spPr>
            <a:xfrm>
              <a:off x="4167618" y="1310171"/>
              <a:ext cx="1322363" cy="645238"/>
            </a:xfrm>
            <a:prstGeom prst="rect">
              <a:avLst/>
            </a:prstGeom>
            <a:noFill/>
            <a:ln w="12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195752" y="1338306"/>
              <a:ext cx="1252025" cy="941796"/>
            </a:xfrm>
            <a:prstGeom prst="rect">
              <a:avLst/>
            </a:prstGeom>
          </p:spPr>
          <p:txBody>
            <a:bodyPr wrap="square" lIns="0" tIns="0" rIns="0" bIns="0" rtlCol="0">
              <a:spAutoFit/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tabLst/>
              </a:pPr>
              <a:r>
                <a:rPr lang="en-US" sz="1800" b="1" kern="0" noProof="0" dirty="0" smtClean="0">
                  <a:solidFill>
                    <a:schemeClr val="bg1"/>
                  </a:solidFill>
                  <a:latin typeface="+mn-lt"/>
                </a:rPr>
                <a:t>Voltage</a:t>
              </a:r>
            </a:p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0" lang="en-US" sz="1800" b="1" i="0" u="none" strike="noStrike" kern="0" cap="none" spc="0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Amplifier</a:t>
              </a:r>
              <a:endPara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tabLst/>
              </a:pPr>
              <a:endPara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cxnSp>
        <p:nvCxnSpPr>
          <p:cNvPr id="8" name="Straight Arrow Connector 7"/>
          <p:cNvCxnSpPr/>
          <p:nvPr/>
        </p:nvCxnSpPr>
        <p:spPr>
          <a:xfrm flipV="1">
            <a:off x="6012478" y="995073"/>
            <a:ext cx="731520" cy="1"/>
          </a:xfrm>
          <a:prstGeom prst="straightConnector1">
            <a:avLst/>
          </a:prstGeom>
          <a:ln w="127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8120287" y="995073"/>
            <a:ext cx="731520" cy="1"/>
          </a:xfrm>
          <a:prstGeom prst="straightConnector1">
            <a:avLst/>
          </a:prstGeom>
          <a:ln w="127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Object 1"/>
          <p:cNvGraphicFramePr>
            <a:graphicFrameLocks noChangeAspect="1"/>
          </p:cNvGraphicFramePr>
          <p:nvPr/>
        </p:nvGraphicFramePr>
        <p:xfrm>
          <a:off x="4927258" y="591210"/>
          <a:ext cx="1600200" cy="346075"/>
        </p:xfrm>
        <a:graphic>
          <a:graphicData uri="http://schemas.openxmlformats.org/presentationml/2006/ole">
            <p:oleObj spid="_x0000_s152578" name="Equation" r:id="rId6" imgW="1066680" imgH="228600" progId="Equation.3">
              <p:embed/>
            </p:oleObj>
          </a:graphicData>
        </a:graphic>
      </p:graphicFrame>
      <p:graphicFrame>
        <p:nvGraphicFramePr>
          <p:cNvPr id="11" name="Object 2"/>
          <p:cNvGraphicFramePr>
            <a:graphicFrameLocks noChangeAspect="1"/>
          </p:cNvGraphicFramePr>
          <p:nvPr/>
        </p:nvGraphicFramePr>
        <p:xfrm>
          <a:off x="8218070" y="640272"/>
          <a:ext cx="438150" cy="306388"/>
        </p:xfrm>
        <a:graphic>
          <a:graphicData uri="http://schemas.openxmlformats.org/presentationml/2006/ole">
            <p:oleObj spid="_x0000_s152579" name="Equation" r:id="rId7" imgW="291960" imgH="203040" progId="Equation.3">
              <p:embed/>
            </p:oleObj>
          </a:graphicData>
        </a:graphic>
      </p:graphicFrame>
      <p:cxnSp>
        <p:nvCxnSpPr>
          <p:cNvPr id="14" name="Straight Arrow Connector 13"/>
          <p:cNvCxnSpPr/>
          <p:nvPr/>
        </p:nvCxnSpPr>
        <p:spPr>
          <a:xfrm>
            <a:off x="6989375" y="2148018"/>
            <a:ext cx="914400" cy="1588"/>
          </a:xfrm>
          <a:prstGeom prst="straightConnector1">
            <a:avLst/>
          </a:prstGeom>
          <a:ln w="25400"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 flipH="1" flipV="1">
            <a:off x="6989375" y="2148811"/>
            <a:ext cx="914400" cy="2"/>
          </a:xfrm>
          <a:prstGeom prst="straightConnector1">
            <a:avLst/>
          </a:prstGeom>
          <a:ln w="25400"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962321" y="1969440"/>
            <a:ext cx="379828" cy="276999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1800" b="1" kern="0" dirty="0" err="1" smtClean="0"/>
              <a:t>v</a:t>
            </a:r>
            <a:r>
              <a:rPr lang="en-US" sz="1800" b="1" kern="0" baseline="-25000" dirty="0" err="1" smtClean="0"/>
              <a:t>in</a:t>
            </a:r>
            <a:endParaRPr kumimoji="0" lang="en-US" sz="1800" b="1" i="0" u="none" strike="noStrike" kern="0" cap="none" spc="0" normalizeH="0" baseline="-25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249631" y="1362189"/>
            <a:ext cx="379828" cy="276999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1800" b="1" kern="0" dirty="0" err="1" smtClean="0"/>
              <a:t>v</a:t>
            </a:r>
            <a:r>
              <a:rPr lang="en-US" sz="1800" b="1" kern="0" baseline="-25000" dirty="0" err="1" smtClean="0"/>
              <a:t>out</a:t>
            </a:r>
            <a:endParaRPr kumimoji="0" lang="en-US" sz="1800" b="1" i="0" u="none" strike="noStrike" kern="0" cap="none" spc="0" normalizeH="0" baseline="-25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 rot="5400000" flipH="1" flipV="1">
            <a:off x="7160458" y="1786569"/>
            <a:ext cx="647114" cy="647114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2581" name="Object 5"/>
          <p:cNvGraphicFramePr>
            <a:graphicFrameLocks noChangeAspect="1"/>
          </p:cNvGraphicFramePr>
          <p:nvPr/>
        </p:nvGraphicFramePr>
        <p:xfrm>
          <a:off x="1300061" y="1333500"/>
          <a:ext cx="1085850" cy="346075"/>
        </p:xfrm>
        <a:graphic>
          <a:graphicData uri="http://schemas.openxmlformats.org/presentationml/2006/ole">
            <p:oleObj spid="_x0000_s152581" name="Equation" r:id="rId8" imgW="723600" imgH="228600" progId="Equation.3">
              <p:embed/>
            </p:oleObj>
          </a:graphicData>
        </a:graphic>
      </p:graphicFrame>
      <p:graphicFrame>
        <p:nvGraphicFramePr>
          <p:cNvPr id="152582" name="Object 6"/>
          <p:cNvGraphicFramePr>
            <a:graphicFrameLocks noChangeAspect="1"/>
          </p:cNvGraphicFramePr>
          <p:nvPr/>
        </p:nvGraphicFramePr>
        <p:xfrm>
          <a:off x="3436481" y="1738532"/>
          <a:ext cx="1676400" cy="346075"/>
        </p:xfrm>
        <a:graphic>
          <a:graphicData uri="http://schemas.openxmlformats.org/presentationml/2006/ole">
            <p:oleObj spid="_x0000_s152582" name="Equation" r:id="rId9" imgW="1117440" imgH="228600" progId="Equation.3">
              <p:embed/>
            </p:oleObj>
          </a:graphicData>
        </a:graphic>
      </p:graphicFrame>
      <p:graphicFrame>
        <p:nvGraphicFramePr>
          <p:cNvPr id="152583" name="Object 7"/>
          <p:cNvGraphicFramePr>
            <a:graphicFrameLocks noChangeAspect="1"/>
          </p:cNvGraphicFramePr>
          <p:nvPr/>
        </p:nvGraphicFramePr>
        <p:xfrm>
          <a:off x="1632930" y="2573338"/>
          <a:ext cx="1371600" cy="366712"/>
        </p:xfrm>
        <a:graphic>
          <a:graphicData uri="http://schemas.openxmlformats.org/presentationml/2006/ole">
            <p:oleObj spid="_x0000_s152583" name="Equation" r:id="rId10" imgW="914400" imgH="241200" progId="Equation.3">
              <p:embed/>
            </p:oleObj>
          </a:graphicData>
        </a:graphic>
      </p:graphicFrame>
      <p:graphicFrame>
        <p:nvGraphicFramePr>
          <p:cNvPr id="152584" name="Object 8"/>
          <p:cNvGraphicFramePr>
            <a:graphicFrameLocks noChangeAspect="1"/>
          </p:cNvGraphicFramePr>
          <p:nvPr/>
        </p:nvGraphicFramePr>
        <p:xfrm>
          <a:off x="662141" y="2732547"/>
          <a:ext cx="6953250" cy="635000"/>
        </p:xfrm>
        <a:graphic>
          <a:graphicData uri="http://schemas.openxmlformats.org/presentationml/2006/ole">
            <p:oleObj spid="_x0000_s152584" name="Equation" r:id="rId11" imgW="4635360" imgH="419040" progId="Equation.3">
              <p:embed/>
            </p:oleObj>
          </a:graphicData>
        </a:graphic>
      </p:graphicFrame>
      <p:graphicFrame>
        <p:nvGraphicFramePr>
          <p:cNvPr id="152585" name="Object 9"/>
          <p:cNvGraphicFramePr>
            <a:graphicFrameLocks noChangeAspect="1"/>
          </p:cNvGraphicFramePr>
          <p:nvPr/>
        </p:nvGraphicFramePr>
        <p:xfrm>
          <a:off x="628527" y="4624217"/>
          <a:ext cx="3181351" cy="366713"/>
        </p:xfrm>
        <a:graphic>
          <a:graphicData uri="http://schemas.openxmlformats.org/presentationml/2006/ole">
            <p:oleObj spid="_x0000_s152585" name="Equation" r:id="rId12" imgW="2120760" imgH="241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27013" y="99354"/>
            <a:ext cx="8662154" cy="33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Representation of CT Signals (Again!)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86396" y="613850"/>
            <a:ext cx="8676250" cy="58477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68275" indent="-168275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 smtClean="0"/>
              <a:t>What is an example of a function </a:t>
            </a:r>
            <a:br>
              <a:rPr lang="en-US" sz="1800" b="1" dirty="0" smtClean="0"/>
            </a:br>
            <a:r>
              <a:rPr lang="en-US" sz="1800" b="1" dirty="0" smtClean="0"/>
              <a:t>when applied to an LTI  system </a:t>
            </a:r>
            <a:br>
              <a:rPr lang="en-US" sz="1800" b="1" dirty="0" smtClean="0"/>
            </a:br>
            <a:r>
              <a:rPr lang="en-US" sz="1800" b="1" dirty="0" smtClean="0"/>
              <a:t>produces an output that is a </a:t>
            </a:r>
            <a:br>
              <a:rPr lang="en-US" sz="1800" b="1" dirty="0" smtClean="0"/>
            </a:br>
            <a:r>
              <a:rPr lang="en-US" sz="1800" b="1" dirty="0" smtClean="0"/>
              <a:t>scaled version of itself?</a:t>
            </a:r>
          </a:p>
          <a:p>
            <a:pPr marL="168275" indent="-168275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 smtClean="0"/>
              <a:t>The scale factor, </a:t>
            </a:r>
            <a:r>
              <a:rPr lang="en-US" sz="1800" i="1" dirty="0" smtClean="0">
                <a:sym typeface="Symbol"/>
              </a:rPr>
              <a:t></a:t>
            </a:r>
            <a:r>
              <a:rPr lang="en-US" sz="1800" i="1" baseline="-25000" dirty="0" smtClean="0">
                <a:sym typeface="Symbol"/>
              </a:rPr>
              <a:t>k</a:t>
            </a:r>
            <a:r>
              <a:rPr lang="en-US" sz="1800" b="1" dirty="0" smtClean="0">
                <a:sym typeface="Symbol"/>
              </a:rPr>
              <a:t>, is referred to as an eigenvalue. The function, </a:t>
            </a:r>
            <a:r>
              <a:rPr lang="en-US" sz="1800" i="1" dirty="0" smtClean="0">
                <a:sym typeface="Symbol"/>
              </a:rPr>
              <a:t></a:t>
            </a:r>
            <a:r>
              <a:rPr lang="en-US" sz="1800" i="1" baseline="-25000" dirty="0" smtClean="0">
                <a:sym typeface="Symbol"/>
              </a:rPr>
              <a:t>k</a:t>
            </a:r>
            <a:r>
              <a:rPr lang="en-US" sz="1800" b="1" dirty="0" smtClean="0">
                <a:sym typeface="Symbol"/>
              </a:rPr>
              <a:t>, is referred to as an </a:t>
            </a:r>
            <a:r>
              <a:rPr lang="en-US" sz="1800" b="1" dirty="0" err="1" smtClean="0">
                <a:sym typeface="Symbol"/>
              </a:rPr>
              <a:t>eigenfunction</a:t>
            </a:r>
            <a:r>
              <a:rPr lang="en-US" sz="1800" b="1" dirty="0" smtClean="0">
                <a:sym typeface="Symbol"/>
              </a:rPr>
              <a:t>.</a:t>
            </a:r>
          </a:p>
          <a:p>
            <a:pPr marL="168275" indent="-168275">
              <a:spcAft>
                <a:spcPts val="7200"/>
              </a:spcAft>
              <a:buFont typeface="Arial" pitchFamily="34" charset="0"/>
              <a:buChar char="•"/>
            </a:pPr>
            <a:r>
              <a:rPr lang="en-US" sz="1800" b="1" dirty="0" smtClean="0">
                <a:sym typeface="Symbol"/>
              </a:rPr>
              <a:t>Using the superposition property of LTI systems:</a:t>
            </a:r>
          </a:p>
          <a:p>
            <a:pPr marL="168275" indent="-168275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 smtClean="0">
                <a:sym typeface="Symbol"/>
              </a:rPr>
              <a:t>This reduces the problem of finding the response of any LTI system to any signal to the problem of finding the </a:t>
            </a:r>
            <a:r>
              <a:rPr lang="en-US" sz="1800" dirty="0" smtClean="0">
                <a:sym typeface="Symbol"/>
              </a:rPr>
              <a:t>{</a:t>
            </a:r>
            <a:r>
              <a:rPr lang="en-US" sz="1800" i="1" dirty="0" smtClean="0">
                <a:sym typeface="Symbol"/>
              </a:rPr>
              <a:t></a:t>
            </a:r>
            <a:r>
              <a:rPr lang="en-US" sz="1800" i="1" baseline="-25000" dirty="0" smtClean="0">
                <a:sym typeface="Symbol"/>
              </a:rPr>
              <a:t>k</a:t>
            </a:r>
            <a:r>
              <a:rPr lang="en-US" sz="1800" dirty="0" smtClean="0">
                <a:sym typeface="Symbol"/>
              </a:rPr>
              <a:t>}</a:t>
            </a:r>
            <a:r>
              <a:rPr lang="en-US" sz="1800" b="1" dirty="0" smtClean="0">
                <a:sym typeface="Symbol"/>
              </a:rPr>
              <a:t>.</a:t>
            </a:r>
          </a:p>
          <a:p>
            <a:pPr marL="168275" indent="-168275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 smtClean="0">
                <a:sym typeface="Symbol"/>
              </a:rPr>
              <a:t>What types of things influence the values </a:t>
            </a:r>
            <a:r>
              <a:rPr lang="en-US" sz="1800" dirty="0" smtClean="0">
                <a:sym typeface="Symbol"/>
              </a:rPr>
              <a:t>{</a:t>
            </a:r>
            <a:r>
              <a:rPr lang="en-US" sz="1800" i="1" dirty="0" smtClean="0">
                <a:sym typeface="Symbol"/>
              </a:rPr>
              <a:t></a:t>
            </a:r>
            <a:r>
              <a:rPr lang="en-US" sz="1800" i="1" baseline="-25000" dirty="0" smtClean="0">
                <a:sym typeface="Symbol"/>
              </a:rPr>
              <a:t>k</a:t>
            </a:r>
            <a:r>
              <a:rPr lang="en-US" sz="1800" dirty="0" smtClean="0">
                <a:sym typeface="Symbol"/>
              </a:rPr>
              <a:t>}</a:t>
            </a:r>
            <a:r>
              <a:rPr lang="en-US" sz="1800" b="1" dirty="0" smtClean="0">
                <a:sym typeface="Symbol"/>
              </a:rPr>
              <a:t>? We will soon see that the frequency response of this LTI system is one thing that will influence the shape of the output.</a:t>
            </a:r>
          </a:p>
          <a:p>
            <a:pPr marL="168275" indent="-168275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 smtClean="0">
                <a:sym typeface="Symbol"/>
              </a:rPr>
              <a:t>We will later generalize this concept of eigenvalues and </a:t>
            </a:r>
            <a:r>
              <a:rPr lang="en-US" sz="1800" b="1" dirty="0" err="1" smtClean="0">
                <a:sym typeface="Symbol"/>
              </a:rPr>
              <a:t>eigenfunctions</a:t>
            </a:r>
            <a:r>
              <a:rPr lang="en-US" sz="1800" b="1" dirty="0" smtClean="0">
                <a:sym typeface="Symbol"/>
              </a:rPr>
              <a:t> to many types of engineering systems and analyses.</a:t>
            </a:r>
          </a:p>
          <a:p>
            <a:pPr marL="168275" indent="-168275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 smtClean="0">
                <a:sym typeface="Symbol"/>
              </a:rPr>
              <a:t>The Fourier series is one of many ways to decompose a signal.</a:t>
            </a:r>
          </a:p>
        </p:txBody>
      </p:sp>
      <p:grpSp>
        <p:nvGrpSpPr>
          <p:cNvPr id="12" name="Group 14"/>
          <p:cNvGrpSpPr/>
          <p:nvPr/>
        </p:nvGrpSpPr>
        <p:grpSpPr>
          <a:xfrm>
            <a:off x="5801441" y="813134"/>
            <a:ext cx="1322363" cy="645238"/>
            <a:chOff x="4167618" y="1310171"/>
            <a:chExt cx="1322363" cy="645238"/>
          </a:xfrm>
        </p:grpSpPr>
        <p:sp>
          <p:nvSpPr>
            <p:cNvPr id="14" name="Rectangle 13"/>
            <p:cNvSpPr/>
            <p:nvPr/>
          </p:nvSpPr>
          <p:spPr>
            <a:xfrm>
              <a:off x="4167618" y="1310171"/>
              <a:ext cx="1322363" cy="645238"/>
            </a:xfrm>
            <a:prstGeom prst="rect">
              <a:avLst/>
            </a:prstGeom>
            <a:noFill/>
            <a:ln w="12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195752" y="1338306"/>
              <a:ext cx="1252025" cy="609398"/>
            </a:xfrm>
            <a:prstGeom prst="rect">
              <a:avLst/>
            </a:prstGeom>
          </p:spPr>
          <p:txBody>
            <a:bodyPr wrap="square" lIns="0" tIns="0" rIns="0" bIns="0" rtlCol="0">
              <a:spAutoFit/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tabLst/>
              </a:pPr>
              <a:r>
                <a:rPr lang="en-US" sz="1800" b="1" kern="0" noProof="0" dirty="0" smtClean="0">
                  <a:solidFill>
                    <a:schemeClr val="bg1"/>
                  </a:solidFill>
                  <a:latin typeface="+mn-lt"/>
                </a:rPr>
                <a:t>C</a:t>
              </a:r>
              <a:r>
                <a:rPr kumimoji="0" 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T LTI</a:t>
              </a:r>
            </a:p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tabLst/>
              </a:pPr>
              <a:endPara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cxnSp>
        <p:nvCxnSpPr>
          <p:cNvPr id="17" name="Straight Arrow Connector 16"/>
          <p:cNvCxnSpPr/>
          <p:nvPr/>
        </p:nvCxnSpPr>
        <p:spPr>
          <a:xfrm flipV="1">
            <a:off x="5041786" y="1135753"/>
            <a:ext cx="731520" cy="1"/>
          </a:xfrm>
          <a:prstGeom prst="straightConnector1">
            <a:avLst/>
          </a:prstGeom>
          <a:ln w="127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7149595" y="1135753"/>
            <a:ext cx="731520" cy="1"/>
          </a:xfrm>
          <a:prstGeom prst="straightConnector1">
            <a:avLst/>
          </a:prstGeom>
          <a:ln w="127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Object 1"/>
          <p:cNvGraphicFramePr>
            <a:graphicFrameLocks noChangeAspect="1"/>
          </p:cNvGraphicFramePr>
          <p:nvPr/>
        </p:nvGraphicFramePr>
        <p:xfrm>
          <a:off x="4468281" y="971162"/>
          <a:ext cx="514350" cy="344488"/>
        </p:xfrm>
        <a:graphic>
          <a:graphicData uri="http://schemas.openxmlformats.org/presentationml/2006/ole">
            <p:oleObj spid="_x0000_s113674" name="Equation" r:id="rId3" imgW="342720" imgH="228600" progId="Equation.3">
              <p:embed/>
            </p:oleObj>
          </a:graphicData>
        </a:graphic>
      </p:graphicFrame>
      <p:graphicFrame>
        <p:nvGraphicFramePr>
          <p:cNvPr id="21" name="Object 2"/>
          <p:cNvGraphicFramePr>
            <a:graphicFrameLocks noChangeAspect="1"/>
          </p:cNvGraphicFramePr>
          <p:nvPr/>
        </p:nvGraphicFramePr>
        <p:xfrm>
          <a:off x="8037494" y="958462"/>
          <a:ext cx="742950" cy="344488"/>
        </p:xfrm>
        <a:graphic>
          <a:graphicData uri="http://schemas.openxmlformats.org/presentationml/2006/ole">
            <p:oleObj spid="_x0000_s113675" name="Equation" r:id="rId4" imgW="495000" imgH="228600" progId="Equation.3">
              <p:embed/>
            </p:oleObj>
          </a:graphicData>
        </a:graphic>
      </p:graphicFrame>
      <p:graphicFrame>
        <p:nvGraphicFramePr>
          <p:cNvPr id="22" name="Object 1"/>
          <p:cNvGraphicFramePr>
            <a:graphicFrameLocks noChangeAspect="1"/>
          </p:cNvGraphicFramePr>
          <p:nvPr/>
        </p:nvGraphicFramePr>
        <p:xfrm>
          <a:off x="6287607" y="1129912"/>
          <a:ext cx="419100" cy="306388"/>
        </p:xfrm>
        <a:graphic>
          <a:graphicData uri="http://schemas.openxmlformats.org/presentationml/2006/ole">
            <p:oleObj spid="_x0000_s113676" name="Equation" r:id="rId5" imgW="279360" imgH="203040" progId="Equation.3">
              <p:embed/>
            </p:oleObj>
          </a:graphicData>
        </a:graphic>
      </p:graphicFrame>
      <p:grpSp>
        <p:nvGrpSpPr>
          <p:cNvPr id="23" name="Group 14"/>
          <p:cNvGrpSpPr/>
          <p:nvPr/>
        </p:nvGrpSpPr>
        <p:grpSpPr>
          <a:xfrm>
            <a:off x="3913981" y="3019462"/>
            <a:ext cx="1322363" cy="645238"/>
            <a:chOff x="4167618" y="1310171"/>
            <a:chExt cx="1322363" cy="645238"/>
          </a:xfrm>
        </p:grpSpPr>
        <p:sp>
          <p:nvSpPr>
            <p:cNvPr id="24" name="Rectangle 23"/>
            <p:cNvSpPr/>
            <p:nvPr/>
          </p:nvSpPr>
          <p:spPr>
            <a:xfrm>
              <a:off x="4167618" y="1310171"/>
              <a:ext cx="1322363" cy="645238"/>
            </a:xfrm>
            <a:prstGeom prst="rect">
              <a:avLst/>
            </a:prstGeom>
            <a:noFill/>
            <a:ln w="12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195752" y="1338306"/>
              <a:ext cx="1252025" cy="609398"/>
            </a:xfrm>
            <a:prstGeom prst="rect">
              <a:avLst/>
            </a:prstGeom>
          </p:spPr>
          <p:txBody>
            <a:bodyPr wrap="square" lIns="0" tIns="0" rIns="0" bIns="0" rtlCol="0">
              <a:spAutoFit/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tabLst/>
              </a:pPr>
              <a:r>
                <a:rPr lang="en-US" sz="1800" b="1" kern="0" noProof="0" dirty="0" smtClean="0">
                  <a:solidFill>
                    <a:schemeClr val="bg1"/>
                  </a:solidFill>
                  <a:latin typeface="+mn-lt"/>
                </a:rPr>
                <a:t>C</a:t>
              </a:r>
              <a:r>
                <a:rPr kumimoji="0" 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T LTI</a:t>
              </a:r>
            </a:p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tabLst/>
              </a:pPr>
              <a:endPara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cxnSp>
        <p:nvCxnSpPr>
          <p:cNvPr id="26" name="Straight Arrow Connector 25"/>
          <p:cNvCxnSpPr/>
          <p:nvPr/>
        </p:nvCxnSpPr>
        <p:spPr>
          <a:xfrm flipV="1">
            <a:off x="3154326" y="3342081"/>
            <a:ext cx="731520" cy="1"/>
          </a:xfrm>
          <a:prstGeom prst="straightConnector1">
            <a:avLst/>
          </a:prstGeom>
          <a:ln w="127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5262135" y="3342081"/>
            <a:ext cx="731520" cy="1"/>
          </a:xfrm>
          <a:prstGeom prst="straightConnector1">
            <a:avLst/>
          </a:prstGeom>
          <a:ln w="127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8" name="Object 1"/>
          <p:cNvGraphicFramePr>
            <a:graphicFrameLocks noChangeAspect="1"/>
          </p:cNvGraphicFramePr>
          <p:nvPr/>
        </p:nvGraphicFramePr>
        <p:xfrm>
          <a:off x="1390473" y="3162571"/>
          <a:ext cx="1600200" cy="515937"/>
        </p:xfrm>
        <a:graphic>
          <a:graphicData uri="http://schemas.openxmlformats.org/presentationml/2006/ole">
            <p:oleObj spid="_x0000_s113677" name="Equation" r:id="rId6" imgW="1066680" imgH="342720" progId="Equation.3">
              <p:embed/>
            </p:oleObj>
          </a:graphicData>
        </a:graphic>
      </p:graphicFrame>
      <p:graphicFrame>
        <p:nvGraphicFramePr>
          <p:cNvPr id="29" name="Object 2"/>
          <p:cNvGraphicFramePr>
            <a:graphicFrameLocks noChangeAspect="1"/>
          </p:cNvGraphicFramePr>
          <p:nvPr/>
        </p:nvGraphicFramePr>
        <p:xfrm>
          <a:off x="6058056" y="3122496"/>
          <a:ext cx="1828800" cy="515937"/>
        </p:xfrm>
        <a:graphic>
          <a:graphicData uri="http://schemas.openxmlformats.org/presentationml/2006/ole">
            <p:oleObj spid="_x0000_s113678" name="Equation" r:id="rId7" imgW="1218960" imgH="342720" progId="Equation.3">
              <p:embed/>
            </p:oleObj>
          </a:graphicData>
        </a:graphic>
      </p:graphicFrame>
      <p:graphicFrame>
        <p:nvGraphicFramePr>
          <p:cNvPr id="30" name="Object 1"/>
          <p:cNvGraphicFramePr>
            <a:graphicFrameLocks noChangeAspect="1"/>
          </p:cNvGraphicFramePr>
          <p:nvPr/>
        </p:nvGraphicFramePr>
        <p:xfrm>
          <a:off x="4386079" y="3336240"/>
          <a:ext cx="419100" cy="306388"/>
        </p:xfrm>
        <a:graphic>
          <a:graphicData uri="http://schemas.openxmlformats.org/presentationml/2006/ole">
            <p:oleObj spid="_x0000_s113679" name="Equation" r:id="rId8" imgW="279360" imgH="203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27013" y="99354"/>
            <a:ext cx="8662154" cy="33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Eigenfunctions and LTI Systems</a:t>
            </a:r>
            <a:endParaRPr lang="en-US" b="1" dirty="0">
              <a:solidFill>
                <a:schemeClr val="accent2"/>
              </a:solidFill>
            </a:endParaRPr>
          </a:p>
        </p:txBody>
      </p:sp>
      <p:pic>
        <p:nvPicPr>
          <p:cNvPr id="147465" name="Picture 9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 l="16352" t="22395" r="11290" b="4930"/>
          <a:stretch>
            <a:fillRect/>
          </a:stretch>
        </p:blipFill>
        <p:spPr bwMode="auto">
          <a:xfrm>
            <a:off x="603964" y="675249"/>
            <a:ext cx="7930335" cy="5725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Rectangle 22"/>
          <p:cNvSpPr/>
          <p:nvPr/>
        </p:nvSpPr>
        <p:spPr>
          <a:xfrm>
            <a:off x="478302" y="6019800"/>
            <a:ext cx="1505243" cy="5730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6499274" y="6246057"/>
            <a:ext cx="2164081" cy="40310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1584962" y="6372666"/>
            <a:ext cx="5077776" cy="25356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5793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Response of a CT LTI System</a:t>
            </a:r>
            <a:endParaRPr lang="en-US" b="1" dirty="0">
              <a:solidFill>
                <a:schemeClr val="accent2"/>
              </a:solidFill>
            </a:endParaRPr>
          </a:p>
        </p:txBody>
      </p:sp>
      <p:pic>
        <p:nvPicPr>
          <p:cNvPr id="119815" name="Picture 7"/>
          <p:cNvPicPr>
            <a:picLocks noChangeAspect="1" noChangeArrowheads="1"/>
          </p:cNvPicPr>
          <p:nvPr/>
        </p:nvPicPr>
        <p:blipFill>
          <a:blip r:embed="rId2"/>
          <a:srcRect l="15630" t="27006" r="6950" b="5661"/>
          <a:stretch>
            <a:fillRect/>
          </a:stretch>
        </p:blipFill>
        <p:spPr bwMode="auto">
          <a:xfrm>
            <a:off x="519329" y="1215674"/>
            <a:ext cx="8111691" cy="5241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Rectangle 15"/>
          <p:cNvSpPr/>
          <p:nvPr/>
        </p:nvSpPr>
        <p:spPr>
          <a:xfrm>
            <a:off x="186396" y="613850"/>
            <a:ext cx="867625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68275" indent="-168275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 smtClean="0"/>
              <a:t>Complex exponentials are always </a:t>
            </a:r>
            <a:r>
              <a:rPr lang="en-US" sz="1800" b="1" dirty="0" err="1" smtClean="0"/>
              <a:t>eigenfunctions</a:t>
            </a:r>
            <a:r>
              <a:rPr lang="en-US" sz="1800" b="1" dirty="0" smtClean="0"/>
              <a:t> for an LTI system and extremely useful because the output is a scaled version of the input: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78302" y="5963528"/>
            <a:ext cx="1505243" cy="5730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8386688" y="6203855"/>
            <a:ext cx="715108" cy="2741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5793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(Complex) Fourier Series Representations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6396" y="613850"/>
            <a:ext cx="8676250" cy="58477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68275" indent="-168275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 smtClean="0"/>
              <a:t>What types of signals can be represented as sums of complex exponentials?</a:t>
            </a:r>
          </a:p>
          <a:p>
            <a:pPr marL="338138" indent="-169863">
              <a:spcAft>
                <a:spcPts val="1200"/>
              </a:spcAft>
              <a:buFont typeface="Wingdings" pitchFamily="2" charset="2"/>
              <a:buChar char="§"/>
              <a:tabLst>
                <a:tab pos="914400" algn="l"/>
                <a:tab pos="4572000" algn="l"/>
              </a:tabLst>
            </a:pPr>
            <a:r>
              <a:rPr lang="en-US" sz="1800" b="1" dirty="0" smtClean="0"/>
              <a:t>CT: 	</a:t>
            </a:r>
            <a:r>
              <a:rPr lang="en-US" sz="1800" i="1" dirty="0" smtClean="0"/>
              <a:t>s </a:t>
            </a:r>
            <a:r>
              <a:rPr lang="en-US" sz="1800" dirty="0" smtClean="0"/>
              <a:t>=</a:t>
            </a:r>
            <a:r>
              <a:rPr lang="en-US" sz="1800" i="1" dirty="0" smtClean="0"/>
              <a:t> j</a:t>
            </a:r>
            <a:r>
              <a:rPr lang="en-US" sz="1800" i="1" dirty="0" smtClean="0">
                <a:sym typeface="Symbol"/>
              </a:rPr>
              <a:t></a:t>
            </a:r>
            <a:r>
              <a:rPr lang="en-US" sz="1800" b="1" dirty="0" smtClean="0">
                <a:sym typeface="Symbol"/>
              </a:rPr>
              <a:t> (Fourier Transform)	</a:t>
            </a:r>
            <a:r>
              <a:rPr lang="en-US" sz="1800" b="1" dirty="0" smtClean="0">
                <a:sym typeface="Wingdings"/>
              </a:rPr>
              <a:t> </a:t>
            </a:r>
            <a:r>
              <a:rPr lang="en-US" sz="1800" b="1" dirty="0" smtClean="0">
                <a:sym typeface="Symbol"/>
              </a:rPr>
              <a:t>signals of the form </a:t>
            </a:r>
            <a:r>
              <a:rPr lang="en-US" sz="1800" i="1" dirty="0" err="1" smtClean="0">
                <a:sym typeface="Symbol"/>
              </a:rPr>
              <a:t>e</a:t>
            </a:r>
            <a:r>
              <a:rPr lang="en-US" sz="1800" i="1" baseline="30000" dirty="0" err="1" smtClean="0">
                <a:sym typeface="Symbol"/>
              </a:rPr>
              <a:t>jt</a:t>
            </a:r>
            <a:endParaRPr lang="en-US" sz="1800" b="1" dirty="0" smtClean="0">
              <a:sym typeface="Symbol"/>
            </a:endParaRPr>
          </a:p>
          <a:p>
            <a:pPr marL="338138" indent="-169863">
              <a:spcAft>
                <a:spcPts val="1200"/>
              </a:spcAft>
              <a:buFont typeface="Wingdings" pitchFamily="2" charset="2"/>
              <a:buChar char="§"/>
              <a:tabLst>
                <a:tab pos="914400" algn="l"/>
                <a:tab pos="4572000" algn="l"/>
              </a:tabLst>
            </a:pPr>
            <a:r>
              <a:rPr lang="en-US" sz="1800" b="1" dirty="0" smtClean="0">
                <a:sym typeface="Symbol"/>
              </a:rPr>
              <a:t>DT:	</a:t>
            </a:r>
            <a:r>
              <a:rPr lang="en-US" sz="1800" i="1" dirty="0" smtClean="0">
                <a:sym typeface="Symbol"/>
              </a:rPr>
              <a:t>z </a:t>
            </a:r>
            <a:r>
              <a:rPr lang="en-US" sz="1800" dirty="0" smtClean="0">
                <a:sym typeface="Symbol"/>
              </a:rPr>
              <a:t>=</a:t>
            </a:r>
            <a:r>
              <a:rPr lang="en-US" sz="1800" i="1" dirty="0" smtClean="0">
                <a:sym typeface="Symbol"/>
              </a:rPr>
              <a:t> </a:t>
            </a:r>
            <a:r>
              <a:rPr lang="en-US" sz="1800" i="1" dirty="0" err="1" smtClean="0">
                <a:sym typeface="Symbol"/>
              </a:rPr>
              <a:t>e</a:t>
            </a:r>
            <a:r>
              <a:rPr lang="en-US" sz="1800" i="1" baseline="30000" dirty="0" err="1" smtClean="0">
                <a:sym typeface="Symbol"/>
              </a:rPr>
              <a:t>j</a:t>
            </a:r>
            <a:r>
              <a:rPr lang="en-US" sz="1800" i="1" baseline="30000" dirty="0" smtClean="0">
                <a:sym typeface="Symbol"/>
              </a:rPr>
              <a:t></a:t>
            </a:r>
            <a:r>
              <a:rPr lang="en-US" sz="1800" i="1" dirty="0" smtClean="0">
                <a:sym typeface="Symbol"/>
              </a:rPr>
              <a:t> </a:t>
            </a:r>
            <a:r>
              <a:rPr lang="en-US" sz="1800" b="1" dirty="0" smtClean="0">
                <a:sym typeface="Symbol"/>
              </a:rPr>
              <a:t>(z-Transform)	</a:t>
            </a:r>
            <a:r>
              <a:rPr lang="en-US" sz="1800" b="1" dirty="0" smtClean="0">
                <a:sym typeface="Wingdings"/>
              </a:rPr>
              <a:t>  </a:t>
            </a:r>
            <a:r>
              <a:rPr lang="en-US" sz="1800" b="1" dirty="0" smtClean="0">
                <a:sym typeface="Symbol"/>
              </a:rPr>
              <a:t>signals of the form </a:t>
            </a:r>
            <a:r>
              <a:rPr lang="en-US" sz="1800" i="1" dirty="0" err="1" smtClean="0">
                <a:sym typeface="Symbol"/>
              </a:rPr>
              <a:t>e</a:t>
            </a:r>
            <a:r>
              <a:rPr lang="en-US" sz="1800" i="1" baseline="30000" dirty="0" err="1" smtClean="0">
                <a:sym typeface="Symbol"/>
              </a:rPr>
              <a:t>jn</a:t>
            </a:r>
            <a:endParaRPr lang="en-US" sz="1800" b="1" dirty="0" smtClean="0">
              <a:sym typeface="Symbol"/>
            </a:endParaRPr>
          </a:p>
          <a:p>
            <a:pPr marL="168275" indent="-168275">
              <a:spcAft>
                <a:spcPts val="1200"/>
              </a:spcAft>
              <a:buFont typeface="Arial" pitchFamily="34" charset="0"/>
              <a:buChar char="•"/>
              <a:tabLst>
                <a:tab pos="914400" algn="l"/>
              </a:tabLst>
            </a:pPr>
            <a:r>
              <a:rPr lang="en-US" sz="1800" b="1" dirty="0" smtClean="0">
                <a:sym typeface="Symbol"/>
              </a:rPr>
              <a:t>These representations form the basis of the Fourier Series and Transform.</a:t>
            </a:r>
          </a:p>
          <a:p>
            <a:pPr marL="168275" indent="-168275">
              <a:spcAft>
                <a:spcPts val="10800"/>
              </a:spcAft>
              <a:buFont typeface="Arial" pitchFamily="34" charset="0"/>
              <a:buChar char="•"/>
              <a:tabLst>
                <a:tab pos="914400" algn="l"/>
              </a:tabLst>
            </a:pPr>
            <a:r>
              <a:rPr lang="en-US" sz="1800" b="1" dirty="0" smtClean="0">
                <a:sym typeface="Symbol"/>
              </a:rPr>
              <a:t>Consider a periodic signal:</a:t>
            </a:r>
          </a:p>
          <a:p>
            <a:pPr marL="168275" indent="-168275">
              <a:spcAft>
                <a:spcPts val="6000"/>
              </a:spcAft>
              <a:buFont typeface="Arial" pitchFamily="34" charset="0"/>
              <a:buChar char="•"/>
              <a:tabLst>
                <a:tab pos="914400" algn="l"/>
              </a:tabLst>
            </a:pPr>
            <a:r>
              <a:rPr lang="en-US" sz="1800" b="1" dirty="0" smtClean="0">
                <a:sym typeface="Symbol"/>
              </a:rPr>
              <a:t>Consider representing a signal as a sum of these exponentials:</a:t>
            </a:r>
          </a:p>
          <a:p>
            <a:pPr marL="168275" indent="-168275">
              <a:spcAft>
                <a:spcPts val="1200"/>
              </a:spcAft>
              <a:tabLst>
                <a:tab pos="914400" algn="l"/>
              </a:tabLst>
            </a:pPr>
            <a:r>
              <a:rPr lang="en-US" sz="1800" b="1" dirty="0" smtClean="0">
                <a:sym typeface="Symbol"/>
              </a:rPr>
              <a:t>	Notes:</a:t>
            </a:r>
          </a:p>
          <a:p>
            <a:pPr marL="338138" indent="-169863">
              <a:spcAft>
                <a:spcPts val="600"/>
              </a:spcAft>
              <a:buFont typeface="Wingdings" pitchFamily="2" charset="2"/>
              <a:buChar char="§"/>
              <a:tabLst>
                <a:tab pos="914400" algn="l"/>
              </a:tabLst>
            </a:pPr>
            <a:r>
              <a:rPr lang="en-US" sz="1800" b="1" dirty="0" smtClean="0">
                <a:sym typeface="Symbol"/>
              </a:rPr>
              <a:t>Periodic with period T</a:t>
            </a:r>
          </a:p>
          <a:p>
            <a:pPr marL="338138" indent="-169863">
              <a:spcAft>
                <a:spcPts val="600"/>
              </a:spcAft>
              <a:buFont typeface="Wingdings" pitchFamily="2" charset="2"/>
              <a:buChar char="§"/>
              <a:tabLst>
                <a:tab pos="914400" algn="l"/>
              </a:tabLst>
            </a:pPr>
            <a:r>
              <a:rPr lang="en-US" sz="1800" dirty="0" smtClean="0">
                <a:sym typeface="Symbol"/>
              </a:rPr>
              <a:t>{</a:t>
            </a:r>
            <a:r>
              <a:rPr lang="en-US" sz="1800" i="1" dirty="0" smtClean="0">
                <a:sym typeface="Symbol"/>
              </a:rPr>
              <a:t>c</a:t>
            </a:r>
            <a:r>
              <a:rPr lang="en-US" sz="1800" i="1" baseline="-25000" dirty="0" smtClean="0">
                <a:sym typeface="Symbol"/>
              </a:rPr>
              <a:t>k</a:t>
            </a:r>
            <a:r>
              <a:rPr lang="en-US" sz="1800" dirty="0" smtClean="0">
                <a:sym typeface="Symbol"/>
              </a:rPr>
              <a:t>} </a:t>
            </a:r>
            <a:r>
              <a:rPr lang="en-US" sz="1800" b="1" dirty="0" smtClean="0">
                <a:sym typeface="Symbol"/>
              </a:rPr>
              <a:t>are the (complex) Fourier series coefficients</a:t>
            </a:r>
          </a:p>
          <a:p>
            <a:pPr marL="338138" indent="-169863">
              <a:spcAft>
                <a:spcPts val="600"/>
              </a:spcAft>
              <a:buFont typeface="Wingdings" pitchFamily="2" charset="2"/>
              <a:buChar char="§"/>
              <a:tabLst>
                <a:tab pos="914400" algn="l"/>
              </a:tabLst>
            </a:pPr>
            <a:r>
              <a:rPr lang="en-US" sz="1800" i="1" dirty="0" smtClean="0">
                <a:sym typeface="Symbol"/>
              </a:rPr>
              <a:t>k </a:t>
            </a:r>
            <a:r>
              <a:rPr lang="en-US" sz="1800" dirty="0" smtClean="0">
                <a:sym typeface="Symbol"/>
              </a:rPr>
              <a:t>=</a:t>
            </a:r>
            <a:r>
              <a:rPr lang="en-US" sz="1800" i="1" dirty="0" smtClean="0">
                <a:sym typeface="Symbol"/>
              </a:rPr>
              <a:t> 0</a:t>
            </a:r>
            <a:r>
              <a:rPr lang="en-US" sz="1800" b="1" dirty="0" smtClean="0">
                <a:sym typeface="Symbol"/>
              </a:rPr>
              <a:t> corresponds to the DC value; </a:t>
            </a:r>
            <a:r>
              <a:rPr lang="en-US" sz="1800" i="1" dirty="0" smtClean="0">
                <a:sym typeface="Symbol"/>
              </a:rPr>
              <a:t>k </a:t>
            </a:r>
            <a:r>
              <a:rPr lang="en-US" sz="1800" dirty="0" smtClean="0">
                <a:sym typeface="Symbol"/>
              </a:rPr>
              <a:t>=</a:t>
            </a:r>
            <a:r>
              <a:rPr lang="en-US" sz="1800" i="1" dirty="0" smtClean="0">
                <a:sym typeface="Symbol"/>
              </a:rPr>
              <a:t> 1</a:t>
            </a:r>
            <a:r>
              <a:rPr lang="en-US" sz="1800" b="1" dirty="0" smtClean="0">
                <a:sym typeface="Symbol"/>
              </a:rPr>
              <a:t> is the first harmonic; …</a:t>
            </a:r>
          </a:p>
        </p:txBody>
      </p:sp>
      <p:pic>
        <p:nvPicPr>
          <p:cNvPr id="13926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46750" y="2609406"/>
            <a:ext cx="3175000" cy="1076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39266" name="Object 2"/>
          <p:cNvGraphicFramePr>
            <a:graphicFrameLocks noChangeAspect="1"/>
          </p:cNvGraphicFramePr>
          <p:nvPr/>
        </p:nvGraphicFramePr>
        <p:xfrm>
          <a:off x="454025" y="2694696"/>
          <a:ext cx="4591051" cy="1262063"/>
        </p:xfrm>
        <a:graphic>
          <a:graphicData uri="http://schemas.openxmlformats.org/presentationml/2006/ole">
            <p:oleObj spid="_x0000_s139266" name="Equation" r:id="rId4" imgW="3060360" imgH="838080" progId="Equation.3">
              <p:embed/>
            </p:oleObj>
          </a:graphicData>
        </a:graphic>
      </p:graphicFrame>
      <p:graphicFrame>
        <p:nvGraphicFramePr>
          <p:cNvPr id="139267" name="Object 3"/>
          <p:cNvGraphicFramePr>
            <a:graphicFrameLocks noChangeAspect="1"/>
          </p:cNvGraphicFramePr>
          <p:nvPr/>
        </p:nvGraphicFramePr>
        <p:xfrm>
          <a:off x="473075" y="4289425"/>
          <a:ext cx="4133850" cy="650875"/>
        </p:xfrm>
        <a:graphic>
          <a:graphicData uri="http://schemas.openxmlformats.org/presentationml/2006/ole">
            <p:oleObj spid="_x0000_s139267" name="Equation" r:id="rId5" imgW="2755800" imgH="431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5793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Alternate Fourier Series Representations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6396" y="613850"/>
            <a:ext cx="867625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68275" indent="-168275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 smtClean="0"/>
              <a:t>For real, periodic signals:</a:t>
            </a:r>
          </a:p>
        </p:txBody>
      </p:sp>
      <p:graphicFrame>
        <p:nvGraphicFramePr>
          <p:cNvPr id="138241" name="Object 1"/>
          <p:cNvGraphicFramePr>
            <a:graphicFrameLocks noChangeAspect="1"/>
          </p:cNvGraphicFramePr>
          <p:nvPr/>
        </p:nvGraphicFramePr>
        <p:xfrm>
          <a:off x="463550" y="1042988"/>
          <a:ext cx="7010400" cy="2678112"/>
        </p:xfrm>
        <a:graphic>
          <a:graphicData uri="http://schemas.openxmlformats.org/presentationml/2006/ole">
            <p:oleObj spid="_x0000_s138241" name="Equation" r:id="rId3" imgW="4673520" imgH="1777680" progId="Equation.3">
              <p:embed/>
            </p:oleObj>
          </a:graphicData>
        </a:graphic>
      </p:graphicFrame>
      <p:sp>
        <p:nvSpPr>
          <p:cNvPr id="7" name="Rectangle 6"/>
          <p:cNvSpPr/>
          <p:nvPr/>
        </p:nvSpPr>
        <p:spPr>
          <a:xfrm>
            <a:off x="184050" y="3847073"/>
            <a:ext cx="8676250" cy="25853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68275" indent="-168275">
              <a:spcAft>
                <a:spcPts val="4800"/>
              </a:spcAft>
              <a:buFont typeface="Arial" pitchFamily="34" charset="0"/>
              <a:buChar char="•"/>
            </a:pPr>
            <a:r>
              <a:rPr lang="en-US" sz="1800" b="1" dirty="0" smtClean="0"/>
              <a:t>These are essentially interchangeable representations. For example, note:</a:t>
            </a:r>
          </a:p>
          <a:p>
            <a:pPr marL="168275" indent="-168275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 smtClean="0"/>
              <a:t>The complex Fourier series is used for most engineering analyses.</a:t>
            </a:r>
          </a:p>
          <a:p>
            <a:pPr marL="168275" indent="-168275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 smtClean="0"/>
              <a:t>How do we compute the Fourier series coefficients?</a:t>
            </a:r>
          </a:p>
          <a:p>
            <a:pPr marL="338138" indent="-169863"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1800" b="1" dirty="0" smtClean="0"/>
              <a:t>There are several ways to arrive at the equations for estimating the coefficients. Most are based on concepts of orthogonal functions and vector space projections.</a:t>
            </a:r>
          </a:p>
        </p:txBody>
      </p:sp>
      <p:graphicFrame>
        <p:nvGraphicFramePr>
          <p:cNvPr id="138242" name="Object 2"/>
          <p:cNvGraphicFramePr>
            <a:graphicFrameLocks noChangeAspect="1"/>
          </p:cNvGraphicFramePr>
          <p:nvPr/>
        </p:nvGraphicFramePr>
        <p:xfrm>
          <a:off x="454025" y="4223434"/>
          <a:ext cx="2876550" cy="363538"/>
        </p:xfrm>
        <a:graphic>
          <a:graphicData uri="http://schemas.openxmlformats.org/presentationml/2006/ole">
            <p:oleObj spid="_x0000_s138242" name="Equation" r:id="rId4" imgW="1917360" imgH="241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5793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Vector Space Projections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6396" y="613850"/>
            <a:ext cx="8676250" cy="500136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68275" indent="-168275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 smtClean="0"/>
              <a:t>How can we compute the Fourier series coefficients?</a:t>
            </a:r>
          </a:p>
          <a:p>
            <a:pPr marL="338138" indent="-169863">
              <a:spcAft>
                <a:spcPts val="4200"/>
              </a:spcAft>
              <a:buFont typeface="Wingdings" pitchFamily="2" charset="2"/>
              <a:buChar char="§"/>
            </a:pPr>
            <a:r>
              <a:rPr lang="en-US" sz="1800" b="1" dirty="0" smtClean="0"/>
              <a:t>One approach is to use the concept of a vector projection:</a:t>
            </a:r>
          </a:p>
          <a:p>
            <a:pPr marL="174625" indent="-174625">
              <a:spcAft>
                <a:spcPts val="3600"/>
              </a:spcAft>
              <a:buFont typeface="Wingdings" pitchFamily="2" charset="2"/>
              <a:buChar char="§"/>
            </a:pPr>
            <a:r>
              <a:rPr lang="en-US" sz="1800" b="1" dirty="0" smtClean="0"/>
              <a:t>How do we find the components:</a:t>
            </a:r>
          </a:p>
          <a:p>
            <a:pPr marL="174625" indent="-174625">
              <a:spcAft>
                <a:spcPts val="1200"/>
              </a:spcAft>
            </a:pPr>
            <a:r>
              <a:rPr lang="en-US" sz="1800" b="1" dirty="0" smtClean="0"/>
              <a:t>	We project the vector onto the corresponding</a:t>
            </a:r>
            <a:br>
              <a:rPr lang="en-US" sz="1800" b="1" dirty="0" smtClean="0"/>
            </a:br>
            <a:r>
              <a:rPr lang="en-US" sz="1800" b="1" dirty="0" smtClean="0"/>
              <a:t>axis using a dot product.</a:t>
            </a:r>
          </a:p>
          <a:p>
            <a:pPr marL="174625" indent="-174625">
              <a:spcAft>
                <a:spcPts val="3600"/>
              </a:spcAft>
              <a:buFont typeface="Arial" pitchFamily="34" charset="0"/>
              <a:buChar char="•"/>
            </a:pPr>
            <a:r>
              <a:rPr lang="en-US" sz="1800" b="1" dirty="0" smtClean="0"/>
              <a:t>Note that this works because the three axes</a:t>
            </a:r>
            <a:br>
              <a:rPr lang="en-US" sz="1800" b="1" dirty="0" smtClean="0"/>
            </a:br>
            <a:r>
              <a:rPr lang="en-US" sz="1800" b="1" dirty="0" smtClean="0"/>
              <a:t>are orthogonal:</a:t>
            </a:r>
          </a:p>
          <a:p>
            <a:pPr marL="174625" indent="-174625">
              <a:spcAft>
                <a:spcPts val="3600"/>
              </a:spcAft>
              <a:buFont typeface="Arial" pitchFamily="34" charset="0"/>
              <a:buChar char="•"/>
            </a:pPr>
            <a:r>
              <a:rPr lang="en-US" sz="1800" b="1" dirty="0" smtClean="0"/>
              <a:t>We can apply the same concept to signals using the notion of a Hilbert space in which each axis represents an </a:t>
            </a:r>
            <a:r>
              <a:rPr lang="en-US" sz="1800" b="1" dirty="0" err="1" smtClean="0"/>
              <a:t>eigenfunction</a:t>
            </a:r>
            <a:r>
              <a:rPr lang="en-US" sz="1800" b="1" dirty="0" smtClean="0"/>
              <a:t> (e.g., </a:t>
            </a:r>
            <a:r>
              <a:rPr lang="en-US" sz="1800" b="1" dirty="0" err="1" smtClean="0"/>
              <a:t>cos</a:t>
            </a:r>
            <a:r>
              <a:rPr lang="en-US" sz="1800" b="1" dirty="0" smtClean="0"/>
              <a:t>() and sin()):</a:t>
            </a:r>
          </a:p>
          <a:p>
            <a:pPr marL="174625" indent="-174625">
              <a:spcAft>
                <a:spcPts val="1200"/>
              </a:spcAft>
              <a:buFont typeface="Arial" pitchFamily="34" charset="0"/>
              <a:buChar char="•"/>
            </a:pPr>
            <a:endParaRPr lang="en-US" sz="1800" b="1" dirty="0" smtClean="0"/>
          </a:p>
        </p:txBody>
      </p:sp>
      <p:graphicFrame>
        <p:nvGraphicFramePr>
          <p:cNvPr id="137217" name="Object 1"/>
          <p:cNvGraphicFramePr>
            <a:graphicFrameLocks noChangeAspect="1"/>
          </p:cNvGraphicFramePr>
          <p:nvPr/>
        </p:nvGraphicFramePr>
        <p:xfrm>
          <a:off x="454025" y="1378889"/>
          <a:ext cx="4972050" cy="401637"/>
        </p:xfrm>
        <a:graphic>
          <a:graphicData uri="http://schemas.openxmlformats.org/presentationml/2006/ole">
            <p:oleObj spid="_x0000_s137217" name="Equation" r:id="rId3" imgW="3314520" imgH="266400" progId="Equation.3">
              <p:embed/>
            </p:oleObj>
          </a:graphicData>
        </a:graphic>
      </p:graphicFrame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5997629" y="1451430"/>
            <a:ext cx="3180384" cy="2282145"/>
            <a:chOff x="2138289" y="815926"/>
            <a:chExt cx="8050740" cy="5776962"/>
          </a:xfrm>
        </p:grpSpPr>
        <p:pic>
          <p:nvPicPr>
            <p:cNvPr id="137218" name="Picture 2"/>
            <p:cNvPicPr>
              <a:picLocks noChangeAspect="1" noChangeArrowheads="1"/>
            </p:cNvPicPr>
            <p:nvPr/>
          </p:nvPicPr>
          <p:blipFill>
            <a:blip r:embed="rId4"/>
            <a:srcRect l="11439" t="16784" r="12481" b="4930"/>
            <a:stretch>
              <a:fillRect/>
            </a:stretch>
          </p:blipFill>
          <p:spPr bwMode="auto">
            <a:xfrm>
              <a:off x="2391508" y="1097280"/>
              <a:ext cx="7188590" cy="54956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Freeform 7"/>
            <p:cNvSpPr/>
            <p:nvPr/>
          </p:nvSpPr>
          <p:spPr>
            <a:xfrm>
              <a:off x="2138289" y="815926"/>
              <a:ext cx="2855742" cy="2067951"/>
            </a:xfrm>
            <a:custGeom>
              <a:avLst/>
              <a:gdLst>
                <a:gd name="connsiteX0" fmla="*/ 0 w 2855742"/>
                <a:gd name="connsiteY0" fmla="*/ 140677 h 2067951"/>
                <a:gd name="connsiteX1" fmla="*/ 28136 w 2855742"/>
                <a:gd name="connsiteY1" fmla="*/ 2025748 h 2067951"/>
                <a:gd name="connsiteX2" fmla="*/ 2236763 w 2855742"/>
                <a:gd name="connsiteY2" fmla="*/ 2067951 h 2067951"/>
                <a:gd name="connsiteX3" fmla="*/ 2855742 w 2855742"/>
                <a:gd name="connsiteY3" fmla="*/ 42203 h 2067951"/>
                <a:gd name="connsiteX4" fmla="*/ 0 w 2855742"/>
                <a:gd name="connsiteY4" fmla="*/ 0 h 2067951"/>
                <a:gd name="connsiteX5" fmla="*/ 0 w 2855742"/>
                <a:gd name="connsiteY5" fmla="*/ 140677 h 2067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55742" h="2067951">
                  <a:moveTo>
                    <a:pt x="0" y="140677"/>
                  </a:moveTo>
                  <a:lnTo>
                    <a:pt x="28136" y="2025748"/>
                  </a:lnTo>
                  <a:lnTo>
                    <a:pt x="2236763" y="2067951"/>
                  </a:lnTo>
                  <a:lnTo>
                    <a:pt x="2855742" y="42203"/>
                  </a:lnTo>
                  <a:lnTo>
                    <a:pt x="0" y="0"/>
                  </a:lnTo>
                  <a:lnTo>
                    <a:pt x="0" y="1406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8418286" y="5689600"/>
              <a:ext cx="1770743" cy="903288"/>
            </a:xfrm>
            <a:custGeom>
              <a:avLst/>
              <a:gdLst>
                <a:gd name="connsiteX0" fmla="*/ 0 w 2855742"/>
                <a:gd name="connsiteY0" fmla="*/ 140677 h 2067951"/>
                <a:gd name="connsiteX1" fmla="*/ 28136 w 2855742"/>
                <a:gd name="connsiteY1" fmla="*/ 2025748 h 2067951"/>
                <a:gd name="connsiteX2" fmla="*/ 2236763 w 2855742"/>
                <a:gd name="connsiteY2" fmla="*/ 2067951 h 2067951"/>
                <a:gd name="connsiteX3" fmla="*/ 2855742 w 2855742"/>
                <a:gd name="connsiteY3" fmla="*/ 42203 h 2067951"/>
                <a:gd name="connsiteX4" fmla="*/ 0 w 2855742"/>
                <a:gd name="connsiteY4" fmla="*/ 0 h 2067951"/>
                <a:gd name="connsiteX5" fmla="*/ 0 w 2855742"/>
                <a:gd name="connsiteY5" fmla="*/ 140677 h 2067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55742" h="2067951">
                  <a:moveTo>
                    <a:pt x="0" y="140677"/>
                  </a:moveTo>
                  <a:lnTo>
                    <a:pt x="28136" y="2025748"/>
                  </a:lnTo>
                  <a:lnTo>
                    <a:pt x="2236763" y="2067951"/>
                  </a:lnTo>
                  <a:lnTo>
                    <a:pt x="2855742" y="42203"/>
                  </a:lnTo>
                  <a:lnTo>
                    <a:pt x="0" y="0"/>
                  </a:lnTo>
                  <a:lnTo>
                    <a:pt x="0" y="1406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137219" name="Object 3"/>
          <p:cNvGraphicFramePr>
            <a:graphicFrameLocks noChangeAspect="1"/>
          </p:cNvGraphicFramePr>
          <p:nvPr/>
        </p:nvGraphicFramePr>
        <p:xfrm>
          <a:off x="454025" y="2171020"/>
          <a:ext cx="3143250" cy="401637"/>
        </p:xfrm>
        <a:graphic>
          <a:graphicData uri="http://schemas.openxmlformats.org/presentationml/2006/ole">
            <p:oleObj spid="_x0000_s137219" name="Equation" r:id="rId5" imgW="2095200" imgH="266400" progId="Equation.3">
              <p:embed/>
            </p:oleObj>
          </a:graphicData>
        </a:graphic>
      </p:graphicFrame>
      <p:graphicFrame>
        <p:nvGraphicFramePr>
          <p:cNvPr id="137220" name="Object 4"/>
          <p:cNvGraphicFramePr>
            <a:graphicFrameLocks noChangeAspect="1"/>
          </p:cNvGraphicFramePr>
          <p:nvPr/>
        </p:nvGraphicFramePr>
        <p:xfrm>
          <a:off x="454025" y="3910239"/>
          <a:ext cx="2171700" cy="304800"/>
        </p:xfrm>
        <a:graphic>
          <a:graphicData uri="http://schemas.openxmlformats.org/presentationml/2006/ole">
            <p:oleObj spid="_x0000_s137220" name="Equation" r:id="rId6" imgW="1447560" imgH="203040" progId="Equation.3">
              <p:embed/>
            </p:oleObj>
          </a:graphicData>
        </a:graphic>
      </p:graphicFrame>
      <p:graphicFrame>
        <p:nvGraphicFramePr>
          <p:cNvPr id="137221" name="Object 5"/>
          <p:cNvGraphicFramePr>
            <a:graphicFrameLocks noChangeAspect="1"/>
          </p:cNvGraphicFramePr>
          <p:nvPr/>
        </p:nvGraphicFramePr>
        <p:xfrm>
          <a:off x="454025" y="5381916"/>
          <a:ext cx="1638300" cy="647700"/>
        </p:xfrm>
        <a:graphic>
          <a:graphicData uri="http://schemas.openxmlformats.org/presentationml/2006/ole">
            <p:oleObj spid="_x0000_s137221" name="Equation" r:id="rId7" imgW="1091880" imgH="431640" progId="Equation.3">
              <p:embed/>
            </p:oleObj>
          </a:graphicData>
        </a:graphic>
      </p:graphicFrame>
      <p:graphicFrame>
        <p:nvGraphicFramePr>
          <p:cNvPr id="137222" name="Object 6"/>
          <p:cNvGraphicFramePr>
            <a:graphicFrameLocks noChangeAspect="1"/>
          </p:cNvGraphicFramePr>
          <p:nvPr/>
        </p:nvGraphicFramePr>
        <p:xfrm>
          <a:off x="2797468" y="5074012"/>
          <a:ext cx="1790700" cy="1123950"/>
        </p:xfrm>
        <a:graphic>
          <a:graphicData uri="http://schemas.openxmlformats.org/presentationml/2006/ole">
            <p:oleObj spid="_x0000_s137222" name="Equation" r:id="rId8" imgW="1193760" imgH="749160" progId="Equation.3">
              <p:embed/>
            </p:oleObj>
          </a:graphicData>
        </a:graphic>
      </p:graphicFrame>
      <p:pic>
        <p:nvPicPr>
          <p:cNvPr id="137223" name="Picture 7"/>
          <p:cNvPicPr>
            <a:picLocks noChangeAspect="1" noChangeArrowheads="1"/>
          </p:cNvPicPr>
          <p:nvPr/>
        </p:nvPicPr>
        <p:blipFill>
          <a:blip r:embed="rId9" cstate="print"/>
          <a:srcRect l="11779" t="15625" r="8029" b="6749"/>
          <a:stretch>
            <a:fillRect/>
          </a:stretch>
        </p:blipFill>
        <p:spPr bwMode="auto">
          <a:xfrm>
            <a:off x="5385775" y="4951825"/>
            <a:ext cx="2027895" cy="1472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5793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Computation of the Coefficients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6396" y="613850"/>
            <a:ext cx="8676250" cy="4078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68275" indent="-168275">
              <a:spcAft>
                <a:spcPts val="7200"/>
              </a:spcAft>
              <a:buFont typeface="Arial" pitchFamily="34" charset="0"/>
              <a:buChar char="•"/>
            </a:pPr>
            <a:r>
              <a:rPr lang="en-US" sz="1800" b="1" dirty="0" smtClean="0"/>
              <a:t>We can make use of the principle of orthogonality in the Hilbert space:</a:t>
            </a:r>
          </a:p>
          <a:p>
            <a:pPr marL="168275" indent="-168275">
              <a:spcAft>
                <a:spcPts val="1200"/>
              </a:spcAft>
            </a:pPr>
            <a:r>
              <a:rPr lang="en-US" sz="1800" b="1" dirty="0" smtClean="0"/>
              <a:t>	(This can be thought of as an “inner product.”)</a:t>
            </a:r>
          </a:p>
          <a:p>
            <a:pPr marL="168275" indent="-168275">
              <a:spcAft>
                <a:spcPts val="5400"/>
              </a:spcAft>
              <a:buFont typeface="Arial" pitchFamily="34" charset="0"/>
              <a:buChar char="•"/>
            </a:pPr>
            <a:r>
              <a:rPr lang="en-US" sz="1800" b="1" dirty="0" smtClean="0"/>
              <a:t>We can apply this to our Fourier series:</a:t>
            </a:r>
          </a:p>
          <a:p>
            <a:pPr marL="168275" indent="-168275">
              <a:spcAft>
                <a:spcPts val="7200"/>
              </a:spcAft>
              <a:buFont typeface="Arial" pitchFamily="34" charset="0"/>
              <a:buChar char="•"/>
            </a:pPr>
            <a:r>
              <a:rPr lang="en-US" sz="1800" b="1" dirty="0" smtClean="0"/>
              <a:t>Using the inner product:</a:t>
            </a:r>
          </a:p>
          <a:p>
            <a:pPr marL="168275" indent="-168275">
              <a:spcAft>
                <a:spcPts val="4800"/>
              </a:spcAft>
              <a:buFont typeface="Arial" pitchFamily="34" charset="0"/>
              <a:buChar char="•"/>
            </a:pPr>
            <a:r>
              <a:rPr lang="en-US" sz="1800" b="1" dirty="0" smtClean="0"/>
              <a:t>This gives us our Fourier series pair (</a:t>
            </a:r>
            <a:r>
              <a:rPr lang="en-US" sz="1800" i="1" dirty="0" smtClean="0">
                <a:sym typeface="Symbol"/>
              </a:rPr>
              <a:t></a:t>
            </a:r>
            <a:r>
              <a:rPr lang="en-US" sz="1800" i="1" baseline="-25000" dirty="0" smtClean="0">
                <a:sym typeface="Symbol"/>
              </a:rPr>
              <a:t>0</a:t>
            </a:r>
            <a:r>
              <a:rPr lang="en-US" sz="1800" dirty="0" smtClean="0">
                <a:sym typeface="Symbol"/>
              </a:rPr>
              <a:t>=</a:t>
            </a:r>
            <a:r>
              <a:rPr lang="en-US" sz="1800" i="1" dirty="0" smtClean="0">
                <a:sym typeface="Symbol"/>
              </a:rPr>
              <a:t>2</a:t>
            </a:r>
            <a:r>
              <a:rPr lang="en-US" sz="1800" dirty="0" smtClean="0">
                <a:sym typeface="Symbol"/>
              </a:rPr>
              <a:t>/</a:t>
            </a:r>
            <a:r>
              <a:rPr lang="en-US" sz="1800" i="1" dirty="0" smtClean="0">
                <a:sym typeface="Symbol"/>
              </a:rPr>
              <a:t>T</a:t>
            </a:r>
            <a:r>
              <a:rPr lang="en-US" sz="1800" b="1" dirty="0" smtClean="0">
                <a:sym typeface="Symbol"/>
              </a:rPr>
              <a:t>)</a:t>
            </a:r>
            <a:r>
              <a:rPr lang="en-US" sz="1800" b="1" dirty="0" smtClean="0"/>
              <a:t>:</a:t>
            </a:r>
          </a:p>
        </p:txBody>
      </p:sp>
      <p:graphicFrame>
        <p:nvGraphicFramePr>
          <p:cNvPr id="148487" name="Object 7"/>
          <p:cNvGraphicFramePr>
            <a:graphicFrameLocks noChangeAspect="1"/>
          </p:cNvGraphicFramePr>
          <p:nvPr/>
        </p:nvGraphicFramePr>
        <p:xfrm>
          <a:off x="454025" y="1001933"/>
          <a:ext cx="5467350" cy="685800"/>
        </p:xfrm>
        <a:graphic>
          <a:graphicData uri="http://schemas.openxmlformats.org/presentationml/2006/ole">
            <p:oleObj spid="_x0000_s148487" name="Equation" r:id="rId3" imgW="3644640" imgH="457200" progId="Equation.3">
              <p:embed/>
            </p:oleObj>
          </a:graphicData>
        </a:graphic>
      </p:graphicFrame>
      <p:graphicFrame>
        <p:nvGraphicFramePr>
          <p:cNvPr id="148488" name="Object 8"/>
          <p:cNvGraphicFramePr>
            <a:graphicFrameLocks noChangeAspect="1"/>
          </p:cNvGraphicFramePr>
          <p:nvPr/>
        </p:nvGraphicFramePr>
        <p:xfrm>
          <a:off x="454025" y="2511815"/>
          <a:ext cx="1638300" cy="647700"/>
        </p:xfrm>
        <a:graphic>
          <a:graphicData uri="http://schemas.openxmlformats.org/presentationml/2006/ole">
            <p:oleObj spid="_x0000_s148488" name="Equation" r:id="rId4" imgW="1091880" imgH="431640" progId="Equation.3">
              <p:embed/>
            </p:oleObj>
          </a:graphicData>
        </a:graphic>
      </p:graphicFrame>
      <p:graphicFrame>
        <p:nvGraphicFramePr>
          <p:cNvPr id="148489" name="Object 9"/>
          <p:cNvGraphicFramePr>
            <a:graphicFrameLocks noChangeAspect="1"/>
          </p:cNvGraphicFramePr>
          <p:nvPr/>
        </p:nvGraphicFramePr>
        <p:xfrm>
          <a:off x="454025" y="3568750"/>
          <a:ext cx="6381750" cy="666750"/>
        </p:xfrm>
        <a:graphic>
          <a:graphicData uri="http://schemas.openxmlformats.org/presentationml/2006/ole">
            <p:oleObj spid="_x0000_s148489" name="Equation" r:id="rId5" imgW="4254480" imgH="444240" progId="Equation.3">
              <p:embed/>
            </p:oleObj>
          </a:graphicData>
        </a:graphic>
      </p:graphicFrame>
      <p:graphicFrame>
        <p:nvGraphicFramePr>
          <p:cNvPr id="148490" name="Object 10"/>
          <p:cNvGraphicFramePr>
            <a:graphicFrameLocks noChangeAspect="1"/>
          </p:cNvGraphicFramePr>
          <p:nvPr/>
        </p:nvGraphicFramePr>
        <p:xfrm>
          <a:off x="454025" y="4717708"/>
          <a:ext cx="1638300" cy="647700"/>
        </p:xfrm>
        <a:graphic>
          <a:graphicData uri="http://schemas.openxmlformats.org/presentationml/2006/ole">
            <p:oleObj spid="_x0000_s148490" name="Equation" r:id="rId6" imgW="1091880" imgH="431640" progId="Equation.3">
              <p:embed/>
            </p:oleObj>
          </a:graphicData>
        </a:graphic>
      </p:graphicFrame>
      <p:graphicFrame>
        <p:nvGraphicFramePr>
          <p:cNvPr id="148491" name="Object 11"/>
          <p:cNvGraphicFramePr>
            <a:graphicFrameLocks noChangeAspect="1"/>
          </p:cNvGraphicFramePr>
          <p:nvPr/>
        </p:nvGraphicFramePr>
        <p:xfrm>
          <a:off x="454025" y="5531119"/>
          <a:ext cx="2057400" cy="647700"/>
        </p:xfrm>
        <a:graphic>
          <a:graphicData uri="http://schemas.openxmlformats.org/presentationml/2006/ole">
            <p:oleObj spid="_x0000_s148491" name="Equation" r:id="rId7" imgW="1371600" imgH="431640" progId="Equation.3">
              <p:embed/>
            </p:oleObj>
          </a:graphicData>
        </a:graphic>
      </p:graphicFrame>
      <p:sp>
        <p:nvSpPr>
          <p:cNvPr id="19" name="Rectangle 18"/>
          <p:cNvSpPr/>
          <p:nvPr/>
        </p:nvSpPr>
        <p:spPr>
          <a:xfrm>
            <a:off x="3155950" y="4865739"/>
            <a:ext cx="147850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68275" indent="-168275">
              <a:spcAft>
                <a:spcPts val="1200"/>
              </a:spcAft>
            </a:pPr>
            <a:r>
              <a:rPr lang="en-US" sz="1800" b="1" dirty="0" smtClean="0"/>
              <a:t>(synthesis)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155950" y="5709850"/>
            <a:ext cx="147850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68275" indent="-168275">
              <a:spcAft>
                <a:spcPts val="1200"/>
              </a:spcAft>
            </a:pPr>
            <a:r>
              <a:rPr lang="en-US" sz="1800" b="1" dirty="0" smtClean="0"/>
              <a:t>(analysis)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5793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Example: Periodic Pulse Train</a:t>
            </a:r>
            <a:endParaRPr lang="en-US" b="1" dirty="0">
              <a:solidFill>
                <a:schemeClr val="accent2"/>
              </a:solidFill>
            </a:endParaRPr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/>
          <a:srcRect l="22184" t="26500" r="9777" b="53690"/>
          <a:stretch>
            <a:fillRect/>
          </a:stretch>
        </p:blipFill>
        <p:spPr bwMode="auto">
          <a:xfrm>
            <a:off x="602566" y="520501"/>
            <a:ext cx="7934179" cy="1716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51553" name="Object 1"/>
          <p:cNvGraphicFramePr>
            <a:graphicFrameLocks noChangeAspect="1"/>
          </p:cNvGraphicFramePr>
          <p:nvPr/>
        </p:nvGraphicFramePr>
        <p:xfrm>
          <a:off x="738187" y="2376437"/>
          <a:ext cx="7677151" cy="2228850"/>
        </p:xfrm>
        <a:graphic>
          <a:graphicData uri="http://schemas.openxmlformats.org/presentationml/2006/ole">
            <p:oleObj spid="_x0000_s151553" name="Equation" r:id="rId4" imgW="5117760" imgH="1485720" progId="Equation.3">
              <p:embed/>
            </p:oleObj>
          </a:graphicData>
        </a:graphic>
      </p:graphicFrame>
      <p:grpSp>
        <p:nvGrpSpPr>
          <p:cNvPr id="13" name="Group 12"/>
          <p:cNvGrpSpPr/>
          <p:nvPr/>
        </p:nvGrpSpPr>
        <p:grpSpPr>
          <a:xfrm>
            <a:off x="1209838" y="4825212"/>
            <a:ext cx="8088920" cy="1456000"/>
            <a:chOff x="1209838" y="4979960"/>
            <a:chExt cx="8088920" cy="1456000"/>
          </a:xfrm>
        </p:grpSpPr>
        <p:grpSp>
          <p:nvGrpSpPr>
            <p:cNvPr id="10" name="Group 9"/>
            <p:cNvGrpSpPr/>
            <p:nvPr/>
          </p:nvGrpSpPr>
          <p:grpSpPr>
            <a:xfrm>
              <a:off x="1209838" y="4979960"/>
              <a:ext cx="7934179" cy="1449126"/>
              <a:chOff x="590846" y="5120640"/>
              <a:chExt cx="7934179" cy="1449126"/>
            </a:xfrm>
          </p:grpSpPr>
          <p:pic>
            <p:nvPicPr>
              <p:cNvPr id="136193" name="Picture 1"/>
              <p:cNvPicPr>
                <a:picLocks noChangeAspect="1" noChangeArrowheads="1"/>
              </p:cNvPicPr>
              <p:nvPr/>
            </p:nvPicPr>
            <p:blipFill>
              <a:blip r:embed="rId3"/>
              <a:srcRect l="22184" t="79570" r="9777" b="5814"/>
              <a:stretch>
                <a:fillRect/>
              </a:stretch>
            </p:blipFill>
            <p:spPr bwMode="auto">
              <a:xfrm>
                <a:off x="590846" y="5303520"/>
                <a:ext cx="7934179" cy="12662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9" name="Rectangle 8"/>
              <p:cNvSpPr/>
              <p:nvPr/>
            </p:nvSpPr>
            <p:spPr>
              <a:xfrm>
                <a:off x="2138289" y="5120640"/>
                <a:ext cx="604911" cy="40796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" name="Rectangle 5"/>
            <p:cNvSpPr/>
            <p:nvPr/>
          </p:nvSpPr>
          <p:spPr>
            <a:xfrm>
              <a:off x="8707915" y="5570797"/>
              <a:ext cx="590843" cy="8651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cture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lIns="0" tIns="0" rIns="0" bIns="0"/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sz="1800" b="1" i="0" u="none" strike="noStrike" kern="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18136</TotalTime>
  <Words>366</Words>
  <Application>Microsoft PowerPoint</Application>
  <PresentationFormat>Letter Paper (8.5x11 in)</PresentationFormat>
  <Paragraphs>87</Paragraphs>
  <Slides>13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lecture_title</vt:lpstr>
      <vt:lpstr>lecture_default</vt:lpstr>
      <vt:lpstr>Equation</vt:lpstr>
      <vt:lpstr>Slide 0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>Gateway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Electrical and Computer Engineering</cp:lastModifiedBy>
  <cp:revision>1633</cp:revision>
  <dcterms:created xsi:type="dcterms:W3CDTF">2002-09-12T17:13:32Z</dcterms:created>
  <dcterms:modified xsi:type="dcterms:W3CDTF">2008-09-08T01:42:17Z</dcterms:modified>
</cp:coreProperties>
</file>