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5"/>
  </p:notesMasterIdLst>
  <p:handoutMasterIdLst>
    <p:handoutMasterId r:id="rId16"/>
  </p:handoutMasterIdLst>
  <p:sldIdLst>
    <p:sldId id="325" r:id="rId3"/>
    <p:sldId id="511" r:id="rId4"/>
    <p:sldId id="512" r:id="rId5"/>
    <p:sldId id="513" r:id="rId6"/>
    <p:sldId id="514" r:id="rId7"/>
    <p:sldId id="515" r:id="rId8"/>
    <p:sldId id="516" r:id="rId9"/>
    <p:sldId id="517" r:id="rId10"/>
    <p:sldId id="518" r:id="rId11"/>
    <p:sldId id="520" r:id="rId12"/>
    <p:sldId id="521" r:id="rId13"/>
    <p:sldId id="495" r:id="rId14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68" d="100"/>
          <a:sy n="68" d="100"/>
        </p:scale>
        <p:origin x="-828" y="-96"/>
      </p:cViewPr>
      <p:guideLst>
        <p:guide orient="horz" pos="991"/>
        <p:guide pos="2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9/9/2008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3163 – Signals and Systems</a:t>
            </a:r>
            <a:endParaRPr lang="en-US" sz="18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3163: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ettering.edu/~drussell/Demos/Fourier/Fourier.html" TargetMode="External"/><Relationship Id="rId13" Type="http://schemas.openxmlformats.org/officeDocument/2006/relationships/hyperlink" Target="http://joseph-bartlo.net/graphics/fours3x.gif" TargetMode="External"/><Relationship Id="rId18" Type="http://schemas.openxmlformats.org/officeDocument/2006/relationships/image" Target="../media/image5.png"/><Relationship Id="rId3" Type="http://schemas.openxmlformats.org/officeDocument/2006/relationships/hyperlink" Target="http://cnx.org/content/m10740/latest/" TargetMode="External"/><Relationship Id="rId7" Type="http://schemas.openxmlformats.org/officeDocument/2006/relationships/hyperlink" Target="http://www.dspguide.com/ch13/4.htm" TargetMode="External"/><Relationship Id="rId12" Type="http://schemas.openxmlformats.org/officeDocument/2006/relationships/image" Target="../media/image2.jpeg"/><Relationship Id="rId17" Type="http://schemas.openxmlformats.org/officeDocument/2006/relationships/hyperlink" Target="http://en.wikipedia.org/wiki/Relations_between_Fourier_transforms_and_Fourier_series" TargetMode="Externa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mathworld.wolfram.com/FourierSeries.html" TargetMode="External"/><Relationship Id="rId11" Type="http://schemas.openxmlformats.org/officeDocument/2006/relationships/hyperlink" Target="http://www-groups.dcs.st-and.ac.uk/~history/Biographies/Fourier.html" TargetMode="External"/><Relationship Id="rId5" Type="http://schemas.openxmlformats.org/officeDocument/2006/relationships/hyperlink" Target="http://www.astro-med.com/knowledge/fourier.html" TargetMode="External"/><Relationship Id="rId15" Type="http://schemas.openxmlformats.org/officeDocument/2006/relationships/hyperlink" Target="http://teal.gmu.edu/~gbeale/ece_220/images/fourier_series_02_02.gif" TargetMode="External"/><Relationship Id="rId10" Type="http://schemas.openxmlformats.org/officeDocument/2006/relationships/hyperlink" Target="http://www.ece.msstate.edu/research/isip/publications/courses/ece_3163/lectures/current/lecture_09.mp3" TargetMode="External"/><Relationship Id="rId4" Type="http://schemas.openxmlformats.org/officeDocument/2006/relationships/hyperlink" Target="http://cnx.org/content/m10838/latest/" TargetMode="External"/><Relationship Id="rId9" Type="http://schemas.openxmlformats.org/officeDocument/2006/relationships/hyperlink" Target="http://www.ece.msstate.edu/research/isip/publications/courses/ece_3163/lectures/current/lecture_09.ppt" TargetMode="External"/><Relationship Id="rId1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hyperlink" Target="http://www.dspguide.com/ch13/4.htm" TargetMode="Externa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hyperlink" Target="http://www.dspguide.com/ch13/4.htm" TargetMode="Externa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10.png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hyperlink" Target="http://users.ece.gatech.edu/~bonnie/book3/" TargetMode="Externa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8.png"/><Relationship Id="rId9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hyperlink" Target="http://www.mypearsonstore.com/bookstore/product.asp?isbn=0138147574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lvl="0" indent="-176213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The Trigonometric Fourier Series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Pulse Train Example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Symmetry (Even and Odd Functions)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Line Spectra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Power Spectra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More Properties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More Examples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CNX: Fourier Series Properties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CNX: Symmetry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5"/>
              </a:rPr>
              <a:t>AM: Fourier Series and the FFT</a:t>
            </a:r>
            <a:r>
              <a:rPr lang="en-US" sz="1800" b="1" dirty="0" smtClean="0">
                <a:solidFill>
                  <a:schemeClr val="bg1"/>
                </a:solidFill>
                <a:hlinkClick r:id="rId6"/>
              </a:rPr>
              <a:t/>
            </a:r>
            <a:br>
              <a:rPr lang="en-US" sz="1800" b="1" dirty="0" smtClean="0">
                <a:solidFill>
                  <a:schemeClr val="bg1"/>
                </a:solidFill>
                <a:hlinkClick r:id="rId6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7"/>
              </a:rPr>
              <a:t>DSPG: Fourier Series Examples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8"/>
              </a:rPr>
              <a:t>DR: Fourier Series Demo</a:t>
            </a: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9425" y="5739618"/>
            <a:ext cx="8243888" cy="6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accent1"/>
                </a:solidFill>
              </a:rPr>
              <a:t>•	URL: </a:t>
            </a:r>
            <a:r>
              <a:rPr lang="en-US" sz="1800" b="1" dirty="0" smtClean="0">
                <a:solidFill>
                  <a:schemeClr val="accent2"/>
                </a:solidFill>
                <a:hlinkClick r:id="rId9"/>
              </a:rPr>
              <a:t>.../publications/courses/ece_3163/lectures/current/lecture_09.ppt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 smtClean="0">
                <a:solidFill>
                  <a:schemeClr val="accent1"/>
                </a:solidFill>
              </a:rPr>
              <a:t>•	MP3: </a:t>
            </a:r>
            <a:r>
              <a:rPr lang="en-US" sz="1800" b="1" dirty="0" smtClean="0">
                <a:solidFill>
                  <a:schemeClr val="accent2"/>
                </a:solidFill>
                <a:hlinkClick r:id="rId10"/>
              </a:rPr>
              <a:t>.../publications/courses/ece_3163/lectures/current/lecture_09.mp3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09: </a:t>
            </a:r>
            <a:r>
              <a:rPr lang="en-US" b="1" dirty="0" smtClean="0">
                <a:solidFill>
                  <a:schemeClr val="accent2"/>
                </a:solidFill>
              </a:rPr>
              <a:t>THE TRIGONOMETRIC FOURIER SERIES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15713" name="Picture 1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340350" y="3472362"/>
            <a:ext cx="1337253" cy="1583793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58721" name="Picture 1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408789" y="3486429"/>
            <a:ext cx="2279600" cy="1583792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58722" name="Picture 2">
            <a:hlinkClick r:id="rId15"/>
          </p:cNvPr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6967787" y="2079661"/>
            <a:ext cx="1720601" cy="1387152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58723" name="Picture 3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340351" y="2079661"/>
            <a:ext cx="1603644" cy="1387152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Properties of the Fourier Series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84322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b="52408"/>
          <a:stretch>
            <a:fillRect/>
          </a:stretch>
        </p:blipFill>
        <p:spPr bwMode="auto">
          <a:xfrm>
            <a:off x="368549" y="773723"/>
            <a:ext cx="8395628" cy="5581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Properties of the Fourier Series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84322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t="47767"/>
          <a:stretch>
            <a:fillRect/>
          </a:stretch>
        </p:blipFill>
        <p:spPr bwMode="auto">
          <a:xfrm>
            <a:off x="593634" y="787790"/>
            <a:ext cx="7931395" cy="5787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228600" y="633047"/>
            <a:ext cx="8610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Reviewed the Trigonometric Fourier Series.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Worked an example for a periodic pulse train.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Analyzed the impact of symmetry on the Fourier series.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the concept of a line spectrum.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Discussed the relationship of the Fourier series coefficients to power.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our first table of transform properties.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Next: what do we do </a:t>
            </a:r>
            <a:r>
              <a:rPr lang="en-US" sz="1800" b="1" smtClean="0"/>
              <a:t>about non-periodic signals?</a:t>
            </a:r>
            <a:endParaRPr lang="en-US" sz="1800" b="1" dirty="0" smtClean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Trigonometric Fourier Series Representations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6396" y="613850"/>
            <a:ext cx="867625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For real, periodic signals:</a:t>
            </a:r>
          </a:p>
        </p:txBody>
      </p:sp>
      <p:graphicFrame>
        <p:nvGraphicFramePr>
          <p:cNvPr id="138241" name="Object 1"/>
          <p:cNvGraphicFramePr>
            <a:graphicFrameLocks noChangeAspect="1"/>
          </p:cNvGraphicFramePr>
          <p:nvPr/>
        </p:nvGraphicFramePr>
        <p:xfrm>
          <a:off x="455613" y="902273"/>
          <a:ext cx="7010400" cy="1665288"/>
        </p:xfrm>
        <a:graphic>
          <a:graphicData uri="http://schemas.openxmlformats.org/presentationml/2006/ole">
            <p:oleObj spid="_x0000_s156674" name="Equation" r:id="rId3" imgW="4673520" imgH="110484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184050" y="2785403"/>
            <a:ext cx="8676250" cy="3216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7400"/>
              </a:spcAft>
              <a:buFont typeface="Arial" pitchFamily="34" charset="0"/>
              <a:buChar char="•"/>
            </a:pPr>
            <a:r>
              <a:rPr lang="en-US" sz="1800" b="1" dirty="0" smtClean="0"/>
              <a:t>The analysis equations for </a:t>
            </a:r>
            <a:r>
              <a:rPr lang="en-US" sz="1800" i="1" dirty="0" err="1" smtClean="0"/>
              <a:t>a</a:t>
            </a:r>
            <a:r>
              <a:rPr lang="en-US" sz="1800" i="1" baseline="-25000" dirty="0" err="1" smtClean="0"/>
              <a:t>k</a:t>
            </a:r>
            <a:r>
              <a:rPr lang="en-US" sz="1800" b="1" dirty="0" smtClean="0"/>
              <a:t> and </a:t>
            </a:r>
            <a:r>
              <a:rPr lang="en-US" sz="1800" i="1" dirty="0" err="1" smtClean="0"/>
              <a:t>b</a:t>
            </a:r>
            <a:r>
              <a:rPr lang="en-US" sz="1800" i="1" baseline="-25000" dirty="0" err="1" smtClean="0"/>
              <a:t>k</a:t>
            </a:r>
            <a:r>
              <a:rPr lang="en-US" sz="1800" b="1" dirty="0" smtClean="0"/>
              <a:t> are: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Note that </a:t>
            </a:r>
            <a:r>
              <a:rPr lang="en-US" sz="1800" i="1" dirty="0" smtClean="0"/>
              <a:t>a</a:t>
            </a:r>
            <a:r>
              <a:rPr lang="en-US" sz="1800" i="1" baseline="-25000" dirty="0" smtClean="0"/>
              <a:t>0</a:t>
            </a:r>
            <a:r>
              <a:rPr lang="en-US" sz="1800" b="1" dirty="0" smtClean="0"/>
              <a:t> represents the average, or DC, value of the signal.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convert the trigonometric form to the complex form:</a:t>
            </a:r>
          </a:p>
        </p:txBody>
      </p:sp>
      <p:graphicFrame>
        <p:nvGraphicFramePr>
          <p:cNvPr id="156676" name="Object 4"/>
          <p:cNvGraphicFramePr>
            <a:graphicFrameLocks noChangeAspect="1"/>
          </p:cNvGraphicFramePr>
          <p:nvPr/>
        </p:nvGraphicFramePr>
        <p:xfrm>
          <a:off x="455613" y="3111597"/>
          <a:ext cx="3524250" cy="2184400"/>
        </p:xfrm>
        <a:graphic>
          <a:graphicData uri="http://schemas.openxmlformats.org/presentationml/2006/ole">
            <p:oleObj spid="_x0000_s156676" name="Equation" r:id="rId4" imgW="2349360" imgH="1447560" progId="Equation.3">
              <p:embed/>
            </p:oleObj>
          </a:graphicData>
        </a:graphic>
      </p:graphicFrame>
      <p:graphicFrame>
        <p:nvGraphicFramePr>
          <p:cNvPr id="156677" name="Object 5"/>
          <p:cNvGraphicFramePr>
            <a:graphicFrameLocks noChangeAspect="1"/>
          </p:cNvGraphicFramePr>
          <p:nvPr/>
        </p:nvGraphicFramePr>
        <p:xfrm>
          <a:off x="455613" y="6020094"/>
          <a:ext cx="5505450" cy="593725"/>
        </p:xfrm>
        <a:graphic>
          <a:graphicData uri="http://schemas.openxmlformats.org/presentationml/2006/ole">
            <p:oleObj spid="_x0000_s156677" name="Equation" r:id="rId5" imgW="36702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Example: Periodic Pulse Train (Complex Fourier Series)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/>
          <a:srcRect l="22184" t="26500" r="9777" b="53690"/>
          <a:stretch>
            <a:fillRect/>
          </a:stretch>
        </p:blipFill>
        <p:spPr bwMode="auto">
          <a:xfrm>
            <a:off x="602566" y="520501"/>
            <a:ext cx="7934179" cy="1716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51553" name="Object 1"/>
          <p:cNvGraphicFramePr>
            <a:graphicFrameLocks noChangeAspect="1"/>
          </p:cNvGraphicFramePr>
          <p:nvPr/>
        </p:nvGraphicFramePr>
        <p:xfrm>
          <a:off x="738187" y="2376437"/>
          <a:ext cx="7677151" cy="2228850"/>
        </p:xfrm>
        <a:graphic>
          <a:graphicData uri="http://schemas.openxmlformats.org/presentationml/2006/ole">
            <p:oleObj spid="_x0000_s157698" name="Equation" r:id="rId4" imgW="5117760" imgH="1485720" progId="Equation.3">
              <p:embed/>
            </p:oleObj>
          </a:graphicData>
        </a:graphic>
      </p:graphicFrame>
      <p:grpSp>
        <p:nvGrpSpPr>
          <p:cNvPr id="2" name="Group 12"/>
          <p:cNvGrpSpPr/>
          <p:nvPr/>
        </p:nvGrpSpPr>
        <p:grpSpPr>
          <a:xfrm>
            <a:off x="1209838" y="4825212"/>
            <a:ext cx="8088920" cy="1456000"/>
            <a:chOff x="1209838" y="4979960"/>
            <a:chExt cx="8088920" cy="1456000"/>
          </a:xfrm>
        </p:grpSpPr>
        <p:grpSp>
          <p:nvGrpSpPr>
            <p:cNvPr id="3" name="Group 9"/>
            <p:cNvGrpSpPr/>
            <p:nvPr/>
          </p:nvGrpSpPr>
          <p:grpSpPr>
            <a:xfrm>
              <a:off x="1209838" y="4979960"/>
              <a:ext cx="7934179" cy="1449126"/>
              <a:chOff x="590846" y="5120640"/>
              <a:chExt cx="7934179" cy="1449126"/>
            </a:xfrm>
          </p:grpSpPr>
          <p:pic>
            <p:nvPicPr>
              <p:cNvPr id="136193" name="Picture 1"/>
              <p:cNvPicPr>
                <a:picLocks noChangeAspect="1" noChangeArrowheads="1"/>
              </p:cNvPicPr>
              <p:nvPr/>
            </p:nvPicPr>
            <p:blipFill>
              <a:blip r:embed="rId3"/>
              <a:srcRect l="22184" t="79570" r="9777" b="5814"/>
              <a:stretch>
                <a:fillRect/>
              </a:stretch>
            </p:blipFill>
            <p:spPr bwMode="auto">
              <a:xfrm>
                <a:off x="590846" y="5303520"/>
                <a:ext cx="7934179" cy="1266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9" name="Rectangle 8"/>
              <p:cNvSpPr/>
              <p:nvPr/>
            </p:nvSpPr>
            <p:spPr>
              <a:xfrm>
                <a:off x="2138289" y="5120640"/>
                <a:ext cx="604911" cy="4079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8707915" y="5570797"/>
              <a:ext cx="590843" cy="8651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Example: Periodic Pulse Train (Trig Fourier Series)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/>
          <a:srcRect l="22184" t="26500" r="9777" b="53690"/>
          <a:stretch>
            <a:fillRect/>
          </a:stretch>
        </p:blipFill>
        <p:spPr bwMode="auto">
          <a:xfrm>
            <a:off x="602566" y="520501"/>
            <a:ext cx="7934179" cy="1716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51553" name="Object 1"/>
          <p:cNvGraphicFramePr>
            <a:graphicFrameLocks noChangeAspect="1"/>
          </p:cNvGraphicFramePr>
          <p:nvPr/>
        </p:nvGraphicFramePr>
        <p:xfrm>
          <a:off x="455613" y="2252443"/>
          <a:ext cx="6667501" cy="762000"/>
        </p:xfrm>
        <a:graphic>
          <a:graphicData uri="http://schemas.openxmlformats.org/presentationml/2006/ole">
            <p:oleObj spid="_x0000_s159746" name="Equation" r:id="rId4" imgW="4444920" imgH="507960" progId="Equation.3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186395" y="3131965"/>
            <a:ext cx="8676250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This is not surprising because </a:t>
            </a:r>
            <a:r>
              <a:rPr lang="en-US" sz="1800" i="1" dirty="0" smtClean="0"/>
              <a:t>a</a:t>
            </a:r>
            <a:r>
              <a:rPr lang="en-US" sz="1800" i="1" baseline="-25000" dirty="0" smtClean="0"/>
              <a:t>0</a:t>
            </a:r>
            <a:r>
              <a:rPr lang="en-US" sz="1800" b="1" dirty="0" smtClean="0"/>
              <a:t> is the average value (</a:t>
            </a:r>
            <a:r>
              <a:rPr lang="en-US" sz="1800" i="1" dirty="0" smtClean="0"/>
              <a:t>2T</a:t>
            </a:r>
            <a:r>
              <a:rPr lang="en-US" sz="1800" i="1" baseline="-25000" dirty="0" smtClean="0"/>
              <a:t>1</a:t>
            </a:r>
            <a:r>
              <a:rPr lang="en-US" sz="1800" dirty="0" smtClean="0"/>
              <a:t>/</a:t>
            </a:r>
            <a:r>
              <a:rPr lang="en-US" sz="1800" i="1" dirty="0" smtClean="0"/>
              <a:t>T</a:t>
            </a:r>
            <a:r>
              <a:rPr lang="en-US" sz="1800" b="1" dirty="0" smtClean="0"/>
              <a:t>).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Also,</a:t>
            </a:r>
          </a:p>
        </p:txBody>
      </p:sp>
      <p:graphicFrame>
        <p:nvGraphicFramePr>
          <p:cNvPr id="159749" name="Object 5"/>
          <p:cNvGraphicFramePr>
            <a:graphicFrameLocks noChangeAspect="1"/>
          </p:cNvGraphicFramePr>
          <p:nvPr/>
        </p:nvGraphicFramePr>
        <p:xfrm>
          <a:off x="458788" y="3964646"/>
          <a:ext cx="6610350" cy="2095500"/>
        </p:xfrm>
        <a:graphic>
          <a:graphicData uri="http://schemas.openxmlformats.org/presentationml/2006/ole">
            <p:oleObj spid="_x0000_s159749" name="Equation" r:id="rId5" imgW="4406760" imgH="1396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Example: Periodic Pulse Train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/>
          <a:srcRect l="22184" t="26500" r="9777" b="53690"/>
          <a:stretch>
            <a:fillRect/>
          </a:stretch>
        </p:blipFill>
        <p:spPr bwMode="auto">
          <a:xfrm>
            <a:off x="602566" y="520501"/>
            <a:ext cx="7934179" cy="1716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186395" y="5340641"/>
            <a:ext cx="867625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Check this with our result for the complex Fourier series (</a:t>
            </a:r>
            <a:r>
              <a:rPr lang="en-US" sz="1800" i="1" dirty="0" smtClean="0"/>
              <a:t>k </a:t>
            </a:r>
            <a:r>
              <a:rPr lang="en-US" sz="1800" dirty="0" smtClean="0"/>
              <a:t>&gt;</a:t>
            </a:r>
            <a:r>
              <a:rPr lang="en-US" sz="1800" i="1" dirty="0" smtClean="0"/>
              <a:t> 0</a:t>
            </a:r>
            <a:r>
              <a:rPr lang="en-US" sz="1800" b="1" dirty="0" smtClean="0"/>
              <a:t>):</a:t>
            </a:r>
          </a:p>
        </p:txBody>
      </p:sp>
      <p:graphicFrame>
        <p:nvGraphicFramePr>
          <p:cNvPr id="160773" name="Object 5"/>
          <p:cNvGraphicFramePr>
            <a:graphicFrameLocks noChangeAspect="1"/>
          </p:cNvGraphicFramePr>
          <p:nvPr/>
        </p:nvGraphicFramePr>
        <p:xfrm>
          <a:off x="457200" y="2288638"/>
          <a:ext cx="4133850" cy="3009900"/>
        </p:xfrm>
        <a:graphic>
          <a:graphicData uri="http://schemas.openxmlformats.org/presentationml/2006/ole">
            <p:oleObj spid="_x0000_s160773" name="Equation" r:id="rId4" imgW="2755800" imgH="2006280" progId="Equation.3">
              <p:embed/>
            </p:oleObj>
          </a:graphicData>
        </a:graphic>
      </p:graphicFrame>
      <p:graphicFrame>
        <p:nvGraphicFramePr>
          <p:cNvPr id="160774" name="Object 6"/>
          <p:cNvGraphicFramePr>
            <a:graphicFrameLocks noChangeAspect="1"/>
          </p:cNvGraphicFramePr>
          <p:nvPr/>
        </p:nvGraphicFramePr>
        <p:xfrm>
          <a:off x="4712190" y="2290018"/>
          <a:ext cx="4286250" cy="1885950"/>
        </p:xfrm>
        <a:graphic>
          <a:graphicData uri="http://schemas.openxmlformats.org/presentationml/2006/ole">
            <p:oleObj spid="_x0000_s160774" name="Equation" r:id="rId5" imgW="2857320" imgH="1257120" progId="Equation.3">
              <p:embed/>
            </p:oleObj>
          </a:graphicData>
        </a:graphic>
      </p:graphicFrame>
      <p:graphicFrame>
        <p:nvGraphicFramePr>
          <p:cNvPr id="160775" name="Object 7"/>
          <p:cNvGraphicFramePr>
            <a:graphicFrameLocks noChangeAspect="1"/>
          </p:cNvGraphicFramePr>
          <p:nvPr/>
        </p:nvGraphicFramePr>
        <p:xfrm>
          <a:off x="457200" y="5752221"/>
          <a:ext cx="6305550" cy="666750"/>
        </p:xfrm>
        <a:graphic>
          <a:graphicData uri="http://schemas.openxmlformats.org/presentationml/2006/ole">
            <p:oleObj spid="_x0000_s160775" name="Equation" r:id="rId6" imgW="420336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Even and Odd Functions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/>
          <a:srcRect l="22184" t="26500" r="9777" b="53690"/>
          <a:stretch>
            <a:fillRect/>
          </a:stretch>
        </p:blipFill>
        <p:spPr bwMode="auto">
          <a:xfrm>
            <a:off x="219075" y="604908"/>
            <a:ext cx="5918143" cy="128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186395" y="2011681"/>
            <a:ext cx="8676250" cy="2169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600"/>
              </a:spcAft>
              <a:buFont typeface="Arial" pitchFamily="34" charset="0"/>
              <a:buChar char="•"/>
            </a:pPr>
            <a:r>
              <a:rPr lang="en-US" sz="1800" b="1" dirty="0" smtClean="0"/>
              <a:t>Was this result surprising? Note: </a:t>
            </a:r>
            <a:r>
              <a:rPr lang="en-US" sz="1800" i="1" dirty="0" smtClean="0"/>
              <a:t>x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</a:t>
            </a:r>
            <a:r>
              <a:rPr lang="en-US" sz="1800" b="1" dirty="0" smtClean="0"/>
              <a:t> is an even function: </a:t>
            </a:r>
            <a:r>
              <a:rPr lang="en-US" sz="1800" i="1" dirty="0" smtClean="0"/>
              <a:t>x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 =</a:t>
            </a:r>
            <a:r>
              <a:rPr lang="en-US" sz="1800" i="1" dirty="0" smtClean="0"/>
              <a:t> x</a:t>
            </a:r>
            <a:r>
              <a:rPr lang="en-US" sz="1800" dirty="0" smtClean="0"/>
              <a:t>(-</a:t>
            </a:r>
            <a:r>
              <a:rPr lang="en-US" sz="1800" i="1" dirty="0" smtClean="0"/>
              <a:t>t</a:t>
            </a:r>
            <a:r>
              <a:rPr lang="en-US" sz="1800" dirty="0" smtClean="0"/>
              <a:t>)</a:t>
            </a:r>
            <a:endParaRPr lang="en-US" sz="1800" b="1" dirty="0" smtClean="0"/>
          </a:p>
          <a:p>
            <a:pPr marL="168275" indent="-168275">
              <a:spcAft>
                <a:spcPts val="12600"/>
              </a:spcAft>
              <a:buFont typeface="Arial" pitchFamily="34" charset="0"/>
              <a:buChar char="•"/>
            </a:pPr>
            <a:r>
              <a:rPr lang="en-US" sz="1800" b="1" dirty="0" smtClean="0"/>
              <a:t>If </a:t>
            </a:r>
            <a:r>
              <a:rPr lang="en-US" sz="1800" i="1" dirty="0" smtClean="0"/>
              <a:t>x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 </a:t>
            </a:r>
            <a:r>
              <a:rPr lang="en-US" sz="1800" b="1" dirty="0" smtClean="0"/>
              <a:t>is an odd function: </a:t>
            </a:r>
            <a:r>
              <a:rPr lang="en-US" sz="1800" i="1" dirty="0" smtClean="0"/>
              <a:t>x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 = –</a:t>
            </a:r>
            <a:r>
              <a:rPr lang="en-US" sz="1800" i="1" dirty="0" smtClean="0"/>
              <a:t>x</a:t>
            </a:r>
            <a:r>
              <a:rPr lang="en-US" sz="1800" dirty="0" smtClean="0"/>
              <a:t>(-</a:t>
            </a:r>
            <a:r>
              <a:rPr lang="en-US" sz="1800" i="1" dirty="0" smtClean="0"/>
              <a:t>t</a:t>
            </a:r>
            <a:r>
              <a:rPr lang="en-US" sz="1800" dirty="0" smtClean="0"/>
              <a:t>)</a:t>
            </a:r>
            <a:r>
              <a:rPr lang="en-US" sz="1800" b="1" dirty="0" smtClean="0"/>
              <a:t> </a:t>
            </a:r>
          </a:p>
        </p:txBody>
      </p:sp>
      <p:graphicFrame>
        <p:nvGraphicFramePr>
          <p:cNvPr id="160773" name="Object 5"/>
          <p:cNvGraphicFramePr>
            <a:graphicFrameLocks noChangeAspect="1"/>
          </p:cNvGraphicFramePr>
          <p:nvPr/>
        </p:nvGraphicFramePr>
        <p:xfrm>
          <a:off x="6265398" y="816024"/>
          <a:ext cx="2533650" cy="666750"/>
        </p:xfrm>
        <a:graphic>
          <a:graphicData uri="http://schemas.openxmlformats.org/presentationml/2006/ole">
            <p:oleObj spid="_x0000_s161794" name="Equation" r:id="rId4" imgW="1688760" imgH="444240" progId="Equation.3">
              <p:embed/>
            </p:oleObj>
          </a:graphicData>
        </a:graphic>
      </p:graphicFrame>
      <p:graphicFrame>
        <p:nvGraphicFramePr>
          <p:cNvPr id="161797" name="Object 5"/>
          <p:cNvGraphicFramePr>
            <a:graphicFrameLocks noChangeAspect="1"/>
          </p:cNvGraphicFramePr>
          <p:nvPr/>
        </p:nvGraphicFramePr>
        <p:xfrm>
          <a:off x="457200" y="2346611"/>
          <a:ext cx="4876800" cy="1485900"/>
        </p:xfrm>
        <a:graphic>
          <a:graphicData uri="http://schemas.openxmlformats.org/presentationml/2006/ole">
            <p:oleObj spid="_x0000_s161797" name="Equation" r:id="rId5" imgW="3251160" imgH="990360" progId="Equation.3">
              <p:embed/>
            </p:oleObj>
          </a:graphicData>
        </a:graphic>
      </p:graphicFrame>
      <p:graphicFrame>
        <p:nvGraphicFramePr>
          <p:cNvPr id="161798" name="Object 6"/>
          <p:cNvGraphicFramePr>
            <a:graphicFrameLocks noChangeAspect="1"/>
          </p:cNvGraphicFramePr>
          <p:nvPr/>
        </p:nvGraphicFramePr>
        <p:xfrm>
          <a:off x="457200" y="4345965"/>
          <a:ext cx="4724400" cy="1447800"/>
        </p:xfrm>
        <a:graphic>
          <a:graphicData uri="http://schemas.openxmlformats.org/presentationml/2006/ole">
            <p:oleObj spid="_x0000_s161798" name="Equation" r:id="rId6" imgW="3149280" imgH="965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Line Spectra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/>
          <a:srcRect l="22184" t="26500" r="9777" b="53690"/>
          <a:stretch>
            <a:fillRect/>
          </a:stretch>
        </p:blipFill>
        <p:spPr bwMode="auto">
          <a:xfrm>
            <a:off x="219075" y="604908"/>
            <a:ext cx="5918143" cy="128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186390" y="3295467"/>
            <a:ext cx="8676250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Recall: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From this we can show:</a:t>
            </a:r>
          </a:p>
        </p:txBody>
      </p:sp>
      <p:graphicFrame>
        <p:nvGraphicFramePr>
          <p:cNvPr id="162821" name="Object 5"/>
          <p:cNvGraphicFramePr>
            <a:graphicFrameLocks noChangeAspect="1"/>
          </p:cNvGraphicFramePr>
          <p:nvPr/>
        </p:nvGraphicFramePr>
        <p:xfrm>
          <a:off x="6694097" y="949350"/>
          <a:ext cx="1504950" cy="609600"/>
        </p:xfrm>
        <a:graphic>
          <a:graphicData uri="http://schemas.openxmlformats.org/presentationml/2006/ole">
            <p:oleObj spid="_x0000_s162821" name="Equation" r:id="rId4" imgW="1002960" imgH="406080" progId="Equation.3">
              <p:embed/>
            </p:oleObj>
          </a:graphicData>
        </a:graphic>
      </p:graphicFrame>
      <p:grpSp>
        <p:nvGrpSpPr>
          <p:cNvPr id="9" name="Group 12"/>
          <p:cNvGrpSpPr/>
          <p:nvPr/>
        </p:nvGrpSpPr>
        <p:grpSpPr>
          <a:xfrm>
            <a:off x="457199" y="1772523"/>
            <a:ext cx="6801729" cy="1456000"/>
            <a:chOff x="1209838" y="4979960"/>
            <a:chExt cx="8088920" cy="1456000"/>
          </a:xfrm>
        </p:grpSpPr>
        <p:grpSp>
          <p:nvGrpSpPr>
            <p:cNvPr id="10" name="Group 9"/>
            <p:cNvGrpSpPr/>
            <p:nvPr/>
          </p:nvGrpSpPr>
          <p:grpSpPr>
            <a:xfrm>
              <a:off x="1209838" y="4979960"/>
              <a:ext cx="7934179" cy="1449126"/>
              <a:chOff x="590846" y="5120640"/>
              <a:chExt cx="7934179" cy="1449126"/>
            </a:xfrm>
          </p:grpSpPr>
          <p:pic>
            <p:nvPicPr>
              <p:cNvPr id="13" name="Picture 1"/>
              <p:cNvPicPr>
                <a:picLocks noChangeAspect="1" noChangeArrowheads="1"/>
              </p:cNvPicPr>
              <p:nvPr/>
            </p:nvPicPr>
            <p:blipFill>
              <a:blip r:embed="rId3"/>
              <a:srcRect l="22184" t="79570" r="9777" b="5814"/>
              <a:stretch>
                <a:fillRect/>
              </a:stretch>
            </p:blipFill>
            <p:spPr bwMode="auto">
              <a:xfrm>
                <a:off x="590846" y="5303520"/>
                <a:ext cx="7934179" cy="1266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4" name="Rectangle 13"/>
              <p:cNvSpPr/>
              <p:nvPr/>
            </p:nvSpPr>
            <p:spPr>
              <a:xfrm>
                <a:off x="2138289" y="5120640"/>
                <a:ext cx="604911" cy="4079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8707915" y="5570797"/>
              <a:ext cx="590843" cy="8651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61798" name="Object 6"/>
          <p:cNvGraphicFramePr>
            <a:graphicFrameLocks noChangeAspect="1"/>
          </p:cNvGraphicFramePr>
          <p:nvPr/>
        </p:nvGraphicFramePr>
        <p:xfrm>
          <a:off x="6122548" y="2079625"/>
          <a:ext cx="2705100" cy="590550"/>
        </p:xfrm>
        <a:graphic>
          <a:graphicData uri="http://schemas.openxmlformats.org/presentationml/2006/ole">
            <p:oleObj spid="_x0000_s162820" name="Equation" r:id="rId5" imgW="1803240" imgH="393480" progId="Equation.3">
              <p:embed/>
            </p:oleObj>
          </a:graphicData>
        </a:graphic>
      </p:graphicFrame>
      <p:graphicFrame>
        <p:nvGraphicFramePr>
          <p:cNvPr id="162822" name="Object 6"/>
          <p:cNvGraphicFramePr>
            <a:graphicFrameLocks noChangeAspect="1"/>
          </p:cNvGraphicFramePr>
          <p:nvPr/>
        </p:nvGraphicFramePr>
        <p:xfrm>
          <a:off x="1215260" y="3149988"/>
          <a:ext cx="5505450" cy="593725"/>
        </p:xfrm>
        <a:graphic>
          <a:graphicData uri="http://schemas.openxmlformats.org/presentationml/2006/ole">
            <p:oleObj spid="_x0000_s162822" name="Equation" r:id="rId6" imgW="3670200" imgH="393480" progId="Equation.3">
              <p:embed/>
            </p:oleObj>
          </a:graphicData>
        </a:graphic>
      </p:graphicFrame>
      <p:graphicFrame>
        <p:nvGraphicFramePr>
          <p:cNvPr id="162823" name="Object 7"/>
          <p:cNvGraphicFramePr>
            <a:graphicFrameLocks noChangeAspect="1"/>
          </p:cNvGraphicFramePr>
          <p:nvPr/>
        </p:nvGraphicFramePr>
        <p:xfrm>
          <a:off x="457200" y="4060825"/>
          <a:ext cx="3638550" cy="650875"/>
        </p:xfrm>
        <a:graphic>
          <a:graphicData uri="http://schemas.openxmlformats.org/presentationml/2006/ole">
            <p:oleObj spid="_x0000_s162823" name="Equation" r:id="rId7" imgW="2425680" imgH="431640" progId="Equation.3">
              <p:embed/>
            </p:oleObj>
          </a:graphicData>
        </a:graphic>
      </p:graphicFrame>
      <p:graphicFrame>
        <p:nvGraphicFramePr>
          <p:cNvPr id="162824" name="Object 8"/>
          <p:cNvGraphicFramePr>
            <a:graphicFrameLocks noChangeAspect="1"/>
          </p:cNvGraphicFramePr>
          <p:nvPr/>
        </p:nvGraphicFramePr>
        <p:xfrm>
          <a:off x="637882" y="4836940"/>
          <a:ext cx="6076950" cy="1412875"/>
        </p:xfrm>
        <a:graphic>
          <a:graphicData uri="http://schemas.openxmlformats.org/presentationml/2006/ole">
            <p:oleObj spid="_x0000_s162824" name="Equation" r:id="rId8" imgW="405108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1" name="Picture 11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 l="9975" t="35270" r="6948" b="16234"/>
          <a:stretch>
            <a:fillRect/>
          </a:stretch>
        </p:blipFill>
        <p:spPr bwMode="auto">
          <a:xfrm>
            <a:off x="3319975" y="4444089"/>
            <a:ext cx="4965896" cy="215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Energy and Power Spectra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6390" y="650683"/>
            <a:ext cx="8676250" cy="37856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3000"/>
              </a:spcAft>
              <a:buFont typeface="Arial" pitchFamily="34" charset="0"/>
              <a:buChar char="•"/>
            </a:pPr>
            <a:r>
              <a:rPr lang="en-US" sz="1800" b="1" dirty="0" smtClean="0"/>
              <a:t>The energy of a CT signal is:</a:t>
            </a:r>
          </a:p>
          <a:p>
            <a:pPr marL="168275" indent="-168275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The power of a signal is defined as:</a:t>
            </a:r>
          </a:p>
          <a:p>
            <a:pPr marL="168275" indent="-168275">
              <a:spcAft>
                <a:spcPts val="1800"/>
              </a:spcAft>
            </a:pPr>
            <a:r>
              <a:rPr lang="en-US" sz="1800" b="1" dirty="0" smtClean="0"/>
              <a:t>	Think of this as the power of a voltage across a 1-ohm resistor.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Recall our expression for the signal:</a:t>
            </a:r>
          </a:p>
          <a:p>
            <a:pPr marL="168275" indent="-168275">
              <a:spcAft>
                <a:spcPts val="66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derive an expression for the power in terms of the Fourier series coefficients:</a:t>
            </a:r>
          </a:p>
          <a:p>
            <a:pPr marL="168275" indent="-168275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dirty="0" smtClean="0"/>
              <a:t>Hence we can also think of the line spectrum as a power spectral density:</a:t>
            </a:r>
          </a:p>
        </p:txBody>
      </p:sp>
      <p:graphicFrame>
        <p:nvGraphicFramePr>
          <p:cNvPr id="163847" name="Object 7"/>
          <p:cNvGraphicFramePr>
            <a:graphicFrameLocks noChangeAspect="1"/>
          </p:cNvGraphicFramePr>
          <p:nvPr/>
        </p:nvGraphicFramePr>
        <p:xfrm>
          <a:off x="4311675" y="1108525"/>
          <a:ext cx="1581150" cy="727075"/>
        </p:xfrm>
        <a:graphic>
          <a:graphicData uri="http://schemas.openxmlformats.org/presentationml/2006/ole">
            <p:oleObj spid="_x0000_s163847" name="Equation" r:id="rId5" imgW="1054080" imgH="482400" progId="Equation.3">
              <p:embed/>
            </p:oleObj>
          </a:graphicData>
        </a:graphic>
      </p:graphicFrame>
      <p:graphicFrame>
        <p:nvGraphicFramePr>
          <p:cNvPr id="163848" name="Object 8"/>
          <p:cNvGraphicFramePr>
            <a:graphicFrameLocks noChangeAspect="1"/>
          </p:cNvGraphicFramePr>
          <p:nvPr/>
        </p:nvGraphicFramePr>
        <p:xfrm>
          <a:off x="4367139" y="2130122"/>
          <a:ext cx="1638300" cy="650875"/>
        </p:xfrm>
        <a:graphic>
          <a:graphicData uri="http://schemas.openxmlformats.org/presentationml/2006/ole">
            <p:oleObj spid="_x0000_s163848" name="Equation" r:id="rId6" imgW="1091880" imgH="431640" progId="Equation.3">
              <p:embed/>
            </p:oleObj>
          </a:graphicData>
        </a:graphic>
      </p:graphicFrame>
      <p:graphicFrame>
        <p:nvGraphicFramePr>
          <p:cNvPr id="163849" name="Object 9"/>
          <p:cNvGraphicFramePr>
            <a:graphicFrameLocks noChangeAspect="1"/>
          </p:cNvGraphicFramePr>
          <p:nvPr/>
        </p:nvGraphicFramePr>
        <p:xfrm>
          <a:off x="457200" y="3332688"/>
          <a:ext cx="6667500" cy="746125"/>
        </p:xfrm>
        <a:graphic>
          <a:graphicData uri="http://schemas.openxmlformats.org/presentationml/2006/ole">
            <p:oleObj spid="_x0000_s163849" name="Equation" r:id="rId7" imgW="4444920" imgH="495000" progId="Equation.3">
              <p:embed/>
            </p:oleObj>
          </a:graphicData>
        </a:graphic>
      </p:graphicFrame>
      <p:graphicFrame>
        <p:nvGraphicFramePr>
          <p:cNvPr id="163850" name="Object 10"/>
          <p:cNvGraphicFramePr>
            <a:graphicFrameLocks noChangeAspect="1"/>
          </p:cNvGraphicFramePr>
          <p:nvPr/>
        </p:nvGraphicFramePr>
        <p:xfrm>
          <a:off x="457200" y="4601101"/>
          <a:ext cx="1847850" cy="723900"/>
        </p:xfrm>
        <a:graphic>
          <a:graphicData uri="http://schemas.openxmlformats.org/presentationml/2006/ole">
            <p:oleObj spid="_x0000_s163850" name="Equation" r:id="rId8" imgW="1231560" imgH="482400" progId="Equation.3">
              <p:embed/>
            </p:oleObj>
          </a:graphicData>
        </a:graphic>
      </p:graphicFrame>
      <p:graphicFrame>
        <p:nvGraphicFramePr>
          <p:cNvPr id="163852" name="Object 12"/>
          <p:cNvGraphicFramePr>
            <a:graphicFrameLocks noChangeAspect="1"/>
          </p:cNvGraphicFramePr>
          <p:nvPr/>
        </p:nvGraphicFramePr>
        <p:xfrm>
          <a:off x="4316266" y="469190"/>
          <a:ext cx="1314450" cy="708025"/>
        </p:xfrm>
        <a:graphic>
          <a:graphicData uri="http://schemas.openxmlformats.org/presentationml/2006/ole">
            <p:oleObj spid="_x0000_s163852" name="Equation" r:id="rId9" imgW="87624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Properties of the Fourier Series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0" name="Picture 9" descr="x.JPG">
            <a:hlinkClick r:id="rId2"/>
          </p:cNvPr>
          <p:cNvPicPr>
            <a:picLocks noChangeAspect="1"/>
          </p:cNvPicPr>
          <p:nvPr/>
        </p:nvPicPr>
        <p:blipFill>
          <a:blip r:embed="rId3"/>
          <a:srcRect l="28560" t="8615" b="40923"/>
          <a:stretch>
            <a:fillRect/>
          </a:stretch>
        </p:blipFill>
        <p:spPr>
          <a:xfrm>
            <a:off x="1474787" y="576774"/>
            <a:ext cx="6181725" cy="6005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18399</TotalTime>
  <Words>284</Words>
  <Application>Microsoft PowerPoint</Application>
  <PresentationFormat>Letter Paper (8.5x11 in)</PresentationFormat>
  <Paragraphs>42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Electrical and Computer Engineering</cp:lastModifiedBy>
  <cp:revision>1668</cp:revision>
  <dcterms:created xsi:type="dcterms:W3CDTF">2002-09-12T17:13:32Z</dcterms:created>
  <dcterms:modified xsi:type="dcterms:W3CDTF">2008-09-10T00:54:56Z</dcterms:modified>
</cp:coreProperties>
</file>