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7"/>
  </p:notesMasterIdLst>
  <p:handoutMasterIdLst>
    <p:handoutMasterId r:id="rId18"/>
  </p:handoutMasterIdLst>
  <p:sldIdLst>
    <p:sldId id="325" r:id="rId3"/>
    <p:sldId id="511" r:id="rId4"/>
    <p:sldId id="512" r:id="rId5"/>
    <p:sldId id="513" r:id="rId6"/>
    <p:sldId id="514" r:id="rId7"/>
    <p:sldId id="522" r:id="rId8"/>
    <p:sldId id="515" r:id="rId9"/>
    <p:sldId id="516" r:id="rId10"/>
    <p:sldId id="517" r:id="rId11"/>
    <p:sldId id="518" r:id="rId12"/>
    <p:sldId id="520" r:id="rId13"/>
    <p:sldId id="523" r:id="rId14"/>
    <p:sldId id="525" r:id="rId15"/>
    <p:sldId id="495" r:id="rId16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2941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s.inf.ed.ac.uk/rbf/HIPR2/fourier.htm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en.wikipedia.org/wiki/Fourier_transform" TargetMode="External"/><Relationship Id="rId7" Type="http://schemas.openxmlformats.org/officeDocument/2006/relationships/hyperlink" Target="http://mathworld.wolfram.com/FourierSeries.html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stro-med.com/knowledge/fourier.html" TargetMode="External"/><Relationship Id="rId11" Type="http://schemas.openxmlformats.org/officeDocument/2006/relationships/hyperlink" Target="http://members.optushome.com.au/walshjj/transform_pairs.gif" TargetMode="External"/><Relationship Id="rId5" Type="http://schemas.openxmlformats.org/officeDocument/2006/relationships/hyperlink" Target="http://stellar.mit.edu/S/course/6/sp08/6.003/courseMaterial/topics/topic1/lectureNotes/Lecture__8/Lecture__8.pdf" TargetMode="External"/><Relationship Id="rId10" Type="http://schemas.openxmlformats.org/officeDocument/2006/relationships/hyperlink" Target="http://www.ece.msstate.edu/research/isip/publications/courses/ece_3163/lectures/current/lecture_10.mp3" TargetMode="External"/><Relationship Id="rId4" Type="http://schemas.openxmlformats.org/officeDocument/2006/relationships/hyperlink" Target="http://cnx.org/content/m0046/latest/" TargetMode="External"/><Relationship Id="rId9" Type="http://schemas.openxmlformats.org/officeDocument/2006/relationships/hyperlink" Target="http://www.ece.msstate.edu/research/isip/publications/courses/ece_3163/lectures/current/lecture_10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stellar.mit.edu/S/course/6/sp08/6.003/courseMaterial/topics/topic1/lectureNotes/Lecture__8/Lecture__8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hyperlink" Target="http://stellar.mit.edu/S/course/6/sp08/6.003/courseMaterial/topics/topic1/lectureNotes/Lecture__8/Lecture__8.pdf" TargetMode="Externa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Derivation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Transform Pairs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Response of LTI Systems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Transforms of Periodic Signals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Examples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The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CNX: Derivation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MIT 6.003: Lecture 8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6"/>
              </a:rPr>
              <a:t>Wikibooks</a:t>
            </a: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: Fourier Transform Tables</a:t>
            </a: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hlinkClick r:id="rId7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8"/>
              </a:rPr>
              <a:t>RBF: Image Transforms (Advanced)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9"/>
              </a:rPr>
              <a:t>.../publications/courses/ece_3163/lectures/current/lecture_10.ppt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10"/>
              </a:rPr>
              <a:t>.../publications/courses/ece_3163/lectures/current/lecture_10.mp3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0225" name="Picture 1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35701" y="1855752"/>
            <a:ext cx="2219719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5934" y="1855754"/>
            <a:ext cx="1612454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Gaussian Pulse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63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6833" r="8064" b="3392"/>
          <a:stretch>
            <a:fillRect/>
          </a:stretch>
        </p:blipFill>
        <p:spPr bwMode="auto">
          <a:xfrm>
            <a:off x="514571" y="604912"/>
            <a:ext cx="8133469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90844" y="661182"/>
            <a:ext cx="7976382" cy="5866227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CT Fourier Transforms of Periodic Signals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73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5631" r="8139" b="5012"/>
          <a:stretch>
            <a:fillRect/>
          </a:stretch>
        </p:blipFill>
        <p:spPr bwMode="auto">
          <a:xfrm>
            <a:off x="482918" y="576775"/>
            <a:ext cx="8168639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20504" y="647113"/>
            <a:ext cx="8074856" cy="5922499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Cosine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84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5431" r="8139" b="5012"/>
          <a:stretch>
            <a:fillRect/>
          </a:stretch>
        </p:blipFill>
        <p:spPr bwMode="auto">
          <a:xfrm>
            <a:off x="493205" y="590843"/>
            <a:ext cx="8148066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62707" y="604909"/>
            <a:ext cx="7990449" cy="5894365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Periodic Pulse Train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94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911" t="16433" r="8064" b="4478"/>
          <a:stretch>
            <a:fillRect/>
          </a:stretch>
        </p:blipFill>
        <p:spPr bwMode="auto">
          <a:xfrm>
            <a:off x="457650" y="562707"/>
            <a:ext cx="8219175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33400" y="595531"/>
            <a:ext cx="8061960" cy="5960013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633047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Motivated the derivation of the CT Fourier Transform by starting with the Fourier Series and increasing the period: </a:t>
            </a:r>
            <a:r>
              <a:rPr lang="en-US" sz="1800" i="1" dirty="0" smtClean="0"/>
              <a:t>T </a:t>
            </a:r>
            <a:r>
              <a:rPr lang="en-US" sz="1800" dirty="0" smtClean="0">
                <a:sym typeface="Wingdings 3"/>
              </a:rPr>
              <a:t></a:t>
            </a:r>
            <a:r>
              <a:rPr lang="en-US" sz="1800" i="1" dirty="0" smtClean="0">
                <a:sym typeface="Wingdings 3"/>
              </a:rPr>
              <a:t> </a:t>
            </a:r>
            <a:r>
              <a:rPr lang="en-US" sz="1800" i="1" dirty="0" smtClean="0">
                <a:sym typeface="Symbol"/>
              </a:rPr>
              <a:t>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the analysis and synthesis equations (Fourier Transform pairs).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Applied the Fourier Transform to CT LTI systems and showed that we can obtain the frequency response of an LTI system by taking the Fourier Transform of its impulse response.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the conditions under which the Fourier Transform exists. Demonstrated that it can be applied to periodic signals and infinite duration signals as well as finite duration signals.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Worked several examples of important finite duration signals.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Fourier Transform of a periodic signal.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Applied this to a </a:t>
            </a:r>
            <a:r>
              <a:rPr lang="en-US" sz="1800" b="1" dirty="0" err="1" smtClean="0"/>
              <a:t>cosinewave</a:t>
            </a:r>
            <a:r>
              <a:rPr lang="en-US" sz="1800" b="1" dirty="0" smtClean="0"/>
              <a:t> and a pulse train.</a:t>
            </a:r>
            <a:endParaRPr lang="en-US" sz="1800" b="1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Motivation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2277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We have introduced a Fourier Series for analyzing periodic signals. What about aperiodic signals? (e.g., a pulse instead of a pulse train)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view an aperiodic signal as the limit of a periodic signal as </a:t>
            </a:r>
            <a:r>
              <a:rPr lang="en-US" sz="1800" i="1" dirty="0" smtClean="0"/>
              <a:t>T </a:t>
            </a:r>
            <a:r>
              <a:rPr lang="en-US" sz="1800" dirty="0" smtClean="0">
                <a:sym typeface="Wingdings 3"/>
              </a:rPr>
              <a:t></a:t>
            </a:r>
            <a:r>
              <a:rPr lang="en-US" sz="1800" i="1" dirty="0" smtClean="0">
                <a:sym typeface="Wingdings 3"/>
              </a:rPr>
              <a:t> </a:t>
            </a:r>
            <a:r>
              <a:rPr lang="en-US" sz="1800" i="1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harmonic components are spaced               apart.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As </a:t>
            </a:r>
            <a:r>
              <a:rPr lang="en-US" sz="1800" i="1" dirty="0" smtClean="0"/>
              <a:t>T </a:t>
            </a:r>
            <a:r>
              <a:rPr lang="en-US" sz="1800" dirty="0" smtClean="0">
                <a:sym typeface="Wingdings 3"/>
              </a:rPr>
              <a:t></a:t>
            </a:r>
            <a:r>
              <a:rPr lang="en-US" sz="1800" i="1" dirty="0" smtClean="0">
                <a:sym typeface="Wingdings 3"/>
              </a:rPr>
              <a:t> </a:t>
            </a:r>
            <a:r>
              <a:rPr lang="en-US" sz="1800" i="1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,</a:t>
            </a:r>
            <a:r>
              <a:rPr lang="en-US" sz="1800" b="1" i="1" dirty="0" smtClean="0">
                <a:sym typeface="Symbol"/>
              </a:rPr>
              <a:t> 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i="1" baseline="-25000" dirty="0" smtClean="0">
                <a:sym typeface="Symbol"/>
              </a:rPr>
              <a:t>0</a:t>
            </a:r>
            <a:r>
              <a:rPr lang="en-US" sz="1800" dirty="0" smtClean="0">
                <a:sym typeface="Wingdings 3"/>
              </a:rPr>
              <a:t> </a:t>
            </a:r>
            <a:r>
              <a:rPr lang="en-US" sz="1800" dirty="0" smtClean="0">
                <a:sym typeface="Wingdings 3"/>
              </a:rPr>
              <a:t> 0</a:t>
            </a:r>
            <a:r>
              <a:rPr lang="en-US" sz="1800" b="1" dirty="0" smtClean="0">
                <a:sym typeface="Wingdings 3"/>
              </a:rPr>
              <a:t>, then </a:t>
            </a:r>
            <a:r>
              <a:rPr lang="en-US" sz="1800" i="1" dirty="0" smtClean="0">
                <a:sym typeface="Wingdings 3"/>
              </a:rPr>
              <a:t>k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i="1" baseline="-25000" dirty="0" smtClean="0">
                <a:sym typeface="Symbol"/>
              </a:rPr>
              <a:t>0</a:t>
            </a:r>
            <a:r>
              <a:rPr lang="en-US" sz="1800" b="1" dirty="0" smtClean="0">
                <a:sym typeface="Wingdings 3"/>
              </a:rPr>
              <a:t> becomes continuous.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Wingdings 3"/>
              </a:rPr>
              <a:t>The Fourier Series becomes the Fourier Transform.</a:t>
            </a:r>
            <a:endParaRPr lang="en-US" sz="1800" b="1" dirty="0" smtClean="0"/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4589512" y="1596390"/>
          <a:ext cx="876300" cy="595313"/>
        </p:xfrm>
        <a:graphic>
          <a:graphicData uri="http://schemas.openxmlformats.org/presentationml/2006/ole">
            <p:oleObj spid="_x0000_s156678" name="Equation" r:id="rId3" imgW="583920" imgH="393480" progId="Equation.3">
              <p:embed/>
            </p:oleObj>
          </a:graphicData>
        </a:graphic>
      </p:graphicFrame>
      <p:pic>
        <p:nvPicPr>
          <p:cNvPr id="156679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34448"/>
          <a:stretch>
            <a:fillRect/>
          </a:stretch>
        </p:blipFill>
        <p:spPr bwMode="auto">
          <a:xfrm>
            <a:off x="309488" y="3016857"/>
            <a:ext cx="5386167" cy="11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0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0575" y="3066756"/>
            <a:ext cx="3147814" cy="357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972893" y="4370030"/>
          <a:ext cx="3352800" cy="1619250"/>
        </p:xfrm>
        <a:graphic>
          <a:graphicData uri="http://schemas.openxmlformats.org/presentationml/2006/ole">
            <p:oleObj spid="_x0000_s156681" name="Equation" r:id="rId7" imgW="2234880" imgH="1079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Derivation of Analysis Equation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576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479" y="590474"/>
            <a:ext cx="4941759" cy="285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6396" y="613850"/>
            <a:ext cx="8676250" cy="50937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has a finite duration.</a:t>
            </a:r>
          </a:p>
          <a:p>
            <a:pPr marL="168275" indent="-168275">
              <a:spcAft>
                <a:spcPts val="9600"/>
              </a:spcAft>
              <a:buFont typeface="Arial" pitchFamily="34" charset="0"/>
              <a:buChar char="•"/>
            </a:pPr>
            <a:r>
              <a:rPr lang="en-US" sz="1800" b="1" dirty="0" smtClean="0"/>
              <a:t>Define        as a periodic extension</a:t>
            </a:r>
            <a:br>
              <a:rPr lang="en-US" sz="1800" b="1" dirty="0" smtClean="0"/>
            </a:br>
            <a:r>
              <a:rPr lang="en-US" sz="1800" b="1" dirty="0" smtClean="0"/>
              <a:t>of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As</a:t>
            </a:r>
          </a:p>
          <a:p>
            <a:pPr marL="168275" indent="-168275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our Fourier series pair:</a:t>
            </a:r>
          </a:p>
          <a:p>
            <a:pPr marL="168275" indent="-168275">
              <a:spcAft>
                <a:spcPts val="6600"/>
              </a:spcAft>
              <a:buFont typeface="Arial" pitchFamily="34" charset="0"/>
              <a:buChar char="•"/>
            </a:pPr>
            <a:r>
              <a:rPr lang="en-US" sz="1800" b="1" dirty="0" smtClean="0"/>
              <a:t>Since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 </a:t>
            </a:r>
            <a:r>
              <a:rPr lang="en-US" sz="1800" b="1" dirty="0" smtClean="0"/>
              <a:t>and</a:t>
            </a:r>
            <a:r>
              <a:rPr lang="en-US" sz="1800" dirty="0" smtClean="0"/>
              <a:t>        </a:t>
            </a:r>
            <a:r>
              <a:rPr lang="en-US" sz="1800" b="1" dirty="0" smtClean="0"/>
              <a:t>are identical over this interval:</a:t>
            </a:r>
          </a:p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As</a:t>
            </a:r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446088" y="1616902"/>
          <a:ext cx="2895600" cy="1181100"/>
        </p:xfrm>
        <a:graphic>
          <a:graphicData uri="http://schemas.openxmlformats.org/presentationml/2006/ole">
            <p:oleObj spid="_x0000_s157701" name="Equation" r:id="rId5" imgW="1930320" imgH="787320" progId="Equation.3">
              <p:embed/>
            </p:oleObj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1085679" y="1053391"/>
          <a:ext cx="438150" cy="304800"/>
        </p:xfrm>
        <a:graphic>
          <a:graphicData uri="http://schemas.openxmlformats.org/presentationml/2006/ole">
            <p:oleObj spid="_x0000_s157702" name="Equation" r:id="rId6" imgW="291960" imgH="203040" progId="Equation.3">
              <p:embed/>
            </p:oleObj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722967" y="2826186"/>
          <a:ext cx="1943100" cy="304800"/>
        </p:xfrm>
        <a:graphic>
          <a:graphicData uri="http://schemas.openxmlformats.org/presentationml/2006/ole">
            <p:oleObj spid="_x0000_s157703" name="Equation" r:id="rId7" imgW="1295280" imgH="203040" progId="Equation.3">
              <p:embed/>
            </p:oleObj>
          </a:graphicData>
        </a:graphic>
      </p:graphicFrame>
      <p:graphicFrame>
        <p:nvGraphicFramePr>
          <p:cNvPr id="157704" name="Object 8"/>
          <p:cNvGraphicFramePr>
            <a:graphicFrameLocks noChangeAspect="1"/>
          </p:cNvGraphicFramePr>
          <p:nvPr/>
        </p:nvGraphicFramePr>
        <p:xfrm>
          <a:off x="436563" y="3593391"/>
          <a:ext cx="1657350" cy="647700"/>
        </p:xfrm>
        <a:graphic>
          <a:graphicData uri="http://schemas.openxmlformats.org/presentationml/2006/ole">
            <p:oleObj spid="_x0000_s157704" name="Equation" r:id="rId8" imgW="1104840" imgH="431640" progId="Equation.3">
              <p:embed/>
            </p:oleObj>
          </a:graphicData>
        </a:graphic>
      </p:graphicFrame>
      <p:graphicFrame>
        <p:nvGraphicFramePr>
          <p:cNvPr id="157705" name="Object 9"/>
          <p:cNvGraphicFramePr>
            <a:graphicFrameLocks noChangeAspect="1"/>
          </p:cNvGraphicFramePr>
          <p:nvPr/>
        </p:nvGraphicFramePr>
        <p:xfrm>
          <a:off x="2325688" y="3580691"/>
          <a:ext cx="2133600" cy="723900"/>
        </p:xfrm>
        <a:graphic>
          <a:graphicData uri="http://schemas.openxmlformats.org/presentationml/2006/ole">
            <p:oleObj spid="_x0000_s157705" name="Equation" r:id="rId9" imgW="1422360" imgH="482400" progId="Equation.3">
              <p:embed/>
            </p:oleObj>
          </a:graphicData>
        </a:graphic>
      </p:graphicFrame>
      <p:graphicFrame>
        <p:nvGraphicFramePr>
          <p:cNvPr id="157706" name="Object 10"/>
          <p:cNvGraphicFramePr>
            <a:graphicFrameLocks noChangeAspect="1"/>
          </p:cNvGraphicFramePr>
          <p:nvPr/>
        </p:nvGraphicFramePr>
        <p:xfrm>
          <a:off x="446088" y="4633913"/>
          <a:ext cx="3943351" cy="723900"/>
        </p:xfrm>
        <a:graphic>
          <a:graphicData uri="http://schemas.openxmlformats.org/presentationml/2006/ole">
            <p:oleObj spid="_x0000_s157706" name="Equation" r:id="rId10" imgW="2628720" imgH="482400" progId="Equation.3">
              <p:embed/>
            </p:oleObj>
          </a:graphicData>
        </a:graphic>
      </p:graphicFrame>
      <p:graphicFrame>
        <p:nvGraphicFramePr>
          <p:cNvPr id="157707" name="Object 11"/>
          <p:cNvGraphicFramePr>
            <a:graphicFrameLocks noChangeAspect="1"/>
          </p:cNvGraphicFramePr>
          <p:nvPr/>
        </p:nvGraphicFramePr>
        <p:xfrm>
          <a:off x="1857226" y="4301393"/>
          <a:ext cx="438150" cy="304800"/>
        </p:xfrm>
        <a:graphic>
          <a:graphicData uri="http://schemas.openxmlformats.org/presentationml/2006/ole">
            <p:oleObj spid="_x0000_s157707" name="Equation" r:id="rId11" imgW="291960" imgH="203040" progId="Equation.3">
              <p:embed/>
            </p:oleObj>
          </a:graphicData>
        </a:graphic>
      </p:graphicFrame>
      <p:graphicFrame>
        <p:nvGraphicFramePr>
          <p:cNvPr id="157708" name="Object 12"/>
          <p:cNvGraphicFramePr>
            <a:graphicFrameLocks noChangeAspect="1"/>
          </p:cNvGraphicFramePr>
          <p:nvPr/>
        </p:nvGraphicFramePr>
        <p:xfrm>
          <a:off x="717719" y="5364602"/>
          <a:ext cx="1752600" cy="342900"/>
        </p:xfrm>
        <a:graphic>
          <a:graphicData uri="http://schemas.openxmlformats.org/presentationml/2006/ole">
            <p:oleObj spid="_x0000_s157708" name="Equation" r:id="rId12" imgW="1168200" imgH="228600" progId="Equation.3">
              <p:embed/>
            </p:oleObj>
          </a:graphicData>
        </a:graphic>
      </p:graphicFrame>
      <p:graphicFrame>
        <p:nvGraphicFramePr>
          <p:cNvPr id="157709" name="Object 13"/>
          <p:cNvGraphicFramePr>
            <a:graphicFrameLocks noChangeAspect="1"/>
          </p:cNvGraphicFramePr>
          <p:nvPr/>
        </p:nvGraphicFramePr>
        <p:xfrm>
          <a:off x="446088" y="5739472"/>
          <a:ext cx="2343150" cy="704850"/>
        </p:xfrm>
        <a:graphic>
          <a:graphicData uri="http://schemas.openxmlformats.org/presentationml/2006/ole">
            <p:oleObj spid="_x0000_s157709" name="Equation" r:id="rId13" imgW="15620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Derivation of the Synthesis Equation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95" y="717454"/>
            <a:ext cx="8676250" cy="5504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Recall:</a:t>
            </a:r>
            <a:endParaRPr lang="en-US" sz="1800" b="1" dirty="0" smtClean="0"/>
          </a:p>
          <a:p>
            <a:pPr marL="168275" indent="-168275">
              <a:spcAft>
                <a:spcPts val="108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substitute for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k</a:t>
            </a:r>
            <a:r>
              <a:rPr lang="en-US" sz="1800" b="1" dirty="0" smtClean="0"/>
              <a:t> </a:t>
            </a:r>
            <a:r>
              <a:rPr lang="en-US" sz="1800" b="1" dirty="0" smtClean="0"/>
              <a:t>the sampled value of            :</a:t>
            </a:r>
          </a:p>
          <a:p>
            <a:pPr marL="168275" indent="-1682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 As</a:t>
            </a:r>
          </a:p>
          <a:p>
            <a:pPr marL="168275" indent="-168275">
              <a:spcAft>
                <a:spcPts val="12800"/>
              </a:spcAft>
            </a:pPr>
            <a:r>
              <a:rPr lang="en-US" sz="1800" b="1" dirty="0" smtClean="0"/>
              <a:t>	</a:t>
            </a:r>
            <a:r>
              <a:rPr lang="en-US" sz="1800" b="1" dirty="0" smtClean="0"/>
              <a:t>and we arrive at our Fourier Transform pair: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the presence of the </a:t>
            </a:r>
            <a:r>
              <a:rPr lang="en-US" sz="1800" b="1" dirty="0" err="1" smtClean="0"/>
              <a:t>eigenfunction</a:t>
            </a:r>
            <a:r>
              <a:rPr lang="en-US" sz="1800" b="1" dirty="0" smtClean="0"/>
              <a:t>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Also note the symmetry of these equations (e.g., integrals over time and frequency, change in the sign of the exponential, difference in scale factors). </a:t>
            </a:r>
          </a:p>
        </p:txBody>
      </p:sp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1207428" y="541288"/>
          <a:ext cx="3771900" cy="647700"/>
        </p:xfrm>
        <a:graphic>
          <a:graphicData uri="http://schemas.openxmlformats.org/presentationml/2006/ole">
            <p:oleObj spid="_x0000_s159751" name="Equation" r:id="rId3" imgW="2514600" imgH="431640" progId="Equation.3">
              <p:embed/>
            </p:oleObj>
          </a:graphicData>
        </a:graphic>
      </p:graphicFrame>
      <p:graphicFrame>
        <p:nvGraphicFramePr>
          <p:cNvPr id="159752" name="Object 8"/>
          <p:cNvGraphicFramePr>
            <a:graphicFrameLocks noChangeAspect="1"/>
          </p:cNvGraphicFramePr>
          <p:nvPr/>
        </p:nvGraphicFramePr>
        <p:xfrm>
          <a:off x="446088" y="1462674"/>
          <a:ext cx="3257550" cy="1333500"/>
        </p:xfrm>
        <a:graphic>
          <a:graphicData uri="http://schemas.openxmlformats.org/presentationml/2006/ole">
            <p:oleObj spid="_x0000_s159752" name="Equation" r:id="rId4" imgW="2171520" imgH="888840" progId="Equation.3">
              <p:embed/>
            </p:oleObj>
          </a:graphicData>
        </a:graphic>
      </p:graphicFrame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5286985" y="1154407"/>
          <a:ext cx="704850" cy="304800"/>
        </p:xfrm>
        <a:graphic>
          <a:graphicData uri="http://schemas.openxmlformats.org/presentationml/2006/ole">
            <p:oleObj spid="_x0000_s159753" name="Equation" r:id="rId5" imgW="469800" imgH="203040" progId="Equation.3">
              <p:embed/>
            </p:oleObj>
          </a:graphicData>
        </a:graphic>
      </p:graphicFrame>
      <p:graphicFrame>
        <p:nvGraphicFramePr>
          <p:cNvPr id="159754" name="Object 10"/>
          <p:cNvGraphicFramePr>
            <a:graphicFrameLocks noChangeAspect="1"/>
          </p:cNvGraphicFramePr>
          <p:nvPr/>
        </p:nvGraphicFramePr>
        <p:xfrm>
          <a:off x="743487" y="2632343"/>
          <a:ext cx="3924300" cy="647700"/>
        </p:xfrm>
        <a:graphic>
          <a:graphicData uri="http://schemas.openxmlformats.org/presentationml/2006/ole">
            <p:oleObj spid="_x0000_s159754" name="Equation" r:id="rId6" imgW="2616120" imgH="431640" progId="Equation.3">
              <p:embed/>
            </p:oleObj>
          </a:graphicData>
        </a:graphic>
      </p:graphicFrame>
      <p:graphicFrame>
        <p:nvGraphicFramePr>
          <p:cNvPr id="159755" name="Object 11"/>
          <p:cNvGraphicFramePr>
            <a:graphicFrameLocks noChangeAspect="1"/>
          </p:cNvGraphicFramePr>
          <p:nvPr/>
        </p:nvGraphicFramePr>
        <p:xfrm>
          <a:off x="446088" y="3636303"/>
          <a:ext cx="2762250" cy="1447800"/>
        </p:xfrm>
        <a:graphic>
          <a:graphicData uri="http://schemas.openxmlformats.org/presentationml/2006/ole">
            <p:oleObj spid="_x0000_s159755" name="Equation" r:id="rId7" imgW="1841400" imgH="9651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29465" y="3827075"/>
            <a:ext cx="222269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(synthesis)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3053" y="4530338"/>
            <a:ext cx="222269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(analysis)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9756" name="Object 12"/>
          <p:cNvGraphicFramePr>
            <a:graphicFrameLocks noChangeAspect="1"/>
          </p:cNvGraphicFramePr>
          <p:nvPr/>
        </p:nvGraphicFramePr>
        <p:xfrm>
          <a:off x="4681074" y="5145088"/>
          <a:ext cx="1276350" cy="457200"/>
        </p:xfrm>
        <a:graphic>
          <a:graphicData uri="http://schemas.openxmlformats.org/presentationml/2006/ole">
            <p:oleObj spid="_x0000_s159756" name="Equation" r:id="rId8" imgW="85068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Frequency Response of a CT LTI System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95" y="618978"/>
            <a:ext cx="8676250" cy="4165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that the impulse response of</a:t>
            </a:r>
            <a:br>
              <a:rPr lang="en-US" sz="1800" b="1" dirty="0" smtClean="0"/>
            </a:br>
            <a:r>
              <a:rPr lang="en-US" sz="1800" b="1" dirty="0" smtClean="0"/>
              <a:t>a CT system, 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, defines the </a:t>
            </a:r>
            <a:br>
              <a:rPr lang="en-US" sz="1800" b="1" dirty="0" smtClean="0"/>
            </a:br>
            <a:r>
              <a:rPr lang="en-US" sz="1800" b="1" dirty="0" smtClean="0"/>
              <a:t>properties of that system.</a:t>
            </a:r>
          </a:p>
          <a:p>
            <a:pPr marL="168275" indent="-168275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dirty="0" smtClean="0"/>
              <a:t>We apply the Fourier Transform to</a:t>
            </a:r>
            <a:br>
              <a:rPr lang="en-US" sz="1800" b="1" dirty="0" smtClean="0"/>
            </a:br>
            <a:r>
              <a:rPr lang="en-US" sz="1800" b="1" dirty="0" smtClean="0"/>
              <a:t>obtain the system’s frequency response: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	</a:t>
            </a:r>
            <a:r>
              <a:rPr lang="en-US" sz="1800" b="1" dirty="0" smtClean="0"/>
              <a:t>except that now this is valid for finite duration (energy) signals as well as periodic signals!</a:t>
            </a:r>
            <a:endParaRPr lang="en-US" sz="1800" b="1" dirty="0" smtClean="0"/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does this relate to what you have learned in circuit theory?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01596" y="1649849"/>
            <a:ext cx="3247903" cy="661988"/>
            <a:chOff x="4879572" y="1270000"/>
            <a:chExt cx="3247903" cy="661988"/>
          </a:xfrm>
        </p:grpSpPr>
        <p:sp>
          <p:nvSpPr>
            <p:cNvPr id="10" name="Rectangle 9"/>
            <p:cNvSpPr/>
            <p:nvPr/>
          </p:nvSpPr>
          <p:spPr>
            <a:xfrm>
              <a:off x="5773306" y="1280160"/>
              <a:ext cx="1570029" cy="64244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06709" y="1305503"/>
              <a:ext cx="1486517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 LTI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027719" y="1599987"/>
              <a:ext cx="731520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360616" y="1599987"/>
              <a:ext cx="731520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4879572" y="1282700"/>
            <a:ext cx="704850" cy="649288"/>
          </p:xfrm>
          <a:graphic>
            <a:graphicData uri="http://schemas.openxmlformats.org/presentationml/2006/ole">
              <p:oleObj spid="_x0000_s160776" name="Equation" r:id="rId3" imgW="469800" imgH="431640" progId="Equation.3">
                <p:embed/>
              </p:oleObj>
            </a:graphicData>
          </a:graphic>
        </p:graphicFrame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7479775" y="1270000"/>
            <a:ext cx="647700" cy="650875"/>
          </p:xfrm>
          <a:graphic>
            <a:graphicData uri="http://schemas.openxmlformats.org/presentationml/2006/ole">
              <p:oleObj spid="_x0000_s160777" name="Equation" r:id="rId4" imgW="431640" imgH="431640" progId="Equation.3">
                <p:embed/>
              </p:oleObj>
            </a:graphicData>
          </a:graphic>
        </p:graphicFrame>
        <p:graphicFrame>
          <p:nvGraphicFramePr>
            <p:cNvPr id="17" name="Object 1"/>
            <p:cNvGraphicFramePr>
              <a:graphicFrameLocks noChangeAspect="1"/>
            </p:cNvGraphicFramePr>
            <p:nvPr/>
          </p:nvGraphicFramePr>
          <p:xfrm>
            <a:off x="5825028" y="1593850"/>
            <a:ext cx="1428750" cy="306388"/>
          </p:xfrm>
          <a:graphic>
            <a:graphicData uri="http://schemas.openxmlformats.org/presentationml/2006/ole">
              <p:oleObj spid="_x0000_s160778" name="Equation" r:id="rId5" imgW="952200" imgH="203040" progId="Equation.3">
                <p:embed/>
              </p:oleObj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5381911" y="729196"/>
            <a:ext cx="3440873" cy="642446"/>
            <a:chOff x="4990367" y="1280160"/>
            <a:chExt cx="3440873" cy="642446"/>
          </a:xfrm>
        </p:grpSpPr>
        <p:sp>
          <p:nvSpPr>
            <p:cNvPr id="20" name="Rectangle 19"/>
            <p:cNvSpPr/>
            <p:nvPr/>
          </p:nvSpPr>
          <p:spPr>
            <a:xfrm>
              <a:off x="5773306" y="1280160"/>
              <a:ext cx="1570029" cy="64244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6709" y="1305503"/>
              <a:ext cx="1486517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 LTI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027719" y="1599987"/>
              <a:ext cx="731520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360616" y="1599987"/>
              <a:ext cx="731520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4990367" y="1285436"/>
            <a:ext cx="400050" cy="304800"/>
          </p:xfrm>
          <a:graphic>
            <a:graphicData uri="http://schemas.openxmlformats.org/presentationml/2006/ole">
              <p:oleObj spid="_x0000_s160779" name="Equation" r:id="rId6" imgW="266400" imgH="203040" progId="Equation.3">
                <p:embed/>
              </p:oleObj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7402540" y="1281822"/>
            <a:ext cx="1028700" cy="344487"/>
          </p:xfrm>
          <a:graphic>
            <a:graphicData uri="http://schemas.openxmlformats.org/presentationml/2006/ole">
              <p:oleObj spid="_x0000_s160780" name="Equation" r:id="rId7" imgW="685800" imgH="228600" progId="Equation.3">
                <p:embed/>
              </p:oleObj>
            </a:graphicData>
          </a:graphic>
        </p:graphicFrame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5825028" y="1593850"/>
            <a:ext cx="1428750" cy="306388"/>
          </p:xfrm>
          <a:graphic>
            <a:graphicData uri="http://schemas.openxmlformats.org/presentationml/2006/ole">
              <p:oleObj spid="_x0000_s160781" name="Equation" r:id="rId8" imgW="952200" imgH="203040" progId="Equation.3">
                <p:embed/>
              </p:oleObj>
            </a:graphicData>
          </a:graphic>
        </p:graphicFrame>
      </p:grpSp>
      <p:graphicFrame>
        <p:nvGraphicFramePr>
          <p:cNvPr id="160782" name="Object 14"/>
          <p:cNvGraphicFramePr>
            <a:graphicFrameLocks noChangeAspect="1"/>
          </p:cNvGraphicFramePr>
          <p:nvPr/>
        </p:nvGraphicFramePr>
        <p:xfrm>
          <a:off x="446088" y="2229729"/>
          <a:ext cx="2781300" cy="1447800"/>
        </p:xfrm>
        <a:graphic>
          <a:graphicData uri="http://schemas.openxmlformats.org/presentationml/2006/ole">
            <p:oleObj spid="_x0000_s160782" name="Equation" r:id="rId9" imgW="18540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Existence of the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Under what conditions does thi</a:t>
            </a:r>
            <a:r>
              <a:rPr lang="en-US" sz="1800" b="1" dirty="0" smtClean="0"/>
              <a:t>s transform exist?</a:t>
            </a:r>
            <a:endParaRPr lang="en-US" sz="1800" b="1" dirty="0" smtClean="0"/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	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 </a:t>
            </a:r>
            <a:r>
              <a:rPr lang="en-US" sz="1800" b="1" dirty="0" smtClean="0"/>
              <a:t>can be infinite duration but must satisfy these conditions:</a:t>
            </a:r>
            <a:endParaRPr lang="en-US" sz="1800" b="1" dirty="0" smtClean="0"/>
          </a:p>
        </p:txBody>
      </p:sp>
      <p:pic>
        <p:nvPicPr>
          <p:cNvPr id="185351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2903" t="27405" r="12928" b="8468"/>
          <a:stretch>
            <a:fillRect/>
          </a:stretch>
        </p:blipFill>
        <p:spPr bwMode="auto">
          <a:xfrm>
            <a:off x="1107284" y="1434906"/>
            <a:ext cx="6925383" cy="514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9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97" t="16633" r="8065" b="3392"/>
          <a:stretch>
            <a:fillRect/>
          </a:stretch>
        </p:blipFill>
        <p:spPr bwMode="auto">
          <a:xfrm>
            <a:off x="620643" y="618978"/>
            <a:ext cx="7901379" cy="58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Impulse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717451"/>
            <a:ext cx="7754815" cy="5725551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Exponential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62825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62" t="16232" r="7990" b="4478"/>
          <a:stretch>
            <a:fillRect/>
          </a:stretch>
        </p:blipFill>
        <p:spPr bwMode="auto">
          <a:xfrm>
            <a:off x="465861" y="562709"/>
            <a:ext cx="8202116" cy="602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534573" y="633046"/>
            <a:ext cx="8047892" cy="5922499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Square Pulse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63853" name="Picture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911" t="15431" r="8288" b="5413"/>
          <a:stretch>
            <a:fillRect/>
          </a:stretch>
        </p:blipFill>
        <p:spPr bwMode="auto">
          <a:xfrm>
            <a:off x="472577" y="562707"/>
            <a:ext cx="8189321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562708" y="618979"/>
            <a:ext cx="8060787" cy="5934221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18615</TotalTime>
  <Words>333</Words>
  <Application>Microsoft PowerPoint</Application>
  <PresentationFormat>Letter Paper (8.5x11 in)</PresentationFormat>
  <Paragraphs>54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lecture_title</vt:lpstr>
      <vt:lpstr>lecture_default</vt:lpstr>
      <vt:lpstr>Microsoft Equation 3.0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1705</cp:revision>
  <dcterms:created xsi:type="dcterms:W3CDTF">2002-09-12T17:13:32Z</dcterms:created>
  <dcterms:modified xsi:type="dcterms:W3CDTF">2008-09-10T04:22:18Z</dcterms:modified>
</cp:coreProperties>
</file>