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6"/>
  </p:notesMasterIdLst>
  <p:handoutMasterIdLst>
    <p:handoutMasterId r:id="rId17"/>
  </p:handoutMasterIdLst>
  <p:sldIdLst>
    <p:sldId id="325" r:id="rId3"/>
    <p:sldId id="513" r:id="rId4"/>
    <p:sldId id="526" r:id="rId5"/>
    <p:sldId id="527" r:id="rId6"/>
    <p:sldId id="528" r:id="rId7"/>
    <p:sldId id="529" r:id="rId8"/>
    <p:sldId id="530" r:id="rId9"/>
    <p:sldId id="531" r:id="rId10"/>
    <p:sldId id="532" r:id="rId11"/>
    <p:sldId id="537" r:id="rId12"/>
    <p:sldId id="538" r:id="rId13"/>
    <p:sldId id="540" r:id="rId14"/>
    <p:sldId id="495" r:id="rId15"/>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828" y="-96"/>
      </p:cViewPr>
      <p:guideLst>
        <p:guide orient="horz" pos="4061"/>
        <p:guide pos="1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9/24/2008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12,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n.wikipedia.org/wiki/Electromagnetic_spectrum" TargetMode="External"/><Relationship Id="rId13" Type="http://schemas.openxmlformats.org/officeDocument/2006/relationships/image" Target="../media/image2.png"/><Relationship Id="rId3" Type="http://schemas.openxmlformats.org/officeDocument/2006/relationships/hyperlink" Target="http://en.wikipedia.org/wiki/Fourier_transform" TargetMode="External"/><Relationship Id="rId7" Type="http://schemas.openxmlformats.org/officeDocument/2006/relationships/hyperlink" Target="http://www.radio-electronics.com/info/receivers/am_demod/diode_am_demod.php" TargetMode="External"/><Relationship Id="rId12" Type="http://schemas.openxmlformats.org/officeDocument/2006/relationships/hyperlink" Target="http://www.winradio.com/home/g315-study.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en.wikipedia.org/wiki/Amplitude_modulation" TargetMode="External"/><Relationship Id="rId11" Type="http://schemas.openxmlformats.org/officeDocument/2006/relationships/hyperlink" Target="http://www.ece.msstate.edu/research/isip/publications/courses/ece_3163/lectures/current/lecture_12.mp3" TargetMode="External"/><Relationship Id="rId5" Type="http://schemas.openxmlformats.org/officeDocument/2006/relationships/hyperlink" Target="http://stellar.mit.edu/S/course/6/sp08/6.003/courseMaterial/topics/topic1/lectureNotes/Lecture__15/Lecture__15.pdf" TargetMode="External"/><Relationship Id="rId15" Type="http://schemas.openxmlformats.org/officeDocument/2006/relationships/image" Target="../media/image3.png"/><Relationship Id="rId10" Type="http://schemas.openxmlformats.org/officeDocument/2006/relationships/hyperlink" Target="http://www.ece.msstate.edu/research/isip/publications/courses/ece_3163/lectures/current/lecture_12.ppt" TargetMode="External"/><Relationship Id="rId4" Type="http://schemas.openxmlformats.org/officeDocument/2006/relationships/hyperlink" Target="http://www.inf.ethz.ch/personal/cellier/Lect/SS/ss_l14.pdf" TargetMode="External"/><Relationship Id="rId9" Type="http://schemas.openxmlformats.org/officeDocument/2006/relationships/hyperlink" Target="http://en.wikipedia.org/wiki/700_MHz_wireless_spectrum_auction" TargetMode="External"/><Relationship Id="rId14" Type="http://schemas.openxmlformats.org/officeDocument/2006/relationships/hyperlink" Target="http://www.kowoma.de/en/gps/signals.ht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image" Target="../media/image27.png"/><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users.ece.gatech.edu/~bonnie/book3/" TargetMode="External"/><Relationship Id="rId1" Type="http://schemas.openxmlformats.org/officeDocument/2006/relationships/slideLayout" Target="../slideLayouts/slideLayout11.xml"/><Relationship Id="rId5" Type="http://schemas.openxmlformats.org/officeDocument/2006/relationships/image" Target="../media/image10.png"/><Relationship Id="rId4" Type="http://schemas.openxmlformats.org/officeDocument/2006/relationships/hyperlink" Target="http://stellar.mit.edu/S/course/6/sp08/6.003/courseMaterial/topics/topic1/lectureNotes/Lecture__15/Lecture__15.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6.xml"/><Relationship Id="rId7" Type="http://schemas.openxmlformats.org/officeDocument/2006/relationships/image" Target="../media/image22.png"/><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21.png"/><Relationship Id="rId4" Type="http://schemas.openxmlformats.org/officeDocument/2006/relationships/hyperlink" Target="http://stellar.mit.edu/S/course/6/sp08/6.003/courseMaterial/topics/topic1/lectureNotes/Lecture__15/Lecture__15.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Generalized Fourier Transform</a:t>
            </a:r>
            <a:br>
              <a:rPr lang="en-US" sz="1800" b="1" noProof="0" dirty="0" smtClean="0">
                <a:solidFill>
                  <a:schemeClr val="tx2"/>
                </a:solidFill>
                <a:latin typeface="+mn-lt"/>
              </a:rPr>
            </a:br>
            <a:r>
              <a:rPr lang="en-US" sz="1800" b="1" noProof="0" dirty="0" err="1" smtClean="0">
                <a:solidFill>
                  <a:schemeClr val="tx2"/>
                </a:solidFill>
                <a:latin typeface="+mn-lt"/>
              </a:rPr>
              <a:t>Analo</a:t>
            </a:r>
            <a:r>
              <a:rPr lang="en-US" sz="1800" b="1" dirty="0" smtClean="0">
                <a:solidFill>
                  <a:schemeClr val="tx2"/>
                </a:solidFill>
                <a:latin typeface="+mn-lt"/>
              </a:rPr>
              <a:t>g Modulation</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dirty="0" smtClean="0">
                <a:solidFill>
                  <a:schemeClr val="tx2"/>
                </a:solidFill>
                <a:latin typeface="+mn-lt"/>
              </a:rPr>
              <a:t>Amplitude Modulation</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dirty="0" smtClean="0">
                <a:solidFill>
                  <a:schemeClr val="tx2"/>
                </a:solidFill>
                <a:latin typeface="+mn-lt"/>
              </a:rPr>
              <a:t>Angle Modulation</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dirty="0" smtClean="0">
                <a:solidFill>
                  <a:schemeClr val="tx2"/>
                </a:solidFill>
                <a:latin typeface="+mn-lt"/>
              </a:rPr>
              <a:t>Demodulation and </a:t>
            </a:r>
            <a:r>
              <a:rPr lang="en-US" sz="1800" b="1" dirty="0" err="1" smtClean="0">
                <a:solidFill>
                  <a:schemeClr val="tx2"/>
                </a:solidFill>
                <a:latin typeface="+mn-lt"/>
              </a:rPr>
              <a:t>Demultiplexing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Wiki: The Fourier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Celier: Generalized Fourier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MIT 6.003: Lecture 15</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Wiki: Amplitude Modulation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RE: AM Demodulation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8"/>
              </a:rPr>
              <a:t>Wiki: Electromagnetic Spectrum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9"/>
              </a:rPr>
              <a:t>Wiki: 700 MHz Auction</a:t>
            </a:r>
            <a:endParaRPr lang="en-US" sz="1800" b="1" dirty="0" smtClean="0">
              <a:solidFill>
                <a:schemeClr val="accent2"/>
              </a:solidFill>
              <a:latin typeface="+mn-lt"/>
            </a:endParaRPr>
          </a:p>
        </p:txBody>
      </p:sp>
      <p:sp>
        <p:nvSpPr>
          <p:cNvPr id="10"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10"/>
              </a:rPr>
              <a:t>.../publications/courses/ece_3163/lectures/current/lecture_12.ppt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11"/>
              </a:rPr>
              <a:t>.../publications/courses/ece_3163/lectures/current/lecture_12.mp3</a:t>
            </a:r>
            <a:endParaRPr lang="en-US" sz="1800" b="1" dirty="0">
              <a:solidFill>
                <a:schemeClr val="accent2"/>
              </a:solidFill>
            </a:endParaRPr>
          </a:p>
        </p:txBody>
      </p:sp>
      <p:sp>
        <p:nvSpPr>
          <p:cNvPr id="11"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12: </a:t>
            </a:r>
            <a:r>
              <a:rPr lang="en-US" b="1" dirty="0" smtClean="0">
                <a:solidFill>
                  <a:schemeClr val="accent2"/>
                </a:solidFill>
              </a:rPr>
              <a:t>SIGNAL MODULATION</a:t>
            </a:r>
            <a:br>
              <a:rPr lang="en-US" b="1" dirty="0" smtClean="0">
                <a:solidFill>
                  <a:schemeClr val="accent2"/>
                </a:solidFill>
              </a:rPr>
            </a:br>
            <a:r>
              <a:rPr lang="en-US" b="1" dirty="0" smtClean="0">
                <a:solidFill>
                  <a:schemeClr val="accent2"/>
                </a:solidFill>
              </a:rPr>
              <a:t>AND DEMODULATION</a:t>
            </a:r>
            <a:endParaRPr lang="en-US" b="1" dirty="0">
              <a:solidFill>
                <a:schemeClr val="accent2"/>
              </a:solidFill>
            </a:endParaRPr>
          </a:p>
        </p:txBody>
      </p:sp>
      <p:pic>
        <p:nvPicPr>
          <p:cNvPr id="161793" name="Picture 1">
            <a:hlinkClick r:id="rId12"/>
          </p:cNvPr>
          <p:cNvPicPr>
            <a:picLocks noChangeAspect="1" noChangeArrowheads="1"/>
          </p:cNvPicPr>
          <p:nvPr/>
        </p:nvPicPr>
        <p:blipFill>
          <a:blip r:embed="rId13"/>
          <a:srcRect/>
          <a:stretch>
            <a:fillRect/>
          </a:stretch>
        </p:blipFill>
        <p:spPr bwMode="auto">
          <a:xfrm>
            <a:off x="5675630" y="1589652"/>
            <a:ext cx="3017520" cy="1821000"/>
          </a:xfrm>
          <a:prstGeom prst="rect">
            <a:avLst/>
          </a:prstGeom>
          <a:noFill/>
          <a:ln w="38100">
            <a:solidFill>
              <a:schemeClr val="accent1"/>
            </a:solidFill>
            <a:miter lim="800000"/>
            <a:headEnd/>
            <a:tailEnd/>
          </a:ln>
          <a:effectLst/>
        </p:spPr>
      </p:pic>
      <p:pic>
        <p:nvPicPr>
          <p:cNvPr id="161794" name="Picture 2">
            <a:hlinkClick r:id="rId14"/>
          </p:cNvPr>
          <p:cNvPicPr>
            <a:picLocks noChangeAspect="1" noChangeArrowheads="1"/>
          </p:cNvPicPr>
          <p:nvPr/>
        </p:nvPicPr>
        <p:blipFill>
          <a:blip r:embed="rId15"/>
          <a:srcRect/>
          <a:stretch>
            <a:fillRect/>
          </a:stretch>
        </p:blipFill>
        <p:spPr bwMode="auto">
          <a:xfrm>
            <a:off x="5675630" y="3453533"/>
            <a:ext cx="3017520" cy="2006651"/>
          </a:xfrm>
          <a:prstGeom prst="rect">
            <a:avLst/>
          </a:prstGeom>
          <a:noFill/>
          <a:ln w="38100">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Double-Sideband Vs. Single-Sideband Modulation</a:t>
            </a:r>
            <a:endParaRPr lang="en-US" b="1" dirty="0">
              <a:solidFill>
                <a:schemeClr val="accent2"/>
              </a:solidFill>
            </a:endParaRPr>
          </a:p>
        </p:txBody>
      </p:sp>
      <p:pic>
        <p:nvPicPr>
          <p:cNvPr id="189445" name="Picture 5">
            <a:hlinkClick r:id="rId3"/>
          </p:cNvPr>
          <p:cNvPicPr>
            <a:picLocks noChangeAspect="1" noChangeArrowheads="1"/>
          </p:cNvPicPr>
          <p:nvPr/>
        </p:nvPicPr>
        <p:blipFill>
          <a:blip r:embed="rId4"/>
          <a:srcRect/>
          <a:stretch>
            <a:fillRect/>
          </a:stretch>
        </p:blipFill>
        <p:spPr bwMode="auto">
          <a:xfrm>
            <a:off x="4611189" y="642938"/>
            <a:ext cx="4305799" cy="5803900"/>
          </a:xfrm>
          <a:prstGeom prst="rect">
            <a:avLst/>
          </a:prstGeom>
          <a:noFill/>
          <a:ln w="9525">
            <a:noFill/>
            <a:miter lim="800000"/>
            <a:headEnd/>
            <a:tailEnd/>
          </a:ln>
          <a:effectLst/>
        </p:spPr>
      </p:pic>
      <p:sp>
        <p:nvSpPr>
          <p:cNvPr id="8" name="TextBox 7"/>
          <p:cNvSpPr txBox="1"/>
          <p:nvPr/>
        </p:nvSpPr>
        <p:spPr>
          <a:xfrm>
            <a:off x="196948" y="647112"/>
            <a:ext cx="4149970" cy="5878532"/>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Since </a:t>
            </a:r>
            <a:r>
              <a:rPr lang="en-US" sz="1800" i="1" kern="0" dirty="0" smtClean="0"/>
              <a:t>x</a:t>
            </a:r>
            <a:r>
              <a:rPr lang="en-US" sz="1800" kern="0" dirty="0" smtClean="0"/>
              <a:t>(</a:t>
            </a:r>
            <a:r>
              <a:rPr lang="en-US" sz="1800" i="1" kern="0" dirty="0" smtClean="0"/>
              <a:t>t</a:t>
            </a:r>
            <a:r>
              <a:rPr lang="en-US" sz="1800" kern="0" dirty="0" smtClean="0"/>
              <a:t>)</a:t>
            </a:r>
            <a:r>
              <a:rPr lang="en-US" sz="1800" b="1" i="1" dirty="0" smtClean="0"/>
              <a:t> and </a:t>
            </a:r>
            <a:r>
              <a:rPr lang="en-US" sz="1800" i="1" kern="0" dirty="0" smtClean="0"/>
              <a:t>y</a:t>
            </a:r>
            <a:r>
              <a:rPr lang="en-US" sz="1800" kern="0" dirty="0" smtClean="0"/>
              <a:t>(</a:t>
            </a:r>
            <a:r>
              <a:rPr lang="en-US" sz="1800" i="1" kern="0" dirty="0" smtClean="0"/>
              <a:t>t</a:t>
            </a:r>
            <a:r>
              <a:rPr lang="en-US" sz="1800" kern="0" dirty="0" smtClean="0"/>
              <a:t>) </a:t>
            </a:r>
            <a:r>
              <a:rPr lang="en-US" sz="1800" b="1" dirty="0" smtClean="0"/>
              <a:t>are real</a:t>
            </a:r>
            <a:r>
              <a:rPr lang="en-US" sz="1800" b="1" i="1" dirty="0" smtClean="0"/>
              <a:t>, </a:t>
            </a:r>
            <a:r>
              <a:rPr lang="en-US" sz="1800" b="1" dirty="0" smtClean="0"/>
              <a:t>from</a:t>
            </a:r>
            <a:r>
              <a:rPr lang="en-US" sz="1800" b="1" i="1" dirty="0" smtClean="0"/>
              <a:t> c</a:t>
            </a:r>
            <a:r>
              <a:rPr lang="en-US" sz="1800" b="1" dirty="0" smtClean="0"/>
              <a:t>onjugate symmetry, both lower sideband (</a:t>
            </a:r>
            <a:r>
              <a:rPr lang="en-US" sz="1800" b="1" i="1" dirty="0" smtClean="0"/>
              <a:t>LSB) </a:t>
            </a:r>
            <a:r>
              <a:rPr lang="en-US" sz="1800" b="1" dirty="0" smtClean="0"/>
              <a:t>and upper sideband (</a:t>
            </a:r>
            <a:r>
              <a:rPr lang="en-US" sz="1800" b="1" i="1" dirty="0" smtClean="0"/>
              <a:t>USB) </a:t>
            </a:r>
            <a:r>
              <a:rPr lang="en-US" sz="1800" b="1" dirty="0" smtClean="0"/>
              <a:t>signals carry exactly the same information.</a:t>
            </a:r>
          </a:p>
          <a:p>
            <a:pPr marL="168275" indent="-168275">
              <a:spcAft>
                <a:spcPts val="1200"/>
              </a:spcAft>
              <a:buFont typeface="Arial" pitchFamily="34" charset="0"/>
              <a:buChar char="•"/>
            </a:pPr>
            <a:r>
              <a:rPr lang="en-US" sz="1800" b="1" dirty="0" smtClean="0"/>
              <a:t>Double-sideband (DSB) occupies </a:t>
            </a:r>
            <a:r>
              <a:rPr lang="en-US" sz="1800" i="1" dirty="0" smtClean="0"/>
              <a:t>2M</a:t>
            </a:r>
            <a:r>
              <a:rPr lang="en-US" sz="1800" b="1" dirty="0" smtClean="0"/>
              <a:t> bandwidth in </a:t>
            </a:r>
            <a:r>
              <a:rPr lang="en-US" sz="1800" i="1" dirty="0" smtClean="0">
                <a:sym typeface="Symbol"/>
              </a:rPr>
              <a:t></a:t>
            </a:r>
            <a:r>
              <a:rPr lang="en-US" sz="1800" dirty="0" smtClean="0"/>
              <a:t> &gt; 0</a:t>
            </a:r>
            <a:r>
              <a:rPr lang="en-US" sz="1800" b="1" dirty="0" smtClean="0"/>
              <a:t>, even though </a:t>
            </a:r>
            <a:r>
              <a:rPr lang="en-US" sz="1800" b="1" i="1" dirty="0" smtClean="0"/>
              <a:t>all </a:t>
            </a:r>
            <a:r>
              <a:rPr lang="en-US" sz="1800" b="1" dirty="0" smtClean="0"/>
              <a:t>the information is contained in </a:t>
            </a:r>
            <a:r>
              <a:rPr lang="en-US" sz="1800" i="1" dirty="0" smtClean="0"/>
              <a:t>M</a:t>
            </a:r>
            <a:r>
              <a:rPr lang="en-US" sz="1800" b="1" dirty="0" smtClean="0"/>
              <a:t>.</a:t>
            </a:r>
          </a:p>
          <a:p>
            <a:pPr marL="168275" indent="-168275">
              <a:spcAft>
                <a:spcPts val="1200"/>
              </a:spcAft>
              <a:buFont typeface="Arial" pitchFamily="34" charset="0"/>
              <a:buChar char="•"/>
            </a:pPr>
            <a:r>
              <a:rPr lang="en-US" sz="1800" b="1" dirty="0" smtClean="0"/>
              <a:t>Single-sideband (SSB) occupies </a:t>
            </a:r>
            <a:r>
              <a:rPr lang="en-US" sz="1800" i="1" dirty="0" smtClean="0"/>
              <a:t>M</a:t>
            </a:r>
            <a:r>
              <a:rPr lang="en-US" sz="1800" b="1" dirty="0" smtClean="0"/>
              <a:t> bandwidth in </a:t>
            </a:r>
            <a:r>
              <a:rPr lang="en-US" sz="1800" i="1" dirty="0" smtClean="0">
                <a:sym typeface="Symbol"/>
              </a:rPr>
              <a:t></a:t>
            </a:r>
            <a:r>
              <a:rPr lang="en-US" sz="1800" dirty="0" smtClean="0"/>
              <a:t> &gt; 0</a:t>
            </a:r>
            <a:r>
              <a:rPr lang="en-US" sz="1800" b="1" dirty="0" smtClean="0"/>
              <a:t>.</a:t>
            </a:r>
          </a:p>
          <a:p>
            <a:pPr marL="168275" indent="-168275">
              <a:spcAft>
                <a:spcPts val="1200"/>
              </a:spcAft>
              <a:buFont typeface="Arial" pitchFamily="34" charset="0"/>
              <a:buChar char="•"/>
            </a:pPr>
            <a:r>
              <a:rPr lang="en-US" sz="1800" b="1" dirty="0" smtClean="0"/>
              <a:t>Of course, SSB requires slightly more complicated hardware, so it was originally only used in applications where bandwidth was very limited (e.g., transcontinental telephone lines).</a:t>
            </a:r>
          </a:p>
          <a:p>
            <a:pPr marL="168275" indent="-168275">
              <a:spcAft>
                <a:spcPts val="1200"/>
              </a:spcAft>
              <a:buFont typeface="Arial" pitchFamily="34" charset="0"/>
              <a:buChar char="•"/>
            </a:pPr>
            <a:r>
              <a:rPr lang="en-US" sz="1800" b="1" dirty="0" smtClean="0"/>
              <a:t>Analog television signals, which are being </a:t>
            </a:r>
            <a:r>
              <a:rPr lang="en-US" sz="1800" b="1" dirty="0" err="1" smtClean="0"/>
              <a:t>obsoleted</a:t>
            </a:r>
            <a:r>
              <a:rPr lang="en-US" sz="1800" b="1" dirty="0" smtClean="0"/>
              <a:t> in February 2009, use a variant of SSB.</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Single-Sideband Modulation</a:t>
            </a:r>
            <a:endParaRPr lang="en-US" b="1" dirty="0">
              <a:solidFill>
                <a:schemeClr val="accent2"/>
              </a:solidFill>
            </a:endParaRPr>
          </a:p>
        </p:txBody>
      </p:sp>
      <p:pic>
        <p:nvPicPr>
          <p:cNvPr id="195586" name="Picture 2">
            <a:hlinkClick r:id="rId3"/>
          </p:cNvPr>
          <p:cNvPicPr>
            <a:picLocks noChangeAspect="1" noChangeArrowheads="1"/>
          </p:cNvPicPr>
          <p:nvPr/>
        </p:nvPicPr>
        <p:blipFill>
          <a:blip r:embed="rId4"/>
          <a:srcRect/>
          <a:stretch>
            <a:fillRect/>
          </a:stretch>
        </p:blipFill>
        <p:spPr bwMode="auto">
          <a:xfrm>
            <a:off x="223837" y="1281932"/>
            <a:ext cx="8662971" cy="35010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Frequency Division Multiplexing</a:t>
            </a:r>
            <a:endParaRPr lang="en-US" b="1" dirty="0">
              <a:solidFill>
                <a:schemeClr val="accent2"/>
              </a:solidFill>
            </a:endParaRPr>
          </a:p>
        </p:txBody>
      </p:sp>
      <p:pic>
        <p:nvPicPr>
          <p:cNvPr id="196610" name="Picture 2">
            <a:hlinkClick r:id="rId3"/>
          </p:cNvPr>
          <p:cNvPicPr>
            <a:picLocks noChangeAspect="1" noChangeArrowheads="1"/>
          </p:cNvPicPr>
          <p:nvPr/>
        </p:nvPicPr>
        <p:blipFill>
          <a:blip r:embed="rId4"/>
          <a:srcRect/>
          <a:stretch>
            <a:fillRect/>
          </a:stretch>
        </p:blipFill>
        <p:spPr bwMode="auto">
          <a:xfrm>
            <a:off x="223838" y="1572438"/>
            <a:ext cx="4533900" cy="4219575"/>
          </a:xfrm>
          <a:prstGeom prst="rect">
            <a:avLst/>
          </a:prstGeom>
          <a:noFill/>
          <a:ln w="9525">
            <a:noFill/>
            <a:miter lim="800000"/>
            <a:headEnd/>
            <a:tailEnd/>
          </a:ln>
          <a:effectLst/>
        </p:spPr>
      </p:pic>
      <p:pic>
        <p:nvPicPr>
          <p:cNvPr id="196611" name="Picture 3">
            <a:hlinkClick r:id="rId3"/>
          </p:cNvPr>
          <p:cNvPicPr>
            <a:picLocks noChangeAspect="1" noChangeArrowheads="1"/>
          </p:cNvPicPr>
          <p:nvPr/>
        </p:nvPicPr>
        <p:blipFill>
          <a:blip r:embed="rId5"/>
          <a:srcRect/>
          <a:stretch>
            <a:fillRect/>
          </a:stretch>
        </p:blipFill>
        <p:spPr bwMode="auto">
          <a:xfrm>
            <a:off x="5030788" y="775412"/>
            <a:ext cx="3886200" cy="5419725"/>
          </a:xfrm>
          <a:prstGeom prst="rect">
            <a:avLst/>
          </a:prstGeom>
          <a:noFill/>
          <a:ln w="9525">
            <a:noFill/>
            <a:miter lim="800000"/>
            <a:headEnd/>
            <a:tailEnd/>
          </a:ln>
          <a:effectLst/>
        </p:spPr>
      </p:pic>
      <p:sp>
        <p:nvSpPr>
          <p:cNvPr id="6" name="TextBox 5"/>
          <p:cNvSpPr txBox="1"/>
          <p:nvPr/>
        </p:nvSpPr>
        <p:spPr>
          <a:xfrm>
            <a:off x="182880" y="562704"/>
            <a:ext cx="4149970" cy="830997"/>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Used in many communications systems including broadcast radio and cell phones.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562704"/>
            <a:ext cx="8721969" cy="3847207"/>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Introduced the Generalized Fourier transform.</a:t>
            </a:r>
          </a:p>
          <a:p>
            <a:pPr marL="168275" indent="-168275">
              <a:spcAft>
                <a:spcPts val="1200"/>
              </a:spcAft>
              <a:buFont typeface="Arial" pitchFamily="34" charset="0"/>
              <a:buChar char="•"/>
            </a:pPr>
            <a:r>
              <a:rPr lang="en-US" sz="1800" b="1" dirty="0" smtClean="0"/>
              <a:t>Demonstrated its use on periodic signals (e.g., Fourier series).</a:t>
            </a:r>
          </a:p>
          <a:p>
            <a:pPr marL="168275" indent="-168275">
              <a:spcAft>
                <a:spcPts val="1200"/>
              </a:spcAft>
              <a:buFont typeface="Arial" pitchFamily="34" charset="0"/>
              <a:buChar char="•"/>
            </a:pPr>
            <a:r>
              <a:rPr lang="en-US" sz="1800" b="1" dirty="0" smtClean="0"/>
              <a:t>Introduced the concept </a:t>
            </a:r>
            <a:r>
              <a:rPr lang="en-US" sz="1800" b="1" smtClean="0"/>
              <a:t>of modulation.</a:t>
            </a:r>
          </a:p>
          <a:p>
            <a:pPr marL="168275" indent="-168275">
              <a:spcAft>
                <a:spcPts val="1200"/>
              </a:spcAft>
              <a:buFont typeface="Arial" pitchFamily="34" charset="0"/>
              <a:buChar char="•"/>
            </a:pPr>
            <a:r>
              <a:rPr lang="en-US" sz="1800" b="1" smtClean="0"/>
              <a:t>Discussed amplitude and angle modulation.</a:t>
            </a:r>
          </a:p>
          <a:p>
            <a:pPr marL="168275" indent="-168275">
              <a:spcAft>
                <a:spcPts val="1200"/>
              </a:spcAft>
              <a:buFont typeface="Arial" pitchFamily="34" charset="0"/>
              <a:buChar char="•"/>
            </a:pPr>
            <a:r>
              <a:rPr lang="en-US" sz="1800" b="1" smtClean="0"/>
              <a:t>Discussed modulation and demodulation of AM signals.</a:t>
            </a:r>
          </a:p>
          <a:p>
            <a:pPr marL="168275" indent="-168275">
              <a:spcAft>
                <a:spcPts val="1200"/>
              </a:spcAft>
              <a:buFont typeface="Arial" pitchFamily="34" charset="0"/>
              <a:buChar char="•"/>
            </a:pPr>
            <a:r>
              <a:rPr lang="en-US" sz="1800" b="1" smtClean="0"/>
              <a:t>Introduced both a synchronous and asynchronous approach to demodulation.</a:t>
            </a:r>
          </a:p>
          <a:p>
            <a:pPr marL="168275" indent="-168275">
              <a:spcAft>
                <a:spcPts val="1200"/>
              </a:spcAft>
              <a:buFont typeface="Arial" pitchFamily="34" charset="0"/>
              <a:buChar char="•"/>
            </a:pPr>
            <a:r>
              <a:rPr lang="en-US" sz="1800" b="1" smtClean="0"/>
              <a:t>Introduced techniques used in a variety of common communications systems including single-sideband and double-sideband modulation, and frequency division multiplexing.</a:t>
            </a:r>
            <a:endParaRPr lang="en-US" sz="1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39152" y="633044"/>
            <a:ext cx="8651630" cy="6032421"/>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Consider a DC or constant signal:</a:t>
            </a:r>
          </a:p>
          <a:p>
            <a:pPr marL="168275" indent="-168275">
              <a:spcBef>
                <a:spcPts val="0"/>
              </a:spcBef>
              <a:spcAft>
                <a:spcPts val="6000"/>
              </a:spcAft>
              <a:buFontTx/>
              <a:buChar char="•"/>
              <a:tabLst>
                <a:tab pos="4572000" algn="l"/>
              </a:tabLst>
            </a:pPr>
            <a:r>
              <a:rPr lang="en-US" sz="1800" b="1" kern="0" dirty="0" smtClean="0"/>
              <a:t>Compute its Fourier Transform:</a:t>
            </a:r>
          </a:p>
          <a:p>
            <a:pPr marL="168275" indent="-168275">
              <a:spcBef>
                <a:spcPts val="0"/>
              </a:spcBef>
              <a:spcAft>
                <a:spcPts val="1200"/>
              </a:spcAft>
              <a:buFontTx/>
              <a:buChar char="•"/>
              <a:tabLst>
                <a:tab pos="4572000" algn="l"/>
              </a:tabLst>
            </a:pPr>
            <a:r>
              <a:rPr lang="en-US" sz="1800" b="1" kern="0" dirty="0" smtClean="0"/>
              <a:t>Unfortunately, the limit is not finite, and the integral does not converge.</a:t>
            </a:r>
          </a:p>
          <a:p>
            <a:pPr marL="168275" indent="-168275">
              <a:spcBef>
                <a:spcPts val="0"/>
              </a:spcBef>
              <a:spcAft>
                <a:spcPts val="4800"/>
              </a:spcAft>
              <a:buFontTx/>
              <a:buChar char="•"/>
              <a:tabLst>
                <a:tab pos="4572000" algn="l"/>
              </a:tabLst>
            </a:pPr>
            <a:r>
              <a:rPr lang="en-US" sz="1800" b="1" kern="0" dirty="0" smtClean="0"/>
              <a:t>Consider an alternate approach based on an impulse function:</a:t>
            </a:r>
          </a:p>
          <a:p>
            <a:pPr marL="168275" indent="-168275">
              <a:spcBef>
                <a:spcPts val="0"/>
              </a:spcBef>
              <a:spcAft>
                <a:spcPts val="3600"/>
              </a:spcAft>
              <a:buFontTx/>
              <a:buChar char="•"/>
              <a:tabLst>
                <a:tab pos="4572000" algn="l"/>
              </a:tabLst>
            </a:pPr>
            <a:r>
              <a:rPr lang="en-US" sz="1800" b="1" kern="0" dirty="0" smtClean="0"/>
              <a:t>Apply the duality property:</a:t>
            </a:r>
          </a:p>
          <a:p>
            <a:pPr marL="168275" indent="-168275">
              <a:spcBef>
                <a:spcPts val="0"/>
              </a:spcBef>
              <a:spcAft>
                <a:spcPts val="8400"/>
              </a:spcAft>
              <a:buFontTx/>
              <a:buChar char="•"/>
              <a:tabLst>
                <a:tab pos="4572000" algn="l"/>
              </a:tabLst>
            </a:pPr>
            <a:r>
              <a:rPr lang="en-US" sz="1800" b="1" kern="0" dirty="0" smtClean="0"/>
              <a:t>This is known as the </a:t>
            </a:r>
            <a:r>
              <a:rPr lang="en-US" sz="1800" b="1" kern="0" dirty="0" smtClean="0">
                <a:solidFill>
                  <a:schemeClr val="accent1"/>
                </a:solidFill>
              </a:rPr>
              <a:t>Generalized Fourier transform</a:t>
            </a:r>
            <a:r>
              <a:rPr lang="en-US" sz="1800" b="1" kern="0" dirty="0" smtClean="0"/>
              <a:t>. It allows us to extend the Fourier transform to some additional useful signals such as periodic signals:</a:t>
            </a:r>
          </a:p>
          <a:p>
            <a:pPr marL="168275" indent="-168275">
              <a:spcBef>
                <a:spcPts val="0"/>
              </a:spcBef>
              <a:spcAft>
                <a:spcPts val="7200"/>
              </a:spcAft>
              <a:tabLst>
                <a:tab pos="4572000" algn="l"/>
              </a:tabLst>
            </a:pPr>
            <a:r>
              <a:rPr lang="en-US" sz="1800" b="1" kern="0" dirty="0" smtClean="0"/>
              <a:t>	The Fourier transform of a periodic signal is a train of impulse functions (and is a </a:t>
            </a:r>
            <a:r>
              <a:rPr lang="en-US" sz="1800" b="1" kern="0" smtClean="0"/>
              <a:t>line spectrum).</a:t>
            </a:r>
            <a:endParaRPr lang="en-US" sz="1800" b="1" kern="0" dirty="0" smtClean="0"/>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Generalized Fourier Transform</a:t>
            </a:r>
            <a:endParaRPr lang="en-US" b="1" dirty="0">
              <a:solidFill>
                <a:schemeClr val="accent2"/>
              </a:solidFill>
            </a:endParaRPr>
          </a:p>
        </p:txBody>
      </p:sp>
      <p:graphicFrame>
        <p:nvGraphicFramePr>
          <p:cNvPr id="159755" name="Object 11"/>
          <p:cNvGraphicFramePr>
            <a:graphicFrameLocks noChangeAspect="1"/>
          </p:cNvGraphicFramePr>
          <p:nvPr/>
        </p:nvGraphicFramePr>
        <p:xfrm>
          <a:off x="449263" y="3055886"/>
          <a:ext cx="5334001" cy="723900"/>
        </p:xfrm>
        <a:graphic>
          <a:graphicData uri="http://schemas.openxmlformats.org/presentationml/2006/ole">
            <p:oleObj spid="_x0000_s159755" name="Equation" r:id="rId3" imgW="3555720" imgH="482400" progId="Equation.3">
              <p:embed/>
            </p:oleObj>
          </a:graphicData>
        </a:graphic>
      </p:graphicFrame>
      <p:graphicFrame>
        <p:nvGraphicFramePr>
          <p:cNvPr id="159757" name="Object 13"/>
          <p:cNvGraphicFramePr>
            <a:graphicFrameLocks noChangeAspect="1"/>
          </p:cNvGraphicFramePr>
          <p:nvPr/>
        </p:nvGraphicFramePr>
        <p:xfrm>
          <a:off x="449263" y="5007120"/>
          <a:ext cx="4324350" cy="1028700"/>
        </p:xfrm>
        <a:graphic>
          <a:graphicData uri="http://schemas.openxmlformats.org/presentationml/2006/ole">
            <p:oleObj spid="_x0000_s159757" name="Equation" r:id="rId4" imgW="2882880" imgH="685800" progId="Equation.3">
              <p:embed/>
            </p:oleObj>
          </a:graphicData>
        </a:graphic>
      </p:graphicFrame>
      <p:graphicFrame>
        <p:nvGraphicFramePr>
          <p:cNvPr id="159758" name="Object 14"/>
          <p:cNvGraphicFramePr>
            <a:graphicFrameLocks noChangeAspect="1"/>
          </p:cNvGraphicFramePr>
          <p:nvPr/>
        </p:nvGraphicFramePr>
        <p:xfrm>
          <a:off x="449263" y="1032439"/>
          <a:ext cx="1752600" cy="304800"/>
        </p:xfrm>
        <a:graphic>
          <a:graphicData uri="http://schemas.openxmlformats.org/presentationml/2006/ole">
            <p:oleObj spid="_x0000_s159758" name="Equation" r:id="rId5" imgW="1168200" imgH="203040" progId="Equation.3">
              <p:embed/>
            </p:oleObj>
          </a:graphicData>
        </a:graphic>
      </p:graphicFrame>
      <p:graphicFrame>
        <p:nvGraphicFramePr>
          <p:cNvPr id="159759" name="Object 15"/>
          <p:cNvGraphicFramePr>
            <a:graphicFrameLocks noChangeAspect="1"/>
          </p:cNvGraphicFramePr>
          <p:nvPr/>
        </p:nvGraphicFramePr>
        <p:xfrm>
          <a:off x="449263" y="1654053"/>
          <a:ext cx="7848601" cy="723900"/>
        </p:xfrm>
        <a:graphic>
          <a:graphicData uri="http://schemas.openxmlformats.org/presentationml/2006/ole">
            <p:oleObj spid="_x0000_s159759" name="Equation" r:id="rId6" imgW="5232240" imgH="482400" progId="Equation.3">
              <p:embed/>
            </p:oleObj>
          </a:graphicData>
        </a:graphic>
      </p:graphicFrame>
      <p:graphicFrame>
        <p:nvGraphicFramePr>
          <p:cNvPr id="159760" name="Object 16"/>
          <p:cNvGraphicFramePr>
            <a:graphicFrameLocks noChangeAspect="1"/>
          </p:cNvGraphicFramePr>
          <p:nvPr/>
        </p:nvGraphicFramePr>
        <p:xfrm>
          <a:off x="449263" y="4055038"/>
          <a:ext cx="4171950" cy="323850"/>
        </p:xfrm>
        <a:graphic>
          <a:graphicData uri="http://schemas.openxmlformats.org/presentationml/2006/ole">
            <p:oleObj spid="_x0000_s159760" name="Equation" r:id="rId7" imgW="2781000" imgH="2156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39151" y="633044"/>
            <a:ext cx="8651631" cy="6032421"/>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latin typeface="+mn-lt"/>
              </a:rPr>
              <a:t>The electromagnetic spectrum is the most expensive “real estate” in the world. Hence, we would like to make as efficient use of it as possible (e.g., time and frequency domain multiplexing).</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latin typeface="+mn-lt"/>
              </a:rPr>
              <a:t>It is more efficient (e.g., less power for a given SNR) to transmit signals at higher frequencies.</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solidFill>
                  <a:schemeClr val="accent1"/>
                </a:solidFill>
                <a:latin typeface="+mn-lt"/>
              </a:rPr>
              <a:t>Modulation:</a:t>
            </a:r>
            <a:r>
              <a:rPr lang="en-US" sz="1800" b="1" kern="0" dirty="0" smtClean="0">
                <a:latin typeface="+mn-lt"/>
              </a:rPr>
              <a:t> send multiple signals</a:t>
            </a:r>
            <a:br>
              <a:rPr lang="en-US" sz="1800" b="1" kern="0" dirty="0" smtClean="0">
                <a:latin typeface="+mn-lt"/>
              </a:rPr>
            </a:br>
            <a:r>
              <a:rPr lang="en-US" sz="1800" b="1" kern="0" dirty="0" smtClean="0">
                <a:latin typeface="+mn-lt"/>
              </a:rPr>
              <a:t>through the same medium (e.g. air,</a:t>
            </a:r>
            <a:br>
              <a:rPr lang="en-US" sz="1800" b="1" kern="0" dirty="0" smtClean="0">
                <a:latin typeface="+mn-lt"/>
              </a:rPr>
            </a:br>
            <a:r>
              <a:rPr lang="en-US" sz="1800" b="1" kern="0" dirty="0" smtClean="0">
                <a:latin typeface="+mn-lt"/>
              </a:rPr>
              <a:t>cables, fibers) by simply shifting </a:t>
            </a:r>
            <a:br>
              <a:rPr lang="en-US" sz="1800" b="1" kern="0" dirty="0" smtClean="0">
                <a:latin typeface="+mn-lt"/>
              </a:rPr>
            </a:br>
            <a:r>
              <a:rPr lang="en-US" sz="1800" b="1" kern="0" dirty="0" smtClean="0">
                <a:latin typeface="+mn-lt"/>
              </a:rPr>
              <a:t>them to different places in the </a:t>
            </a:r>
            <a:br>
              <a:rPr lang="en-US" sz="1800" b="1" kern="0" dirty="0" smtClean="0">
                <a:latin typeface="+mn-lt"/>
              </a:rPr>
            </a:br>
            <a:r>
              <a:rPr lang="en-US" sz="1800" b="1" kern="0" dirty="0" smtClean="0">
                <a:latin typeface="+mn-lt"/>
              </a:rPr>
              <a:t>spectrum.</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solidFill>
                  <a:schemeClr val="accent1"/>
                </a:solidFill>
                <a:latin typeface="+mn-lt"/>
              </a:rPr>
              <a:t>Amplitude Modulation:</a:t>
            </a:r>
            <a:r>
              <a:rPr lang="en-US" sz="1800" b="1" kern="0" dirty="0" smtClean="0">
                <a:latin typeface="+mn-lt"/>
              </a:rPr>
              <a:t> carry the </a:t>
            </a:r>
            <a:br>
              <a:rPr lang="en-US" sz="1800" b="1" kern="0" dirty="0" smtClean="0">
                <a:latin typeface="+mn-lt"/>
              </a:rPr>
            </a:br>
            <a:r>
              <a:rPr lang="en-US" sz="1800" b="1" kern="0" dirty="0" smtClean="0">
                <a:latin typeface="+mn-lt"/>
              </a:rPr>
              <a:t>information in the amplitude of the</a:t>
            </a:r>
            <a:br>
              <a:rPr lang="en-US" sz="1800" b="1" kern="0" dirty="0" smtClean="0">
                <a:latin typeface="+mn-lt"/>
              </a:rPr>
            </a:br>
            <a:r>
              <a:rPr lang="en-US" sz="1800" b="1" kern="0" dirty="0" smtClean="0">
                <a:latin typeface="+mn-lt"/>
              </a:rPr>
              <a:t>signal; use a sinusoidal carrier, </a:t>
            </a:r>
            <a:r>
              <a:rPr lang="en-US" sz="1800" i="1" kern="0" dirty="0" smtClean="0">
                <a:latin typeface="+mn-lt"/>
              </a:rPr>
              <a:t>c</a:t>
            </a:r>
            <a:r>
              <a:rPr lang="en-US" sz="1800" kern="0" dirty="0" smtClean="0">
                <a:latin typeface="+mn-lt"/>
              </a:rPr>
              <a:t>(</a:t>
            </a:r>
            <a:r>
              <a:rPr lang="en-US" sz="1800" i="1" kern="0" dirty="0" smtClean="0">
                <a:latin typeface="+mn-lt"/>
              </a:rPr>
              <a:t>t</a:t>
            </a:r>
            <a:r>
              <a:rPr lang="en-US" sz="1800" kern="0" dirty="0" smtClean="0">
                <a:latin typeface="+mn-lt"/>
              </a:rPr>
              <a:t>)</a:t>
            </a:r>
            <a:r>
              <a:rPr lang="en-US" sz="1800" b="1" kern="0" dirty="0" smtClean="0">
                <a:latin typeface="+mn-lt"/>
              </a:rPr>
              <a:t>.</a:t>
            </a:r>
          </a:p>
          <a:p>
            <a:pPr marL="168275" marR="0" indent="-168275" algn="l" defTabSz="914400" rtl="0" eaLnBrk="1" fontAlgn="base" latinLnBrk="0" hangingPunct="1">
              <a:lnSpc>
                <a:spcPct val="100000"/>
              </a:lnSpc>
              <a:spcBef>
                <a:spcPts val="0"/>
              </a:spcBef>
              <a:spcAft>
                <a:spcPts val="1200"/>
              </a:spcAft>
              <a:buClrTx/>
              <a:buSzTx/>
              <a:buFontTx/>
              <a:buChar char="•"/>
              <a:tabLst/>
            </a:pPr>
            <a:r>
              <a:rPr kumimoji="0" lang="en-US" sz="1800" b="1" i="0" u="none" strike="noStrike" kern="0" cap="none" spc="0" normalizeH="0" baseline="0" noProof="0" dirty="0" smtClean="0">
                <a:ln>
                  <a:noFill/>
                </a:ln>
                <a:solidFill>
                  <a:schemeClr val="accent1"/>
                </a:solidFill>
                <a:effectLst/>
                <a:uLnTx/>
                <a:uFillTx/>
                <a:latin typeface="+mn-lt"/>
                <a:ea typeface="+mn-ea"/>
                <a:cs typeface="+mn-cs"/>
              </a:rPr>
              <a:t>Angle Modulation:</a:t>
            </a:r>
            <a:r>
              <a:rPr kumimoji="0" lang="en-US" sz="1800" b="1" i="0" u="none" strike="noStrike" kern="0" cap="none" spc="0" normalizeH="0" noProof="0" dirty="0" smtClean="0">
                <a:ln>
                  <a:noFill/>
                </a:ln>
                <a:solidFill>
                  <a:schemeClr val="tx1"/>
                </a:solidFill>
                <a:effectLst/>
                <a:uLnTx/>
                <a:uFillTx/>
                <a:latin typeface="+mn-lt"/>
                <a:ea typeface="+mn-ea"/>
                <a:cs typeface="+mn-cs"/>
              </a:rPr>
              <a:t> alternate approach in which the signal is carried in the frequency </a:t>
            </a:r>
            <a:r>
              <a:rPr lang="en-US" sz="1800" b="1" kern="0" dirty="0" smtClean="0">
                <a:latin typeface="+mn-lt"/>
              </a:rPr>
              <a:t>or phase of the carrier signal (frequency and phase modulation).</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latin typeface="+mn-lt"/>
              </a:rPr>
              <a:t>Many other forms of modulation including pulse-amplitude modulation (PAM), pulse-width modulation (PWM), code division multiple access (CDMA) and spread spectrum. These techniques are typically studied in an introductory course in communications theory. </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Concept of Modulation</a:t>
            </a:r>
            <a:endParaRPr lang="en-US" b="1" dirty="0">
              <a:solidFill>
                <a:schemeClr val="accent2"/>
              </a:solidFill>
            </a:endParaRPr>
          </a:p>
        </p:txBody>
      </p:sp>
      <p:pic>
        <p:nvPicPr>
          <p:cNvPr id="181255" name="Picture 7">
            <a:hlinkClick r:id="rId2"/>
          </p:cNvPr>
          <p:cNvPicPr>
            <a:picLocks noChangeAspect="1" noChangeArrowheads="1"/>
          </p:cNvPicPr>
          <p:nvPr/>
        </p:nvPicPr>
        <p:blipFill>
          <a:blip r:embed="rId3"/>
          <a:srcRect l="18121" t="35470" r="9479" b="26054"/>
          <a:stretch>
            <a:fillRect/>
          </a:stretch>
        </p:blipFill>
        <p:spPr bwMode="auto">
          <a:xfrm>
            <a:off x="4712670" y="2128217"/>
            <a:ext cx="3909109" cy="1543427"/>
          </a:xfrm>
          <a:prstGeom prst="rect">
            <a:avLst/>
          </a:prstGeom>
          <a:noFill/>
          <a:ln w="9525">
            <a:noFill/>
            <a:miter lim="800000"/>
            <a:headEnd/>
            <a:tailEnd/>
          </a:ln>
          <a:effectLst/>
        </p:spPr>
      </p:pic>
      <p:pic>
        <p:nvPicPr>
          <p:cNvPr id="181256" name="Picture 8">
            <a:hlinkClick r:id="rId4"/>
          </p:cNvPr>
          <p:cNvPicPr>
            <a:picLocks noChangeAspect="1" noChangeArrowheads="1"/>
          </p:cNvPicPr>
          <p:nvPr/>
        </p:nvPicPr>
        <p:blipFill>
          <a:blip r:embed="rId5"/>
          <a:srcRect/>
          <a:stretch>
            <a:fillRect/>
          </a:stretch>
        </p:blipFill>
        <p:spPr bwMode="auto">
          <a:xfrm>
            <a:off x="5026244" y="3727637"/>
            <a:ext cx="3876895" cy="8873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82879" y="562704"/>
            <a:ext cx="8651631" cy="276999"/>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4800"/>
              </a:spcAft>
              <a:buClrTx/>
              <a:buSzTx/>
              <a:buFontTx/>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Modulation:</a:t>
            </a:r>
            <a:endParaRPr lang="en-US" sz="1800" b="1" kern="0" dirty="0" smtClean="0">
              <a:latin typeface="+mn-lt"/>
            </a:endParaRP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Amplitude Modulation Using a Complex Exponential</a:t>
            </a:r>
            <a:endParaRPr lang="en-US" b="1" dirty="0">
              <a:solidFill>
                <a:schemeClr val="accent2"/>
              </a:solidFill>
            </a:endParaRPr>
          </a:p>
        </p:txBody>
      </p:sp>
      <p:pic>
        <p:nvPicPr>
          <p:cNvPr id="182276" name="Picture 4">
            <a:hlinkClick r:id="rId3"/>
          </p:cNvPr>
          <p:cNvPicPr>
            <a:picLocks noChangeAspect="1" noChangeArrowheads="1"/>
          </p:cNvPicPr>
          <p:nvPr/>
        </p:nvPicPr>
        <p:blipFill>
          <a:blip r:embed="rId4"/>
          <a:srcRect/>
          <a:stretch>
            <a:fillRect/>
          </a:stretch>
        </p:blipFill>
        <p:spPr bwMode="auto">
          <a:xfrm>
            <a:off x="1543367" y="730587"/>
            <a:ext cx="7108289" cy="3928265"/>
          </a:xfrm>
          <a:prstGeom prst="rect">
            <a:avLst/>
          </a:prstGeom>
          <a:noFill/>
          <a:ln w="9525">
            <a:noFill/>
            <a:miter lim="800000"/>
            <a:headEnd/>
            <a:tailEnd/>
          </a:ln>
          <a:effectLst/>
        </p:spPr>
      </p:pic>
      <p:pic>
        <p:nvPicPr>
          <p:cNvPr id="182277" name="Picture 5">
            <a:hlinkClick r:id="rId3"/>
          </p:cNvPr>
          <p:cNvPicPr>
            <a:picLocks noChangeAspect="1" noChangeArrowheads="1"/>
          </p:cNvPicPr>
          <p:nvPr/>
        </p:nvPicPr>
        <p:blipFill>
          <a:blip r:embed="rId5"/>
          <a:srcRect/>
          <a:stretch>
            <a:fillRect/>
          </a:stretch>
        </p:blipFill>
        <p:spPr bwMode="auto">
          <a:xfrm>
            <a:off x="686020" y="5081501"/>
            <a:ext cx="7743825" cy="1171575"/>
          </a:xfrm>
          <a:prstGeom prst="rect">
            <a:avLst/>
          </a:prstGeom>
          <a:noFill/>
          <a:ln w="9525">
            <a:noFill/>
            <a:miter lim="800000"/>
            <a:headEnd/>
            <a:tailEnd/>
          </a:ln>
          <a:effectLst/>
        </p:spPr>
      </p:pic>
      <p:sp>
        <p:nvSpPr>
          <p:cNvPr id="9" name="TextBox 8"/>
          <p:cNvSpPr txBox="1"/>
          <p:nvPr/>
        </p:nvSpPr>
        <p:spPr>
          <a:xfrm>
            <a:off x="181168" y="4668120"/>
            <a:ext cx="8651631" cy="276999"/>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4800"/>
              </a:spcAft>
              <a:buClrTx/>
              <a:buSzTx/>
              <a:buFontTx/>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Demodulation:</a:t>
            </a:r>
            <a:endParaRPr lang="en-US" sz="1800" b="1" kern="0" dirty="0" smtClean="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Amplitude Modulation Using a Sinusoid</a:t>
            </a:r>
            <a:endParaRPr lang="en-US" b="1" dirty="0">
              <a:solidFill>
                <a:schemeClr val="accent2"/>
              </a:solidFill>
            </a:endParaRPr>
          </a:p>
        </p:txBody>
      </p:sp>
      <p:pic>
        <p:nvPicPr>
          <p:cNvPr id="183301" name="Picture 5">
            <a:hlinkClick r:id="rId3"/>
          </p:cNvPr>
          <p:cNvPicPr>
            <a:picLocks noChangeAspect="1" noChangeArrowheads="1"/>
          </p:cNvPicPr>
          <p:nvPr/>
        </p:nvPicPr>
        <p:blipFill>
          <a:blip r:embed="rId4"/>
          <a:srcRect r="5811"/>
          <a:stretch>
            <a:fillRect/>
          </a:stretch>
        </p:blipFill>
        <p:spPr bwMode="auto">
          <a:xfrm>
            <a:off x="266700" y="622300"/>
            <a:ext cx="8659586" cy="57736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Synchronous Demodulation of Sinusoidal AM</a:t>
            </a:r>
            <a:endParaRPr lang="en-US" b="1" dirty="0">
              <a:solidFill>
                <a:schemeClr val="accent2"/>
              </a:solidFill>
            </a:endParaRPr>
          </a:p>
        </p:txBody>
      </p:sp>
      <p:pic>
        <p:nvPicPr>
          <p:cNvPr id="184326" name="Picture 6">
            <a:hlinkClick r:id="rId3"/>
          </p:cNvPr>
          <p:cNvPicPr>
            <a:picLocks noChangeAspect="1" noChangeArrowheads="1"/>
          </p:cNvPicPr>
          <p:nvPr/>
        </p:nvPicPr>
        <p:blipFill>
          <a:blip r:embed="rId4"/>
          <a:srcRect/>
          <a:stretch>
            <a:fillRect/>
          </a:stretch>
        </p:blipFill>
        <p:spPr bwMode="auto">
          <a:xfrm>
            <a:off x="1949129" y="734841"/>
            <a:ext cx="5274022" cy="1586327"/>
          </a:xfrm>
          <a:prstGeom prst="rect">
            <a:avLst/>
          </a:prstGeom>
          <a:noFill/>
          <a:ln w="9525">
            <a:noFill/>
            <a:miter lim="800000"/>
            <a:headEnd/>
            <a:tailEnd/>
          </a:ln>
          <a:effectLst/>
        </p:spPr>
      </p:pic>
      <p:pic>
        <p:nvPicPr>
          <p:cNvPr id="184327" name="Picture 7">
            <a:hlinkClick r:id="rId3"/>
          </p:cNvPr>
          <p:cNvPicPr>
            <a:picLocks noChangeAspect="1" noChangeArrowheads="1"/>
          </p:cNvPicPr>
          <p:nvPr/>
        </p:nvPicPr>
        <p:blipFill>
          <a:blip r:embed="rId5"/>
          <a:srcRect/>
          <a:stretch>
            <a:fillRect/>
          </a:stretch>
        </p:blipFill>
        <p:spPr bwMode="auto">
          <a:xfrm>
            <a:off x="3360249" y="2321169"/>
            <a:ext cx="5556740" cy="4068519"/>
          </a:xfrm>
          <a:prstGeom prst="rect">
            <a:avLst/>
          </a:prstGeom>
          <a:noFill/>
          <a:ln w="9525">
            <a:noFill/>
            <a:miter lim="800000"/>
            <a:headEnd/>
            <a:tailEnd/>
          </a:ln>
          <a:effectLst/>
        </p:spPr>
      </p:pic>
      <p:sp>
        <p:nvSpPr>
          <p:cNvPr id="8" name="TextBox 7"/>
          <p:cNvSpPr txBox="1"/>
          <p:nvPr/>
        </p:nvSpPr>
        <p:spPr>
          <a:xfrm>
            <a:off x="238125" y="3123040"/>
            <a:ext cx="3095918" cy="2677656"/>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Assumptions:</a:t>
            </a:r>
          </a:p>
          <a:p>
            <a:pPr marL="338138" indent="-169863">
              <a:spcAft>
                <a:spcPts val="1200"/>
              </a:spcAft>
              <a:buFont typeface="Wingdings" pitchFamily="2" charset="2"/>
              <a:buChar char="§"/>
            </a:pPr>
            <a:r>
              <a:rPr lang="en-US" sz="1800" b="1" dirty="0" smtClean="0"/>
              <a:t> </a:t>
            </a:r>
            <a:r>
              <a:rPr lang="en-US" sz="1800" b="1" dirty="0" smtClean="0">
                <a:sym typeface="Symbol"/>
              </a:rPr>
              <a:t></a:t>
            </a:r>
            <a:r>
              <a:rPr lang="en-US" sz="1800" b="1" dirty="0" smtClean="0"/>
              <a:t> = 0 (for now),</a:t>
            </a:r>
          </a:p>
          <a:p>
            <a:pPr marL="338138" indent="-169863">
              <a:spcAft>
                <a:spcPts val="1200"/>
              </a:spcAft>
              <a:buFont typeface="Wingdings" pitchFamily="2" charset="2"/>
              <a:buChar char="§"/>
            </a:pPr>
            <a:r>
              <a:rPr lang="en-US" sz="1800" b="1" dirty="0" smtClean="0"/>
              <a:t>Local oscillator is </a:t>
            </a:r>
            <a:r>
              <a:rPr lang="en-US" sz="1800" b="1" i="1" dirty="0" smtClean="0"/>
              <a:t>synchronized with the </a:t>
            </a:r>
            <a:r>
              <a:rPr lang="en-US" sz="1800" b="1" dirty="0" smtClean="0"/>
              <a:t>carrier.</a:t>
            </a:r>
          </a:p>
          <a:p>
            <a:pPr>
              <a:spcAft>
                <a:spcPts val="1200"/>
              </a:spcAft>
            </a:pPr>
            <a:r>
              <a:rPr lang="en-US" sz="1800" b="1" dirty="0" smtClean="0"/>
              <a:t>In practice, synchronization is achieved using a phase-locked loop (PLL).</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39151" y="633044"/>
            <a:ext cx="8651631" cy="5647700"/>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5400"/>
              </a:spcAft>
              <a:buClrTx/>
              <a:buSzTx/>
              <a:buFontTx/>
              <a:buChar char="•"/>
              <a:tabLst/>
            </a:pPr>
            <a:r>
              <a:rPr lang="en-US" sz="1800" b="1" kern="0" dirty="0" smtClean="0">
                <a:latin typeface="+mn-lt"/>
              </a:rPr>
              <a:t>We can easily derive the properties of the demodulated signal:</a:t>
            </a:r>
          </a:p>
          <a:p>
            <a:pPr marL="168275" indent="-168275">
              <a:spcBef>
                <a:spcPts val="0"/>
              </a:spcBef>
              <a:spcAft>
                <a:spcPts val="1200"/>
              </a:spcAft>
              <a:buFontTx/>
              <a:buChar char="•"/>
            </a:pPr>
            <a:r>
              <a:rPr kumimoji="0" lang="en-US" sz="1800" b="1" i="0" u="none" strike="noStrike" kern="0" cap="none" spc="0" normalizeH="0" noProof="0" dirty="0" smtClean="0">
                <a:ln>
                  <a:noFill/>
                </a:ln>
                <a:solidFill>
                  <a:schemeClr val="tx1"/>
                </a:solidFill>
                <a:effectLst/>
                <a:uLnTx/>
                <a:uFillTx/>
                <a:latin typeface="+mn-lt"/>
                <a:ea typeface="+mn-ea"/>
                <a:cs typeface="+mn-cs"/>
              </a:rPr>
              <a:t>The low-pass filter removes the high-frequency replica of </a:t>
            </a:r>
            <a:r>
              <a:rPr lang="en-US" sz="1800" i="1" kern="0" dirty="0" smtClean="0">
                <a:latin typeface="+mn-lt"/>
              </a:rPr>
              <a:t>x</a:t>
            </a:r>
            <a:r>
              <a:rPr lang="en-US" sz="1800" kern="0" dirty="0" smtClean="0">
                <a:latin typeface="+mn-lt"/>
              </a:rPr>
              <a:t>(</a:t>
            </a:r>
            <a:r>
              <a:rPr lang="en-US" sz="1800" i="1" kern="0" dirty="0" smtClean="0">
                <a:latin typeface="+mn-lt"/>
              </a:rPr>
              <a:t>t</a:t>
            </a:r>
            <a:r>
              <a:rPr lang="en-US" sz="1800" kern="0" dirty="0" smtClean="0">
                <a:latin typeface="+mn-lt"/>
              </a:rPr>
              <a:t>)</a:t>
            </a:r>
            <a:r>
              <a:rPr kumimoji="0" lang="en-US" sz="1800" b="1" i="0" u="none" strike="noStrike" kern="0" cap="none" spc="0" normalizeH="0" noProof="0" dirty="0" smtClean="0">
                <a:ln>
                  <a:noFill/>
                </a:ln>
                <a:solidFill>
                  <a:schemeClr val="tx1"/>
                </a:solidFill>
                <a:effectLst/>
                <a:uLnTx/>
                <a:uFillTx/>
                <a:latin typeface="+mn-lt"/>
                <a:ea typeface="+mn-ea"/>
                <a:cs typeface="+mn-cs"/>
              </a:rPr>
              <a:t>, leaving </a:t>
            </a:r>
            <a:r>
              <a:rPr kumimoji="0" lang="en-US" sz="1800" b="1" i="0" u="none" strike="noStrike" kern="0" cap="none" spc="0" normalizeH="0" noProof="0" dirty="0" err="1" smtClean="0">
                <a:ln>
                  <a:noFill/>
                </a:ln>
                <a:solidFill>
                  <a:schemeClr val="tx1"/>
                </a:solidFill>
                <a:effectLst/>
                <a:uLnTx/>
                <a:uFillTx/>
                <a:latin typeface="+mn-lt"/>
                <a:ea typeface="+mn-ea"/>
                <a:cs typeface="+mn-cs"/>
              </a:rPr>
              <a:t>onl</a:t>
            </a:r>
            <a:r>
              <a:rPr lang="en-US" sz="1800" b="1" kern="0" dirty="0" smtClean="0">
                <a:latin typeface="+mn-lt"/>
              </a:rPr>
              <a:t>y the “baseband” component.</a:t>
            </a:r>
          </a:p>
          <a:p>
            <a:pPr marL="168275" indent="-168275">
              <a:spcBef>
                <a:spcPts val="0"/>
              </a:spcBef>
              <a:spcAft>
                <a:spcPts val="8400"/>
              </a:spcAft>
              <a:buFontTx/>
              <a:buChar char="•"/>
            </a:pPr>
            <a:r>
              <a:rPr kumimoji="0" lang="en-US" sz="1800" b="1" i="0" u="none" strike="noStrike" kern="0" cap="none" spc="0" normalizeH="0" noProof="0" dirty="0" smtClean="0">
                <a:ln>
                  <a:noFill/>
                </a:ln>
                <a:solidFill>
                  <a:schemeClr val="tx1"/>
                </a:solidFill>
                <a:effectLst/>
                <a:uLnTx/>
                <a:uFillTx/>
                <a:latin typeface="+mn-lt"/>
                <a:ea typeface="+mn-ea"/>
                <a:cs typeface="+mn-cs"/>
              </a:rPr>
              <a:t>Suppose there is a phase difference between the transmitter and the receiver:</a:t>
            </a:r>
          </a:p>
          <a:p>
            <a:pPr marL="168275" indent="-168275">
              <a:spcBef>
                <a:spcPts val="0"/>
              </a:spcBef>
              <a:spcAft>
                <a:spcPts val="1200"/>
              </a:spcAft>
            </a:pPr>
            <a:r>
              <a:rPr kumimoji="0" lang="en-US" sz="1800" b="1" i="0" u="none" strike="noStrike" kern="0" cap="none" spc="0" normalizeH="0" noProof="0" dirty="0" smtClean="0">
                <a:ln>
                  <a:noFill/>
                </a:ln>
                <a:solidFill>
                  <a:schemeClr val="tx1"/>
                </a:solidFill>
                <a:effectLst/>
                <a:uLnTx/>
                <a:uFillTx/>
                <a:latin typeface="+mn-lt"/>
                <a:ea typeface="+mn-ea"/>
                <a:cs typeface="+mn-cs"/>
              </a:rPr>
              <a:t>	The mismatch in phase </a:t>
            </a:r>
            <a:r>
              <a:rPr lang="en-US" sz="1800" b="1" kern="0" dirty="0" smtClean="0">
                <a:latin typeface="+mn-lt"/>
              </a:rPr>
              <a:t>appears as a scale factor that can be ignored.</a:t>
            </a:r>
          </a:p>
          <a:p>
            <a:pPr marL="168275" indent="-168275">
              <a:spcBef>
                <a:spcPts val="0"/>
              </a:spcBef>
              <a:spcAft>
                <a:spcPts val="7200"/>
              </a:spcAft>
              <a:buFont typeface="Arial" pitchFamily="34" charset="0"/>
              <a:buChar char="•"/>
            </a:pPr>
            <a:r>
              <a:rPr kumimoji="0" lang="en-US" sz="1800" b="1" i="0" u="none" strike="noStrike" kern="0" cap="none" spc="0" normalizeH="0" noProof="0" dirty="0" smtClean="0">
                <a:ln>
                  <a:noFill/>
                </a:ln>
                <a:solidFill>
                  <a:schemeClr val="tx1"/>
                </a:solidFill>
                <a:effectLst/>
                <a:uLnTx/>
                <a:uFillTx/>
                <a:latin typeface="+mn-lt"/>
                <a:ea typeface="+mn-ea"/>
                <a:cs typeface="+mn-cs"/>
              </a:rPr>
              <a:t>If there is a time-varying phase difference (due to drift):</a:t>
            </a:r>
          </a:p>
          <a:p>
            <a:pPr marL="168275" indent="-168275">
              <a:spcBef>
                <a:spcPts val="0"/>
              </a:spcBef>
              <a:spcAft>
                <a:spcPts val="1200"/>
              </a:spcAft>
            </a:pPr>
            <a:r>
              <a:rPr lang="en-US" sz="1800" b="1" kern="0" dirty="0" smtClean="0">
                <a:latin typeface="+mn-lt"/>
              </a:rPr>
              <a:t>	If the phase difference varies slowly in time, the net result is simply a time-varying amplitude change, which distorts the signal (slightly).</a:t>
            </a:r>
          </a:p>
          <a:p>
            <a:pPr marL="168275" indent="-168275">
              <a:spcBef>
                <a:spcPts val="0"/>
              </a:spcBef>
              <a:spcAft>
                <a:spcPts val="1200"/>
              </a:spcAft>
              <a:buFont typeface="Arial" pitchFamily="34" charset="0"/>
              <a:buChar char="•"/>
            </a:pPr>
            <a:r>
              <a:rPr lang="en-US" sz="1800" b="1" kern="0" dirty="0" smtClean="0">
                <a:latin typeface="+mn-lt"/>
              </a:rPr>
              <a:t>What happens if the receiver is exactly 90</a:t>
            </a:r>
            <a:r>
              <a:rPr lang="en-US" sz="1800" b="1" kern="0" dirty="0" smtClean="0">
                <a:latin typeface="+mn-lt"/>
                <a:sym typeface="Symbol"/>
              </a:rPr>
              <a:t> out of phase?</a:t>
            </a:r>
            <a:endParaRPr lang="en-US" sz="1800" b="1" kern="0" dirty="0" smtClean="0">
              <a:latin typeface="+mn-lt"/>
            </a:endParaRP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Synchronous Demodulation in the Time Domain</a:t>
            </a:r>
            <a:endParaRPr lang="en-US" b="1" dirty="0">
              <a:solidFill>
                <a:schemeClr val="accent2"/>
              </a:solidFill>
            </a:endParaRPr>
          </a:p>
        </p:txBody>
      </p:sp>
      <p:graphicFrame>
        <p:nvGraphicFramePr>
          <p:cNvPr id="181253" name="Object 5"/>
          <p:cNvGraphicFramePr>
            <a:graphicFrameLocks noChangeAspect="1"/>
          </p:cNvGraphicFramePr>
          <p:nvPr/>
        </p:nvGraphicFramePr>
        <p:xfrm>
          <a:off x="463550" y="914890"/>
          <a:ext cx="5600700" cy="647700"/>
        </p:xfrm>
        <a:graphic>
          <a:graphicData uri="http://schemas.openxmlformats.org/presentationml/2006/ole">
            <p:oleObj spid="_x0000_s185346" name="Equation" r:id="rId4" imgW="3733560" imgH="431640" progId="Equation.3">
              <p:embed/>
            </p:oleObj>
          </a:graphicData>
        </a:graphic>
      </p:graphicFrame>
      <p:graphicFrame>
        <p:nvGraphicFramePr>
          <p:cNvPr id="2" name="Object 5"/>
          <p:cNvGraphicFramePr>
            <a:graphicFrameLocks noChangeAspect="1"/>
          </p:cNvGraphicFramePr>
          <p:nvPr/>
        </p:nvGraphicFramePr>
        <p:xfrm>
          <a:off x="463550" y="2639958"/>
          <a:ext cx="4743450" cy="990600"/>
        </p:xfrm>
        <a:graphic>
          <a:graphicData uri="http://schemas.openxmlformats.org/presentationml/2006/ole">
            <p:oleObj spid="_x0000_s185349" name="Equation" r:id="rId5" imgW="3162240" imgH="660240" progId="Equation.3">
              <p:embed/>
            </p:oleObj>
          </a:graphicData>
        </a:graphic>
      </p:graphicFrame>
      <p:graphicFrame>
        <p:nvGraphicFramePr>
          <p:cNvPr id="185350" name="Object 6"/>
          <p:cNvGraphicFramePr>
            <a:graphicFrameLocks noChangeAspect="1"/>
          </p:cNvGraphicFramePr>
          <p:nvPr/>
        </p:nvGraphicFramePr>
        <p:xfrm>
          <a:off x="463550" y="4399085"/>
          <a:ext cx="4114800" cy="647700"/>
        </p:xfrm>
        <a:graphic>
          <a:graphicData uri="http://schemas.openxmlformats.org/presentationml/2006/ole">
            <p:oleObj spid="_x0000_s185350" name="Equation" r:id="rId6" imgW="2743200" imgH="4316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96947" y="576772"/>
            <a:ext cx="8651631" cy="276999"/>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6000"/>
              </a:spcAft>
              <a:buClrTx/>
              <a:buSzTx/>
              <a:buFontTx/>
              <a:buChar char="•"/>
              <a:tabLst/>
            </a:pPr>
            <a:r>
              <a:rPr lang="en-US" sz="1800" b="1" kern="0" dirty="0" smtClean="0">
                <a:latin typeface="+mn-lt"/>
              </a:rPr>
              <a:t>Consider the spectrum of our modulation signal:</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Asynchronous Demodulation</a:t>
            </a:r>
            <a:endParaRPr lang="en-US" b="1" dirty="0">
              <a:solidFill>
                <a:schemeClr val="accent2"/>
              </a:solidFill>
            </a:endParaRPr>
          </a:p>
        </p:txBody>
      </p:sp>
      <p:pic>
        <p:nvPicPr>
          <p:cNvPr id="186374" name="Picture 6">
            <a:hlinkClick r:id="rId4"/>
          </p:cNvPr>
          <p:cNvPicPr>
            <a:picLocks noChangeAspect="1" noChangeArrowheads="1"/>
          </p:cNvPicPr>
          <p:nvPr/>
        </p:nvPicPr>
        <p:blipFill>
          <a:blip r:embed="rId5"/>
          <a:srcRect/>
          <a:stretch>
            <a:fillRect/>
          </a:stretch>
        </p:blipFill>
        <p:spPr bwMode="auto">
          <a:xfrm>
            <a:off x="666750" y="1689351"/>
            <a:ext cx="7810500" cy="1819275"/>
          </a:xfrm>
          <a:prstGeom prst="rect">
            <a:avLst/>
          </a:prstGeom>
          <a:noFill/>
          <a:ln w="9525">
            <a:noFill/>
            <a:miter lim="800000"/>
            <a:headEnd/>
            <a:tailEnd/>
          </a:ln>
          <a:effectLst/>
        </p:spPr>
      </p:pic>
      <p:graphicFrame>
        <p:nvGraphicFramePr>
          <p:cNvPr id="186375" name="Object 7"/>
          <p:cNvGraphicFramePr>
            <a:graphicFrameLocks noChangeAspect="1"/>
          </p:cNvGraphicFramePr>
          <p:nvPr/>
        </p:nvGraphicFramePr>
        <p:xfrm>
          <a:off x="1123950" y="1069975"/>
          <a:ext cx="6953250" cy="590550"/>
        </p:xfrm>
        <a:graphic>
          <a:graphicData uri="http://schemas.openxmlformats.org/presentationml/2006/ole">
            <p:oleObj spid="_x0000_s186375" name="Equation" r:id="rId6" imgW="4635360" imgH="393480" progId="Equation.3">
              <p:embed/>
            </p:oleObj>
          </a:graphicData>
        </a:graphic>
      </p:graphicFrame>
      <p:sp>
        <p:nvSpPr>
          <p:cNvPr id="8" name="TextBox 7"/>
          <p:cNvSpPr txBox="1"/>
          <p:nvPr/>
        </p:nvSpPr>
        <p:spPr>
          <a:xfrm>
            <a:off x="252530" y="3542712"/>
            <a:ext cx="8651631" cy="2923877"/>
          </a:xfrm>
          <a:prstGeom prst="rect">
            <a:avLst/>
          </a:prstGeom>
        </p:spPr>
        <p:txBody>
          <a:bodyPr wrap="square" lIns="0" tIns="0" rIns="0" bIns="0" rtlCol="0">
            <a:spAutoFit/>
          </a:bodyPr>
          <a:lstStyle/>
          <a:p>
            <a:pPr marL="168275" indent="-168275">
              <a:spcBef>
                <a:spcPts val="0"/>
              </a:spcBef>
              <a:spcAft>
                <a:spcPts val="600"/>
              </a:spcAft>
            </a:pPr>
            <a:r>
              <a:rPr lang="en-US" sz="1800" b="1" kern="0" dirty="0" smtClean="0">
                <a:latin typeface="+mn-lt"/>
              </a:rPr>
              <a:t>	Problems if the transmitter and receiver are </a:t>
            </a:r>
            <a:r>
              <a:rPr lang="en-US" sz="1800" b="1" kern="0" dirty="0" smtClean="0"/>
              <a:t>exactly 90</a:t>
            </a:r>
            <a:r>
              <a:rPr lang="en-US" sz="1800" b="1" kern="0" dirty="0" smtClean="0">
                <a:sym typeface="Symbol"/>
              </a:rPr>
              <a:t> out of phase.</a:t>
            </a:r>
          </a:p>
          <a:p>
            <a:pPr marL="168275" indent="-168275">
              <a:spcBef>
                <a:spcPts val="0"/>
              </a:spcBef>
              <a:spcAft>
                <a:spcPts val="600"/>
              </a:spcAft>
              <a:buFont typeface="Arial" pitchFamily="34" charset="0"/>
              <a:buChar char="•"/>
            </a:pPr>
            <a:r>
              <a:rPr lang="en-US" sz="1800" b="1" kern="0" dirty="0" smtClean="0">
                <a:latin typeface="+mn-lt"/>
                <a:sym typeface="Symbol"/>
              </a:rPr>
              <a:t>Alternative: </a:t>
            </a:r>
            <a:r>
              <a:rPr lang="en-US" sz="1800" b="1" kern="0" dirty="0" smtClean="0">
                <a:solidFill>
                  <a:schemeClr val="accent1"/>
                </a:solidFill>
                <a:latin typeface="+mn-lt"/>
                <a:sym typeface="Symbol"/>
              </a:rPr>
              <a:t>Asynchronous</a:t>
            </a:r>
            <a:br>
              <a:rPr lang="en-US" sz="1800" b="1" kern="0" dirty="0" smtClean="0">
                <a:solidFill>
                  <a:schemeClr val="accent1"/>
                </a:solidFill>
                <a:latin typeface="+mn-lt"/>
                <a:sym typeface="Symbol"/>
              </a:rPr>
            </a:br>
            <a:r>
              <a:rPr lang="en-US" sz="1800" b="1" kern="0" dirty="0" smtClean="0">
                <a:solidFill>
                  <a:schemeClr val="accent1"/>
                </a:solidFill>
                <a:latin typeface="+mn-lt"/>
                <a:sym typeface="Symbol"/>
              </a:rPr>
              <a:t>modulation</a:t>
            </a:r>
            <a:r>
              <a:rPr lang="en-US" sz="1800" b="1" kern="0" dirty="0" smtClean="0">
                <a:latin typeface="+mn-lt"/>
                <a:sym typeface="Symbol"/>
              </a:rPr>
              <a:t> includes the</a:t>
            </a:r>
            <a:br>
              <a:rPr lang="en-US" sz="1800" b="1" kern="0" dirty="0" smtClean="0">
                <a:latin typeface="+mn-lt"/>
                <a:sym typeface="Symbol"/>
              </a:rPr>
            </a:br>
            <a:r>
              <a:rPr lang="en-US" sz="1800" b="1" kern="0" dirty="0" smtClean="0">
                <a:latin typeface="+mn-lt"/>
                <a:sym typeface="Symbol"/>
              </a:rPr>
              <a:t>carrier in the output and</a:t>
            </a:r>
            <a:br>
              <a:rPr lang="en-US" sz="1800" b="1" kern="0" dirty="0" smtClean="0">
                <a:latin typeface="+mn-lt"/>
                <a:sym typeface="Symbol"/>
              </a:rPr>
            </a:br>
            <a:r>
              <a:rPr lang="en-US" sz="1800" b="1" kern="0" dirty="0" smtClean="0">
                <a:latin typeface="+mn-lt"/>
                <a:sym typeface="Symbol"/>
              </a:rPr>
              <a:t>ensures the envelope</a:t>
            </a:r>
            <a:br>
              <a:rPr lang="en-US" sz="1800" b="1" kern="0" dirty="0" smtClean="0">
                <a:latin typeface="+mn-lt"/>
                <a:sym typeface="Symbol"/>
              </a:rPr>
            </a:br>
            <a:r>
              <a:rPr lang="en-US" sz="1800" b="1" kern="0" dirty="0" smtClean="0">
                <a:latin typeface="+mn-lt"/>
                <a:sym typeface="Symbol"/>
              </a:rPr>
              <a:t>of the modulated carrier</a:t>
            </a:r>
            <a:br>
              <a:rPr lang="en-US" sz="1800" b="1" kern="0" dirty="0" smtClean="0">
                <a:latin typeface="+mn-lt"/>
                <a:sym typeface="Symbol"/>
              </a:rPr>
            </a:br>
            <a:r>
              <a:rPr lang="en-US" sz="1800" b="1" kern="0" dirty="0" smtClean="0">
                <a:latin typeface="+mn-lt"/>
                <a:sym typeface="Symbol"/>
              </a:rPr>
              <a:t>contains the information.</a:t>
            </a:r>
          </a:p>
          <a:p>
            <a:pPr marL="168275" indent="-168275">
              <a:spcBef>
                <a:spcPts val="0"/>
              </a:spcBef>
              <a:spcAft>
                <a:spcPts val="600"/>
              </a:spcAft>
              <a:buFont typeface="Arial" pitchFamily="34" charset="0"/>
              <a:buChar char="•"/>
            </a:pPr>
            <a:r>
              <a:rPr lang="en-US" sz="1800" b="1" kern="0" dirty="0" smtClean="0">
                <a:latin typeface="+mn-lt"/>
                <a:sym typeface="Symbol"/>
              </a:rPr>
              <a:t>The carrier must be much</a:t>
            </a:r>
            <a:br>
              <a:rPr lang="en-US" sz="1800" b="1" kern="0" dirty="0" smtClean="0">
                <a:latin typeface="+mn-lt"/>
                <a:sym typeface="Symbol"/>
              </a:rPr>
            </a:br>
            <a:r>
              <a:rPr lang="en-US" sz="1800" b="1" kern="0" dirty="0" smtClean="0">
                <a:latin typeface="+mn-lt"/>
                <a:sym typeface="Symbol"/>
              </a:rPr>
              <a:t>higher in frequency than</a:t>
            </a:r>
            <a:br>
              <a:rPr lang="en-US" sz="1800" b="1" kern="0" dirty="0" smtClean="0">
                <a:latin typeface="+mn-lt"/>
                <a:sym typeface="Symbol"/>
              </a:rPr>
            </a:br>
            <a:r>
              <a:rPr lang="en-US" sz="1800" b="1" kern="0" dirty="0" smtClean="0">
                <a:latin typeface="+mn-lt"/>
                <a:sym typeface="Symbol"/>
              </a:rPr>
              <a:t>the signal: </a:t>
            </a:r>
          </a:p>
        </p:txBody>
      </p:sp>
      <p:pic>
        <p:nvPicPr>
          <p:cNvPr id="186376" name="Picture 8">
            <a:hlinkClick r:id="rId4"/>
          </p:cNvPr>
          <p:cNvPicPr>
            <a:picLocks noChangeAspect="1" noChangeArrowheads="1"/>
          </p:cNvPicPr>
          <p:nvPr/>
        </p:nvPicPr>
        <p:blipFill>
          <a:blip r:embed="rId7"/>
          <a:srcRect/>
          <a:stretch>
            <a:fillRect/>
          </a:stretch>
        </p:blipFill>
        <p:spPr bwMode="auto">
          <a:xfrm>
            <a:off x="3516921" y="4044075"/>
            <a:ext cx="5215890" cy="2641041"/>
          </a:xfrm>
          <a:prstGeom prst="rect">
            <a:avLst/>
          </a:prstGeom>
          <a:noFill/>
          <a:ln w="9525">
            <a:noFill/>
            <a:miter lim="800000"/>
            <a:headEnd/>
            <a:tailEnd/>
          </a:ln>
          <a:effectLst/>
        </p:spPr>
      </p:pic>
      <p:graphicFrame>
        <p:nvGraphicFramePr>
          <p:cNvPr id="186377" name="Object 9"/>
          <p:cNvGraphicFramePr>
            <a:graphicFrameLocks noChangeAspect="1"/>
          </p:cNvGraphicFramePr>
          <p:nvPr/>
        </p:nvGraphicFramePr>
        <p:xfrm>
          <a:off x="1581371" y="6133830"/>
          <a:ext cx="857250" cy="342900"/>
        </p:xfrm>
        <a:graphic>
          <a:graphicData uri="http://schemas.openxmlformats.org/presentationml/2006/ole">
            <p:oleObj spid="_x0000_s186377" name="Equation" r:id="rId8" imgW="571320" imgH="2286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Implementation of an Asynchronous Demodulator</a:t>
            </a:r>
            <a:endParaRPr lang="en-US" b="1" dirty="0">
              <a:solidFill>
                <a:schemeClr val="accent2"/>
              </a:solidFill>
            </a:endParaRPr>
          </a:p>
        </p:txBody>
      </p:sp>
      <p:pic>
        <p:nvPicPr>
          <p:cNvPr id="187396" name="Picture 4"/>
          <p:cNvPicPr>
            <a:picLocks noChangeAspect="1" noChangeArrowheads="1"/>
          </p:cNvPicPr>
          <p:nvPr/>
        </p:nvPicPr>
        <p:blipFill>
          <a:blip r:embed="rId3"/>
          <a:srcRect/>
          <a:stretch>
            <a:fillRect/>
          </a:stretch>
        </p:blipFill>
        <p:spPr bwMode="auto">
          <a:xfrm>
            <a:off x="238125" y="1132740"/>
            <a:ext cx="8606195" cy="1807406"/>
          </a:xfrm>
          <a:prstGeom prst="rect">
            <a:avLst/>
          </a:prstGeom>
          <a:noFill/>
          <a:ln w="9525">
            <a:noFill/>
            <a:miter lim="800000"/>
            <a:headEnd/>
            <a:tailEnd/>
          </a:ln>
          <a:effectLst/>
        </p:spPr>
      </p:pic>
      <p:sp>
        <p:nvSpPr>
          <p:cNvPr id="7" name="TextBox 6"/>
          <p:cNvSpPr txBox="1"/>
          <p:nvPr/>
        </p:nvSpPr>
        <p:spPr>
          <a:xfrm>
            <a:off x="196947" y="576772"/>
            <a:ext cx="8651631" cy="3308598"/>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3800"/>
              </a:spcAft>
              <a:buClrTx/>
              <a:buSzTx/>
              <a:buFontTx/>
              <a:buChar char="•"/>
              <a:tabLst/>
            </a:pPr>
            <a:r>
              <a:rPr lang="en-US" sz="1800" b="1" kern="0" dirty="0" smtClean="0">
                <a:latin typeface="+mn-lt"/>
              </a:rPr>
              <a:t>AM modulation was popular because of the ease with which it could </a:t>
            </a:r>
            <a:r>
              <a:rPr lang="en-US" sz="1800" b="1" kern="0" dirty="0" smtClean="0">
                <a:latin typeface="+mn-lt"/>
              </a:rPr>
              <a:t>be demodulated:</a:t>
            </a:r>
            <a:endParaRPr lang="en-US" sz="1800" b="1" kern="0" dirty="0" smtClean="0">
              <a:latin typeface="+mn-lt"/>
            </a:endParaRP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latin typeface="+mn-lt"/>
              </a:rPr>
              <a:t>However, for this to work, the envelope function must be positive (</a:t>
            </a:r>
            <a:r>
              <a:rPr lang="en-US" sz="1800" i="1" kern="0" dirty="0" err="1" smtClean="0">
                <a:latin typeface="+mn-lt"/>
              </a:rPr>
              <a:t>A</a:t>
            </a:r>
            <a:r>
              <a:rPr lang="en-US" sz="1800" kern="0" dirty="0" err="1" smtClean="0">
                <a:latin typeface="+mn-lt"/>
              </a:rPr>
              <a:t>+</a:t>
            </a:r>
            <a:r>
              <a:rPr lang="en-US" sz="1800" i="1" kern="0" dirty="0" err="1" smtClean="0">
                <a:latin typeface="+mn-lt"/>
              </a:rPr>
              <a:t>x</a:t>
            </a:r>
            <a:r>
              <a:rPr lang="en-US" sz="1800" kern="0" dirty="0" smtClean="0">
                <a:latin typeface="+mn-lt"/>
              </a:rPr>
              <a:t>(</a:t>
            </a:r>
            <a:r>
              <a:rPr lang="en-US" sz="1800" i="1" kern="0" dirty="0" smtClean="0">
                <a:latin typeface="+mn-lt"/>
              </a:rPr>
              <a:t>t</a:t>
            </a:r>
            <a:r>
              <a:rPr lang="en-US" sz="1800" kern="0" dirty="0" smtClean="0">
                <a:latin typeface="+mn-lt"/>
              </a:rPr>
              <a:t>)</a:t>
            </a:r>
            <a:r>
              <a:rPr lang="en-US" sz="1800" i="1" kern="0" dirty="0" smtClean="0">
                <a:latin typeface="+mn-lt"/>
              </a:rPr>
              <a:t> </a:t>
            </a:r>
            <a:r>
              <a:rPr lang="en-US" sz="1800" kern="0" dirty="0" smtClean="0">
                <a:latin typeface="+mn-lt"/>
              </a:rPr>
              <a:t>&gt; 0</a:t>
            </a:r>
            <a:r>
              <a:rPr lang="en-US" sz="1800" b="1" kern="0" dirty="0" smtClean="0">
                <a:latin typeface="+mn-lt"/>
              </a:rPr>
              <a:t>).</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latin typeface="+mn-lt"/>
              </a:rPr>
              <a:t>We pay a price in efficiency: more power must be used to guarantee this condition is true.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19115</TotalTime>
  <Words>577</Words>
  <Application>Microsoft PowerPoint</Application>
  <PresentationFormat>Letter Paper (8.5x11 in)</PresentationFormat>
  <Paragraphs>83</Paragraphs>
  <Slides>13</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Electrical and Computer Engineering</cp:lastModifiedBy>
  <cp:revision>1782</cp:revision>
  <dcterms:created xsi:type="dcterms:W3CDTF">2002-09-12T17:13:32Z</dcterms:created>
  <dcterms:modified xsi:type="dcterms:W3CDTF">2008-09-24T13:26:20Z</dcterms:modified>
</cp:coreProperties>
</file>