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1"/>
  </p:notesMasterIdLst>
  <p:handoutMasterIdLst>
    <p:handoutMasterId r:id="rId12"/>
  </p:handoutMasterIdLst>
  <p:sldIdLst>
    <p:sldId id="325" r:id="rId3"/>
    <p:sldId id="541" r:id="rId4"/>
    <p:sldId id="513" r:id="rId5"/>
    <p:sldId id="526" r:id="rId6"/>
    <p:sldId id="542" r:id="rId7"/>
    <p:sldId id="543" r:id="rId8"/>
    <p:sldId id="544" r:id="rId9"/>
    <p:sldId id="495" r:id="rId10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4713" autoAdjust="0"/>
    <p:restoredTop sz="96226" autoAdjust="0"/>
  </p:normalViewPr>
  <p:slideViewPr>
    <p:cSldViewPr snapToGrid="0">
      <p:cViewPr varScale="1">
        <p:scale>
          <a:sx n="68" d="100"/>
          <a:sy n="68" d="100"/>
        </p:scale>
        <p:origin x="-828" y="-96"/>
      </p:cViewPr>
      <p:guideLst>
        <p:guide orient="horz" pos="357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9/22/2008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3163 – Signals and Systems</a:t>
            </a:r>
            <a:endParaRPr lang="en-US" sz="1800" b="1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713" r:id="rId3"/>
    <p:sldLayoutId id="214748371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3163: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13,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ce.msstate.edu/research/isip/publications/courses/ece_3163/lectures/current/lecture_13.mp3" TargetMode="External"/><Relationship Id="rId13" Type="http://schemas.openxmlformats.org/officeDocument/2006/relationships/hyperlink" Target="http://www.tuberadioland.com/philco70_main.html" TargetMode="External"/><Relationship Id="rId3" Type="http://schemas.openxmlformats.org/officeDocument/2006/relationships/hyperlink" Target="http://en.wikipedia.org/wiki/Superheterodyne" TargetMode="External"/><Relationship Id="rId7" Type="http://schemas.openxmlformats.org/officeDocument/2006/relationships/hyperlink" Target="http://www.ece.msstate.edu/research/isip/publications/courses/ece_3163/lectures/current/lecture_13.ppt" TargetMode="External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agine.gsfc.nasa.gov/docs/science/know_l1/emspectrum.html" TargetMode="External"/><Relationship Id="rId11" Type="http://schemas.openxmlformats.org/officeDocument/2006/relationships/hyperlink" Target="http://www.moah.org/exhibits/archives/radio/guideexhibits.html" TargetMode="External"/><Relationship Id="rId5" Type="http://schemas.openxmlformats.org/officeDocument/2006/relationships/hyperlink" Target="http://stellar.mit.edu/S/course/6/sp08/6.003/courseMaterial/topics/topic1/lectureNotes/Lecture__15/Lecture__15.pdf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://www.radio-electronics.com/info/receivers/superhet/superhet.php" TargetMode="External"/><Relationship Id="rId9" Type="http://schemas.openxmlformats.org/officeDocument/2006/relationships/hyperlink" Target="http://www.colourtherapyhealing.com/colour/electromagnetic_spectrum.php" TargetMode="External"/><Relationship Id="rId1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ellar.mit.edu/S/course/6/sp08/6.003/courseMaterial/topics/topic1/lectureNotes/Lecture__15/Lecture__15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ellar.mit.edu/S/course/6/sp08/6.003/courseMaterial/topics/topic1/lectureNotes/Lecture__15/Lecture__15.pdf" TargetMode="External"/><Relationship Id="rId2" Type="http://schemas.openxmlformats.org/officeDocument/2006/relationships/hyperlink" Target="http://en.wikipedia.org/wiki/Superheterodyne" TargetMode="Externa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stellar.mit.edu/S/course/6/sp08/6.003/courseMaterial/topics/topic1/lectureNotes/Lecture__15/Lecture__15.pdf" TargetMode="Externa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lvl="0" indent="-176213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Demultiplexing and Demodulation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Superheterodyne Receivers</a:t>
            </a: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Review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Wiki: Superheterodyne Receivers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>RE: Superheterodyne Receivers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5"/>
              </a:rPr>
              <a:t>MIT 6.003: Lecture 15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6"/>
              </a:rPr>
              <a:t>NASA: Electromagnetic Spectrum</a:t>
            </a: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9425" y="5739618"/>
            <a:ext cx="8243888" cy="64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>
                <a:solidFill>
                  <a:schemeClr val="accent1"/>
                </a:solidFill>
              </a:rPr>
              <a:t>•	URL: </a:t>
            </a: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.../publications/courses/ece_3163/lectures/current/lecture_13.ppt</a:t>
            </a:r>
            <a:endParaRPr lang="en-US" sz="1800" b="1" dirty="0" smtClean="0">
              <a:solidFill>
                <a:schemeClr val="accent2"/>
              </a:solidFill>
            </a:endParaRPr>
          </a:p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 smtClean="0">
                <a:solidFill>
                  <a:schemeClr val="accent1"/>
                </a:solidFill>
              </a:rPr>
              <a:t>•	MP3: </a:t>
            </a:r>
            <a:r>
              <a:rPr lang="en-US" sz="1800" b="1" dirty="0" smtClean="0">
                <a:solidFill>
                  <a:schemeClr val="accent2"/>
                </a:solidFill>
                <a:hlinkClick r:id="rId8"/>
              </a:rPr>
              <a:t>.../publications/courses/ece_3163/lectures/current/lecture_13.mp3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</a:tabLst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13: </a:t>
            </a:r>
            <a:r>
              <a:rPr lang="en-US" b="1" dirty="0" smtClean="0">
                <a:solidFill>
                  <a:schemeClr val="accent2"/>
                </a:solidFill>
              </a:rPr>
              <a:t>DEMODULATION AND SUPERHETERODYNE RECEIVERS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2" name="Picture 1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11825" y="1615339"/>
            <a:ext cx="2981326" cy="2082851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3" name="Picture 2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711825" y="3738190"/>
            <a:ext cx="1119556" cy="13716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2" name="Picture 11" descr="x.jpg">
            <a:hlinkClick r:id="rId13"/>
          </p:cNvPr>
          <p:cNvPicPr>
            <a:picLocks noChangeAspect="1"/>
          </p:cNvPicPr>
          <p:nvPr/>
        </p:nvPicPr>
        <p:blipFill>
          <a:blip r:embed="rId14"/>
          <a:srcRect r="13954" b="25781"/>
          <a:stretch>
            <a:fillRect/>
          </a:stretch>
        </p:blipFill>
        <p:spPr>
          <a:xfrm>
            <a:off x="6870767" y="3738190"/>
            <a:ext cx="1822383" cy="1371600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Frequency Division Multiplexing (Review)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96610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3838" y="1572438"/>
            <a:ext cx="4533900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6611" name="Picture 3">
            <a:hlinkClick r:id="rId3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30788" y="775412"/>
            <a:ext cx="3886200" cy="541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82880" y="562704"/>
            <a:ext cx="4149970" cy="83099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Used in many communications systems including broadcast radio and cell phones.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39152" y="633044"/>
            <a:ext cx="8651630" cy="57861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68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Recall to recover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one channel (e.g., radio station) from a multiplexed signal, we must first bandpass filter the multiplexed signal, and then demodulate it: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However, the channels must not overlap for this to work. Fortunately, this is a</a:t>
            </a:r>
            <a:r>
              <a:rPr lang="en-US" sz="1800" b="1" kern="0" dirty="0" smtClean="0">
                <a:latin typeface="+mn-lt"/>
              </a:rPr>
              <a:t>n important role played by the FCC (in the U.S.) – management of the electromagnetic spectrum.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It is difficult to design a highly selective bandpass filter with a tunable center frequency.</a:t>
            </a:r>
          </a:p>
          <a:p>
            <a:pPr marL="168275" indent="-168275">
              <a:spcBef>
                <a:spcPts val="0"/>
              </a:spcBef>
              <a:spcAft>
                <a:spcPts val="12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A better solution is the </a:t>
            </a:r>
            <a:r>
              <a:rPr lang="en-US" sz="1800" b="1" kern="0" dirty="0" err="1" smtClean="0">
                <a:latin typeface="+mn-lt"/>
              </a:rPr>
              <a:t>superheterodyne</a:t>
            </a:r>
            <a:r>
              <a:rPr lang="en-US" sz="1800" b="1" kern="0" dirty="0" smtClean="0">
                <a:latin typeface="+mn-lt"/>
              </a:rPr>
              <a:t> receiver: </a:t>
            </a:r>
            <a:r>
              <a:rPr lang="en-US" sz="1800" b="1" kern="0" dirty="0" err="1" smtClean="0">
                <a:latin typeface="+mn-lt"/>
              </a:rPr>
              <a:t>downconvert</a:t>
            </a:r>
            <a:r>
              <a:rPr lang="en-US" sz="1800" b="1" kern="0" dirty="0" smtClean="0">
                <a:latin typeface="+mn-lt"/>
              </a:rPr>
              <a:t> all channels to a common intermediate frequency. “</a:t>
            </a:r>
            <a:r>
              <a:rPr lang="en-US" sz="1800" b="1" dirty="0" smtClean="0">
                <a:latin typeface="+mn-lt"/>
              </a:rPr>
              <a:t>The advantage to this method is that most of the radio's signal path has to be sensitive to only a narrow range of frequencies. Only the front end (the part before the frequency converter stage) needs to be sensitive to a wide frequency range.” (</a:t>
            </a:r>
            <a:r>
              <a:rPr lang="en-US" sz="1800" b="1" dirty="0" smtClean="0">
                <a:latin typeface="+mn-lt"/>
                <a:hlinkClick r:id="rId2"/>
              </a:rPr>
              <a:t>Wiki</a:t>
            </a:r>
            <a:r>
              <a:rPr lang="en-US" sz="1800" b="1" dirty="0" smtClean="0">
                <a:latin typeface="+mn-lt"/>
              </a:rPr>
              <a:t>)</a:t>
            </a:r>
            <a:endParaRPr lang="en-US" sz="1800" b="1" kern="0" dirty="0" smtClean="0">
              <a:latin typeface="+mn-lt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Demultiplexing and Demodulation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59761" name="Picture 17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38212" y="1280967"/>
            <a:ext cx="72675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39151" y="5458368"/>
            <a:ext cx="8679424" cy="110799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b="1" kern="0" dirty="0" smtClean="0">
                <a:latin typeface="+mn-lt"/>
              </a:rPr>
              <a:t>Principle: Down convert the received signal from </a:t>
            </a:r>
            <a:r>
              <a:rPr lang="en-US" sz="1800" i="1" kern="0" dirty="0" smtClean="0">
                <a:latin typeface="+mn-lt"/>
                <a:sym typeface="Symbol"/>
              </a:rPr>
              <a:t></a:t>
            </a:r>
            <a:r>
              <a:rPr lang="en-US" sz="1800" i="1" kern="0" baseline="-25000" dirty="0" smtClean="0">
                <a:latin typeface="+mn-lt"/>
                <a:sym typeface="Symbol"/>
              </a:rPr>
              <a:t>c</a:t>
            </a:r>
            <a:r>
              <a:rPr lang="en-US" sz="1800" b="1" kern="0" dirty="0" smtClean="0">
                <a:latin typeface="+mn-lt"/>
                <a:sym typeface="Symbol"/>
              </a:rPr>
              <a:t> </a:t>
            </a:r>
            <a:r>
              <a:rPr lang="en-US" sz="1800" b="1" kern="0" dirty="0" smtClean="0">
                <a:latin typeface="+mn-lt"/>
              </a:rPr>
              <a:t>to </a:t>
            </a:r>
            <a:r>
              <a:rPr lang="en-US" sz="1800" i="1" kern="0" dirty="0" smtClean="0">
                <a:sym typeface="Symbol"/>
              </a:rPr>
              <a:t></a:t>
            </a:r>
            <a:r>
              <a:rPr lang="en-US" sz="1800" i="1" kern="0" baseline="-25000" dirty="0" smtClean="0">
                <a:sym typeface="Symbol"/>
              </a:rPr>
              <a:t>IF</a:t>
            </a:r>
            <a:r>
              <a:rPr lang="en-US" sz="1800" b="1" kern="0" baseline="-25000" dirty="0" smtClean="0">
                <a:sym typeface="Symbol"/>
              </a:rPr>
              <a:t> </a:t>
            </a:r>
            <a:r>
              <a:rPr lang="en-US" sz="1800" b="1" kern="0" dirty="0" smtClean="0">
                <a:latin typeface="+mn-lt"/>
              </a:rPr>
              <a:t>using a coarse tunable bandpass filter. Use a sharp, fixed bandpass filter at </a:t>
            </a:r>
            <a:r>
              <a:rPr lang="en-US" sz="1800" i="1" kern="0" dirty="0" smtClean="0">
                <a:sym typeface="Symbol"/>
              </a:rPr>
              <a:t></a:t>
            </a:r>
            <a:r>
              <a:rPr lang="en-US" sz="1800" i="1" kern="0" baseline="-25000" dirty="0" smtClean="0">
                <a:sym typeface="Symbol"/>
              </a:rPr>
              <a:t>IF</a:t>
            </a:r>
            <a:r>
              <a:rPr lang="en-US" sz="1800" b="1" kern="0" baseline="-25000" dirty="0" smtClean="0">
                <a:sym typeface="Symbol"/>
              </a:rPr>
              <a:t> </a:t>
            </a:r>
            <a:r>
              <a:rPr lang="en-US" sz="1800" b="1" kern="0" dirty="0" smtClean="0">
                <a:latin typeface="+mn-lt"/>
                <a:sym typeface="Symbol"/>
              </a:rPr>
              <a:t>to demodulate the remaining signal and remove remnants of the other channels that pass through the initial coarse filter.</a:t>
            </a:r>
            <a:endParaRPr lang="en-US" sz="1800" b="1" kern="0" dirty="0" smtClean="0">
              <a:latin typeface="+mn-lt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Superheterodyne Receiver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92513" name="Picture 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1588" y="605864"/>
            <a:ext cx="6726987" cy="47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53218" y="872197"/>
            <a:ext cx="3305908" cy="88639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 Band: 535 – 1605 kHz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solidFill>
                  <a:schemeClr val="accent1"/>
                </a:solidFill>
                <a:latin typeface="+mn-lt"/>
              </a:rPr>
              <a:t>FCC-mandated</a:t>
            </a:r>
            <a:br>
              <a:rPr lang="en-US" sz="1800" b="1" kern="0" dirty="0" smtClean="0">
                <a:solidFill>
                  <a:schemeClr val="accent1"/>
                </a:solidFill>
                <a:latin typeface="+mn-lt"/>
              </a:rPr>
            </a:br>
            <a:r>
              <a:rPr lang="en-US" sz="1800" b="1" kern="0" dirty="0" smtClean="0">
                <a:solidFill>
                  <a:schemeClr val="accent1"/>
                </a:solidFill>
                <a:latin typeface="+mn-lt"/>
              </a:rPr>
              <a:t> IF Frequency: 455 kHz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39150" y="566738"/>
            <a:ext cx="4332849" cy="553997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sz="1800" b="1" kern="0" dirty="0" smtClean="0">
                <a:latin typeface="+mn-lt"/>
              </a:rPr>
              <a:t>Basic Properties of Signals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latin typeface="+mn-lt"/>
              </a:rPr>
              <a:t>Continuous Signals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latin typeface="+mn-lt"/>
              </a:rPr>
              <a:t>Discrete-Time Signals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latin typeface="+mn-lt"/>
              </a:rPr>
              <a:t>Digital Signals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latin typeface="+mn-lt"/>
              </a:rPr>
              <a:t>Real/Complex Signals</a:t>
            </a:r>
          </a:p>
          <a:p>
            <a:pPr marL="338138" indent="-16986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latin typeface="+mn-lt"/>
              </a:rPr>
              <a:t>Properties: Periodic, Even/Odd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2"/>
            </a:pPr>
            <a:r>
              <a:rPr lang="en-US" sz="1800" b="1" kern="0" dirty="0" smtClean="0"/>
              <a:t>More Properties of Signals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Types: Impulse, Unit Step, Ramp, Sinewaves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Time-Shift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Continuous, Piecewise-Continuous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Derivatives of a CT Signal</a:t>
            </a:r>
          </a:p>
          <a:p>
            <a:pPr marL="338138" indent="-16986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Sampling</a:t>
            </a:r>
            <a:endParaRPr lang="en-US" sz="1400" b="1" dirty="0" smtClean="0"/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3"/>
            </a:pPr>
            <a:r>
              <a:rPr lang="en-US" sz="1800" b="1" kern="0" dirty="0" smtClean="0"/>
              <a:t>Basic System Properties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Causality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Linearity</a:t>
            </a:r>
          </a:p>
          <a:p>
            <a:pPr marL="338138" indent="-16986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Time-Invariance</a:t>
            </a:r>
            <a:endParaRPr lang="en-US" sz="1400" b="1" dirty="0" smtClean="0"/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4"/>
            </a:pPr>
            <a:r>
              <a:rPr lang="en-US" sz="1800" b="1" kern="0" dirty="0" smtClean="0"/>
              <a:t>Basic Statistical Models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Digital Signals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Mean, Standard Deviation, Variance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Covariance, Correlation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Noise, Gaussian Noise, White Noise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 No. 1 Review – Major Concepts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85726" y="566738"/>
            <a:ext cx="4332849" cy="610936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5"/>
            </a:pPr>
            <a:r>
              <a:rPr lang="en-US" sz="1800" b="1" kern="0" dirty="0" smtClean="0">
                <a:latin typeface="+mn-lt"/>
              </a:rPr>
              <a:t>Discrete-Time Convolution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latin typeface="+mn-lt"/>
              </a:rPr>
              <a:t>Representation of DT Signals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latin typeface="+mn-lt"/>
              </a:rPr>
              <a:t>Response of an LTI System (Convolution)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latin typeface="+mn-lt"/>
              </a:rPr>
              <a:t>Impulse Response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latin typeface="+mn-lt"/>
              </a:rPr>
              <a:t>Graphical Convolution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latin typeface="+mn-lt"/>
              </a:rPr>
              <a:t>Analytic Convolution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latin typeface="+mn-lt"/>
              </a:rPr>
              <a:t>Properties of Convolution:</a:t>
            </a:r>
          </a:p>
          <a:p>
            <a:pPr marL="520700" indent="-182563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</a:pPr>
            <a:r>
              <a:rPr lang="en-US" sz="1400" b="1" kern="0" dirty="0" smtClean="0">
                <a:latin typeface="+mn-lt"/>
              </a:rPr>
              <a:t>Commutative</a:t>
            </a:r>
          </a:p>
          <a:p>
            <a:pPr marL="520700" indent="-182563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</a:pPr>
            <a:r>
              <a:rPr lang="en-US" sz="1400" b="1" kern="0" dirty="0" smtClean="0">
                <a:latin typeface="+mn-lt"/>
              </a:rPr>
              <a:t>Distributive</a:t>
            </a:r>
          </a:p>
          <a:p>
            <a:pPr marL="520700" indent="-182563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</a:pPr>
            <a:r>
              <a:rPr lang="en-US" sz="1400" b="1" kern="0" dirty="0" smtClean="0">
                <a:latin typeface="+mn-lt"/>
              </a:rPr>
              <a:t>Associative</a:t>
            </a:r>
          </a:p>
          <a:p>
            <a:pPr marL="338138" indent="-16986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Properties of DT LTI Systems</a:t>
            </a:r>
            <a:endParaRPr lang="en-US" sz="1400" b="1" kern="0" dirty="0" smtClean="0">
              <a:latin typeface="+mn-lt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6"/>
            </a:pPr>
            <a:r>
              <a:rPr lang="en-US" sz="1800" b="1" kern="0" dirty="0" smtClean="0"/>
              <a:t>Difference and Differential </a:t>
            </a:r>
            <a:r>
              <a:rPr lang="en-US" sz="1800" b="1" kern="0" dirty="0" err="1" smtClean="0"/>
              <a:t>Eqs</a:t>
            </a:r>
            <a:r>
              <a:rPr lang="en-US" sz="1800" b="1" kern="0" dirty="0" smtClean="0"/>
              <a:t>.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Linear Constant-Coefficient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Response of 1</a:t>
            </a:r>
            <a:r>
              <a:rPr lang="en-US" sz="1400" b="1" kern="0" baseline="30000" dirty="0" smtClean="0"/>
              <a:t>st</a:t>
            </a:r>
            <a:r>
              <a:rPr lang="en-US" sz="1400" b="1" kern="0" dirty="0" smtClean="0"/>
              <a:t>-Order Systems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Differential Equations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Numerical Solutions</a:t>
            </a:r>
          </a:p>
          <a:p>
            <a:pPr marL="338138" indent="-16986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Representation of CT Signals Using Pulses</a:t>
            </a:r>
            <a:endParaRPr lang="en-US" sz="1400" b="1" dirty="0" smtClean="0"/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7"/>
            </a:pPr>
            <a:r>
              <a:rPr lang="en-US" sz="1800" b="1" kern="0" dirty="0" smtClean="0"/>
              <a:t>Continuous-Time Convolution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Response of a CT LTI System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Graphical Convolution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Analytic Convolution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Properties of Convolution</a:t>
            </a:r>
          </a:p>
          <a:p>
            <a:pPr marL="520700" indent="-182563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</a:pPr>
            <a:r>
              <a:rPr lang="en-US" sz="1400" b="1" kern="0" dirty="0" smtClean="0"/>
              <a:t>Sifting</a:t>
            </a:r>
          </a:p>
          <a:p>
            <a:pPr marL="520700" indent="-182563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</a:pPr>
            <a:r>
              <a:rPr lang="en-US" sz="1400" b="1" kern="0" dirty="0" smtClean="0"/>
              <a:t>Commutative, Distributive, Associative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Useful Properties of CT LTI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39150" y="566738"/>
            <a:ext cx="4332849" cy="618630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463550" indent="-46355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8"/>
            </a:pPr>
            <a:r>
              <a:rPr lang="en-US" sz="1800" b="1" kern="0" dirty="0" smtClean="0">
                <a:latin typeface="+mn-lt"/>
              </a:rPr>
              <a:t>Fourier Series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latin typeface="+mn-lt"/>
              </a:rPr>
              <a:t>Complex Fourier Series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latin typeface="+mn-lt"/>
              </a:rPr>
              <a:t>Trigonometric Fourier Series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latin typeface="+mn-lt"/>
              </a:rPr>
              <a:t>Convergence</a:t>
            </a:r>
          </a:p>
          <a:p>
            <a:pPr marL="338138" indent="-16986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Gibbs Phenomena</a:t>
            </a:r>
            <a:endParaRPr lang="en-US" sz="1400" b="1" kern="0" dirty="0" smtClean="0">
              <a:latin typeface="+mn-lt"/>
            </a:endParaRPr>
          </a:p>
          <a:p>
            <a:pPr marL="463550" indent="-46355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9"/>
            </a:pPr>
            <a:r>
              <a:rPr lang="en-US" sz="1800" b="1" kern="0" dirty="0" smtClean="0"/>
              <a:t>Trigonometric Fourier Series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Analysis Equations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Even/Odd Symmetry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Line Spectra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Power Spectra</a:t>
            </a:r>
          </a:p>
          <a:p>
            <a:pPr marL="338138" indent="-16986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Properties</a:t>
            </a:r>
            <a:endParaRPr lang="en-US" sz="1400" b="1" dirty="0" smtClean="0"/>
          </a:p>
          <a:p>
            <a:pPr marL="463550" indent="-46355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10"/>
            </a:pPr>
            <a:r>
              <a:rPr lang="en-US" sz="1800" b="1" kern="0" dirty="0" smtClean="0"/>
              <a:t>The Fourier Transform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Analysis/Synthesis Equations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Frequency Response of an LTI System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Existence</a:t>
            </a:r>
          </a:p>
          <a:p>
            <a:pPr marL="338138" indent="-16986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Fourier Transforms of Periodic Signals</a:t>
            </a:r>
          </a:p>
          <a:p>
            <a:pPr marL="463550" indent="-46355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11"/>
            </a:pPr>
            <a:r>
              <a:rPr lang="en-US" sz="1800" b="1" kern="0" dirty="0" smtClean="0"/>
              <a:t>Fourier Transform Properties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Linearity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Time Shift and Time Reversal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Multiplication, Integration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Convolution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Parseval’s Theorem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Duality</a:t>
            </a:r>
            <a:endParaRPr lang="en-US" sz="1400" b="1" kern="0" dirty="0" smtClean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 No. 1 Review – Major Concepts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85726" y="566738"/>
            <a:ext cx="4332849" cy="344709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463550" indent="-46355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12"/>
            </a:pPr>
            <a:r>
              <a:rPr lang="en-US" sz="1800" b="1" kern="0" dirty="0" smtClean="0">
                <a:solidFill>
                  <a:schemeClr val="accent1"/>
                </a:solidFill>
                <a:latin typeface="+mn-lt"/>
              </a:rPr>
              <a:t>Modulation and Demodulation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solidFill>
                  <a:schemeClr val="accent1"/>
                </a:solidFill>
                <a:latin typeface="+mn-lt"/>
              </a:rPr>
              <a:t>Generalized Fourier Transform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solidFill>
                  <a:schemeClr val="accent1"/>
                </a:solidFill>
                <a:latin typeface="+mn-lt"/>
              </a:rPr>
              <a:t>Amplitude Modulation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solidFill>
                  <a:schemeClr val="accent1"/>
                </a:solidFill>
                <a:latin typeface="+mn-lt"/>
              </a:rPr>
              <a:t>Frequency and Phase Modulation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solidFill>
                  <a:schemeClr val="accent1"/>
                </a:solidFill>
                <a:latin typeface="+mn-lt"/>
              </a:rPr>
              <a:t>Synchronous Demodulation of an AM Signal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solidFill>
                  <a:schemeClr val="accent1"/>
                </a:solidFill>
                <a:latin typeface="+mn-lt"/>
              </a:rPr>
              <a:t>Asynchronous Demodulation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solidFill>
                  <a:schemeClr val="accent1"/>
                </a:solidFill>
                <a:latin typeface="+mn-lt"/>
              </a:rPr>
              <a:t>DSB and SSB Modulation</a:t>
            </a:r>
          </a:p>
          <a:p>
            <a:pPr marL="338138" indent="-16986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solidFill>
                  <a:schemeClr val="accent1"/>
                </a:solidFill>
              </a:rPr>
              <a:t>Frequency Domain Multiplexing</a:t>
            </a:r>
            <a:endParaRPr lang="en-US" sz="1400" b="1" kern="0" dirty="0" smtClean="0">
              <a:solidFill>
                <a:schemeClr val="accent1"/>
              </a:solidFill>
              <a:latin typeface="+mn-lt"/>
            </a:endParaRPr>
          </a:p>
          <a:p>
            <a:pPr marL="463550" indent="-46355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13"/>
            </a:pPr>
            <a:r>
              <a:rPr lang="en-US" sz="1800" b="1" kern="0" dirty="0" smtClean="0">
                <a:solidFill>
                  <a:schemeClr val="accent1"/>
                </a:solidFill>
              </a:rPr>
              <a:t>Superheterodyne Receivers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solidFill>
                  <a:schemeClr val="accent1"/>
                </a:solidFill>
              </a:rPr>
              <a:t>Demultiplexing and Demodulation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solidFill>
                  <a:schemeClr val="accent1"/>
                </a:solidFill>
              </a:rPr>
              <a:t>The Superheterodyne Receiver</a:t>
            </a:r>
          </a:p>
          <a:p>
            <a:pPr marL="338138" indent="-16986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solidFill>
                  <a:schemeClr val="accent1"/>
                </a:solidFill>
              </a:rPr>
              <a:t>Review</a:t>
            </a:r>
            <a:endParaRPr lang="en-US" sz="1400" b="1" dirty="0" smtClean="0">
              <a:solidFill>
                <a:schemeClr val="accent1"/>
              </a:solidFill>
            </a:endParaRPr>
          </a:p>
          <a:p>
            <a:pPr marL="463550" indent="-46355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14"/>
            </a:pPr>
            <a:r>
              <a:rPr lang="en-US" sz="1800" b="1" kern="0" dirty="0" smtClean="0">
                <a:solidFill>
                  <a:schemeClr val="accent2"/>
                </a:solidFill>
              </a:rPr>
              <a:t>Exam No. 1</a:t>
            </a:r>
            <a:endParaRPr lang="en-US" sz="1400" b="1" kern="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39150" y="633042"/>
            <a:ext cx="8595361" cy="589392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kern="0" dirty="0" smtClean="0">
                <a:latin typeface="+mn-lt"/>
              </a:rPr>
              <a:t>How to model the input and output behavior of a linear time-invariant system:</a:t>
            </a:r>
          </a:p>
          <a:p>
            <a:pPr marL="688975" indent="-225425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b="1" kern="0" dirty="0" smtClean="0">
                <a:latin typeface="+mn-lt"/>
              </a:rPr>
              <a:t>Time Domain vs. Frequency Domain</a:t>
            </a:r>
          </a:p>
          <a:p>
            <a:pPr marL="688975" indent="-225425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kern="0" dirty="0" smtClean="0">
                <a:latin typeface="+mn-lt"/>
              </a:rPr>
              <a:t>Discrete-Time vs. Continuous Time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kern="0" dirty="0" smtClean="0">
                <a:latin typeface="+mn-lt"/>
              </a:rPr>
              <a:t>for a wide range of signals including:</a:t>
            </a:r>
          </a:p>
          <a:p>
            <a:pPr marL="688975" indent="-225425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kern="0" dirty="0" smtClean="0"/>
              <a:t>Impulse</a:t>
            </a:r>
          </a:p>
          <a:p>
            <a:pPr marL="688975" indent="-225425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kern="0" dirty="0" smtClean="0"/>
              <a:t>Unit Step</a:t>
            </a:r>
          </a:p>
          <a:p>
            <a:pPr marL="688975" indent="-225425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kern="0" dirty="0" smtClean="0"/>
              <a:t>Ramp</a:t>
            </a:r>
          </a:p>
          <a:p>
            <a:pPr marL="688975" indent="-225425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kern="0" dirty="0" smtClean="0"/>
              <a:t>Sinewaves and Other Periodic Signals</a:t>
            </a:r>
          </a:p>
          <a:p>
            <a:pPr marL="688975" indent="-225425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kern="0" dirty="0" smtClean="0"/>
              <a:t>Time-limited Signals (e.g., Unit Pulse)</a:t>
            </a:r>
          </a:p>
          <a:p>
            <a:pPr marL="688975" indent="-225425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kern="0" dirty="0" smtClean="0"/>
              <a:t>Infinite Duration Signals (e.g., exponential)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kern="0" dirty="0" smtClean="0"/>
              <a:t>… and this is just the first 1/3 of the course </a:t>
            </a:r>
            <a:r>
              <a:rPr lang="en-US" b="1" kern="0" dirty="0" smtClean="0">
                <a:sym typeface="Wingdings" pitchFamily="2" charset="2"/>
              </a:rPr>
              <a:t></a:t>
            </a:r>
            <a:endParaRPr lang="en-US" b="1" kern="0" dirty="0" smtClean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 No. 1 Review – But What Did We Really Learn?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79" y="562704"/>
            <a:ext cx="8721969" cy="98488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a two-stage process for demodulating broadcast signals known as the Superheterodyne receiver.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Reviewed the material covered on the first exam: Sects. 1.0 – 3.6.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19438</TotalTime>
  <Words>642</Words>
  <Application>Microsoft PowerPoint</Application>
  <PresentationFormat>Letter Paper (8.5x11 in)</PresentationFormat>
  <Paragraphs>119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lecture_title</vt:lpstr>
      <vt:lpstr>lecture_default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Electrical and Computer Engineering</cp:lastModifiedBy>
  <cp:revision>1806</cp:revision>
  <dcterms:created xsi:type="dcterms:W3CDTF">2002-09-12T17:13:32Z</dcterms:created>
  <dcterms:modified xsi:type="dcterms:W3CDTF">2008-09-22T13:49:34Z</dcterms:modified>
</cp:coreProperties>
</file>