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8"/>
  </p:notesMasterIdLst>
  <p:handoutMasterIdLst>
    <p:handoutMasterId r:id="rId19"/>
  </p:handoutMasterIdLst>
  <p:sldIdLst>
    <p:sldId id="325" r:id="rId3"/>
    <p:sldId id="541" r:id="rId4"/>
    <p:sldId id="553" r:id="rId5"/>
    <p:sldId id="552" r:id="rId6"/>
    <p:sldId id="513" r:id="rId7"/>
    <p:sldId id="526" r:id="rId8"/>
    <p:sldId id="542" r:id="rId9"/>
    <p:sldId id="543" r:id="rId10"/>
    <p:sldId id="549" r:id="rId11"/>
    <p:sldId id="551" r:id="rId12"/>
    <p:sldId id="544" r:id="rId13"/>
    <p:sldId id="545" r:id="rId14"/>
    <p:sldId id="546" r:id="rId15"/>
    <p:sldId id="547" r:id="rId16"/>
    <p:sldId id="495" r:id="rId17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228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15,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3163/lectures/current/lecture_15.ppt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en.wikipedia.org/wiki/Discrete-time_Fourier_transform" TargetMode="External"/><Relationship Id="rId7" Type="http://schemas.openxmlformats.org/officeDocument/2006/relationships/hyperlink" Target="http://web.engr.oregonstate.edu/~luca/ece464-564/LecturesPPT/Ch3_2.ppt" TargetMode="External"/><Relationship Id="rId12" Type="http://schemas.openxmlformats.org/officeDocument/2006/relationships/hyperlink" Target="http://cnx.org/content/m12131/lates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nx.org/content/m10247/latest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stellar.mit.edu/S/course/6/sp08/6.003/courseMaterial/topics/topic1/lectureNotes/Lecture__9/Lecture__9.pdf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://www.dsprelated.com/dspbooks/sasp/Two_Cosines_In_Phase_Case.html" TargetMode="External"/><Relationship Id="rId4" Type="http://schemas.openxmlformats.org/officeDocument/2006/relationships/hyperlink" Target="http://ccrma.stanford.edu/~jos/r320/Discrete_Time_Fourier_Transform.html" TargetMode="External"/><Relationship Id="rId9" Type="http://schemas.openxmlformats.org/officeDocument/2006/relationships/hyperlink" Target="http://www.ece.msstate.edu/research/isip/publications/courses/ece_3163/lectures/current/lecture_15.mp3" TargetMode="External"/><Relationship Id="rId14" Type="http://schemas.openxmlformats.org/officeDocument/2006/relationships/hyperlink" Target="http://www.ee.bgu.ac.il/~dsp/slides/slid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ellar.mit.edu/S/course/6/sp08/6.003/courseMaterial/topics/topic1/lectureNotes/Lecture__10/Lecture__10.pdf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png"/><Relationship Id="rId5" Type="http://schemas.openxmlformats.org/officeDocument/2006/relationships/hyperlink" Target="http://stellar.mit.edu/S/course/6/sp08/6.003/courseMaterial/topics/topic1/lectureNotes/Lecture__10/Lecture__10.pdf" TargetMode="External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://stellar.mit.edu/S/course/6/sp08/6.003/courseMaterial/topics/topic1/lectureNotes/Lecture__10/Lecture__1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stellar.mit.edu/S/course/6/sp08/6.003/courseMaterial/topics/topic1/lectureNotes/Lecture__10/Lecture__10.pdf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12.bin"/><Relationship Id="rId4" Type="http://schemas.openxmlformats.org/officeDocument/2006/relationships/hyperlink" Target="http://stellar.mit.edu/S/course/6/sp08/6.003/courseMaterial/topics/topic1/lectureNotes/Lecture__9/Lecture__9.pdf" TargetMode="External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stellar.mit.edu/S/course/6/sp08/6.003/courseMaterial/topics/topic1/lectureNotes/Lecture__10/Lecture__10.pdf" TargetMode="External"/><Relationship Id="rId9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ellar.mit.edu/S/course/6/sp08/6.003/courseMaterial/topics/topic1/lectureNotes/Lecture__10/Lecture__10.pdf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8.png"/><Relationship Id="rId4" Type="http://schemas.openxmlformats.org/officeDocument/2006/relationships/hyperlink" Target="http://stellar.mit.edu/S/course/6/sp08/6.003/courseMaterial/topics/topic1/lectureNotes/Lecture__10/Lecture__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Derivation of the DTFT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Transforms of Common Signals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Properties of the DTFT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Lowpass and </a:t>
            </a:r>
            <a:r>
              <a:rPr lang="en-US" sz="1800" b="1" smtClean="0">
                <a:solidFill>
                  <a:schemeClr val="tx2"/>
                </a:solidFill>
                <a:latin typeface="+mn-lt"/>
              </a:rPr>
              <a:t>Highpass Filters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</a:t>
            </a:r>
            <a:r>
              <a:rPr lang="en-US" sz="1800" b="1" dirty="0" err="1" smtClean="0">
                <a:solidFill>
                  <a:schemeClr val="bg1"/>
                </a:solidFill>
                <a:hlinkClick r:id="rId3"/>
              </a:rPr>
              <a:t>Discete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-Time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JOS: DTFT Derivation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MIT 6.003: Lecture 9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CNX: DTFT Properties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SKM: DTFT Properties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.../publications/courses/ece_3163/lectures/current/lecture_15.ppt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9"/>
              </a:rPr>
              <a:t>.../publications/courses/ece_3163/lectures/current/lecture_15.mp3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15: </a:t>
            </a:r>
            <a:r>
              <a:rPr lang="en-US" b="1" dirty="0" smtClean="0">
                <a:solidFill>
                  <a:schemeClr val="accent2"/>
                </a:solidFill>
              </a:rPr>
              <a:t>DISCRETE-TIME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099" name="Picture 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b="3108"/>
          <a:stretch>
            <a:fillRect/>
          </a:stretch>
        </p:blipFill>
        <p:spPr bwMode="auto">
          <a:xfrm>
            <a:off x="6413436" y="1282661"/>
            <a:ext cx="2279714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16294" y="3784209"/>
            <a:ext cx="2276856" cy="157149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1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1083" y="2588455"/>
            <a:ext cx="2030256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Ideal Lowpass Filter (Inverse)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4587" r="22226"/>
          <a:stretch>
            <a:fillRect/>
          </a:stretch>
        </p:blipFill>
        <p:spPr bwMode="auto">
          <a:xfrm>
            <a:off x="604910" y="576775"/>
            <a:ext cx="8166183" cy="242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331" y="4589543"/>
            <a:ext cx="7547463" cy="190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963863" y="3229733"/>
          <a:ext cx="3200400" cy="742950"/>
        </p:xfrm>
        <a:graphic>
          <a:graphicData uri="http://schemas.openxmlformats.org/presentationml/2006/ole">
            <p:oleObj spid="_x0000_s15362" name="Equation" r:id="rId6" imgW="2133360" imgH="495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97416" y="4375052"/>
            <a:ext cx="256032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Ideal Lowpass Filter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Is </a:t>
            </a:r>
            <a:r>
              <a:rPr lang="en-US" sz="1800" b="1" kern="0" dirty="0" err="1" smtClean="0">
                <a:solidFill>
                  <a:schemeClr val="accent1"/>
                </a:solidFill>
                <a:latin typeface="+mn-lt"/>
              </a:rPr>
              <a:t>Noncausal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!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Properties of the DTFT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20005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Periodicity: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Linearity: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Time Shifting: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Frequency Shifting: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Example:</a:t>
            </a:r>
            <a:endParaRPr lang="en-US" sz="1800" b="1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645041" y="608942"/>
          <a:ext cx="4743450" cy="342900"/>
        </p:xfrm>
        <a:graphic>
          <a:graphicData uri="http://schemas.openxmlformats.org/presentationml/2006/ole">
            <p:oleObj spid="_x0000_s5122" name="Equation" r:id="rId3" imgW="3162240" imgH="2286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658841" y="1015732"/>
          <a:ext cx="3219450" cy="342900"/>
        </p:xfrm>
        <a:graphic>
          <a:graphicData uri="http://schemas.openxmlformats.org/presentationml/2006/ole">
            <p:oleObj spid="_x0000_s5123" name="Equation" r:id="rId4" imgW="2145960" imgH="228600" progId="Equation.3">
              <p:embed/>
            </p:oleObj>
          </a:graphicData>
        </a:graphic>
      </p:graphicFrame>
      <p:pic>
        <p:nvPicPr>
          <p:cNvPr id="5124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4048" y="2903441"/>
            <a:ext cx="6378453" cy="174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2627" y="4726745"/>
            <a:ext cx="6378011" cy="16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658027" y="1454590"/>
          <a:ext cx="2343150" cy="361950"/>
        </p:xfrm>
        <a:graphic>
          <a:graphicData uri="http://schemas.openxmlformats.org/presentationml/2006/ole">
            <p:oleObj spid="_x0000_s5126" name="Equation" r:id="rId8" imgW="1562040" imgH="24120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661528" y="1869856"/>
          <a:ext cx="2247900" cy="342900"/>
        </p:xfrm>
        <a:graphic>
          <a:graphicData uri="http://schemas.openxmlformats.org/presentationml/2006/ole">
            <p:oleObj spid="_x0000_s5127" name="Equation" r:id="rId9" imgW="1498320" imgH="228600" progId="Equation.3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718802" y="2331599"/>
          <a:ext cx="2495550" cy="342900"/>
        </p:xfrm>
        <a:graphic>
          <a:graphicData uri="http://schemas.openxmlformats.org/presentationml/2006/ole">
            <p:oleObj spid="_x0000_s5128" name="Equation" r:id="rId10" imgW="1663560" imgH="2286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7114" y="4234375"/>
            <a:ext cx="1580561" cy="110799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the role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periodicity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Properties of the DTFT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42729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Time Reversal: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Conjugate Symmetry: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Also: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Differentiation in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Frequency: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Parseval’s Relation: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Convolution: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475742" y="3379178"/>
          <a:ext cx="2152650" cy="590550"/>
        </p:xfrm>
        <a:graphic>
          <a:graphicData uri="http://schemas.openxmlformats.org/presentationml/2006/ole">
            <p:oleObj spid="_x0000_s6146" name="Equation" r:id="rId3" imgW="1434960" imgH="3934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85642" y="1030068"/>
          <a:ext cx="2857500" cy="342900"/>
        </p:xfrm>
        <a:graphic>
          <a:graphicData uri="http://schemas.openxmlformats.org/presentationml/2006/ole">
            <p:oleObj spid="_x0000_s6147" name="Equation" r:id="rId4" imgW="1904760" imgH="22860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605051" y="1502582"/>
          <a:ext cx="3943350" cy="800100"/>
        </p:xfrm>
        <a:graphic>
          <a:graphicData uri="http://schemas.openxmlformats.org/presentationml/2006/ole">
            <p:oleObj spid="_x0000_s6151" name="Equation" r:id="rId5" imgW="2628720" imgH="533160" progId="Equation.3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970442" y="2410876"/>
          <a:ext cx="5181600" cy="723900"/>
        </p:xfrm>
        <a:graphic>
          <a:graphicData uri="http://schemas.openxmlformats.org/presentationml/2006/ole">
            <p:oleObj spid="_x0000_s6152" name="Equation" r:id="rId6" imgW="3454200" imgH="482400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3829234" y="579116"/>
          <a:ext cx="1638300" cy="342900"/>
        </p:xfrm>
        <a:graphic>
          <a:graphicData uri="http://schemas.openxmlformats.org/presentationml/2006/ole">
            <p:oleObj spid="_x0000_s6153" name="Equation" r:id="rId7" imgW="1091880" imgH="228600" progId="Equation.3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183715" y="3919518"/>
          <a:ext cx="2762250" cy="685800"/>
        </p:xfrm>
        <a:graphic>
          <a:graphicData uri="http://schemas.openxmlformats.org/presentationml/2006/ole">
            <p:oleObj spid="_x0000_s6154" name="Equation" r:id="rId8" imgW="1841400" imgH="457200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2786553" y="4552490"/>
          <a:ext cx="4171950" cy="342900"/>
        </p:xfrm>
        <a:graphic>
          <a:graphicData uri="http://schemas.openxmlformats.org/presentationml/2006/ole">
            <p:oleObj spid="_x0000_s6155" name="Equation" r:id="rId9" imgW="2781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Properties of the DTFT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Time-Scaling:</a:t>
            </a: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2182813" y="595313"/>
          <a:ext cx="5543550" cy="685800"/>
        </p:xfrm>
        <a:graphic>
          <a:graphicData uri="http://schemas.openxmlformats.org/presentationml/2006/ole">
            <p:oleObj spid="_x0000_s7177" name="Equation" r:id="rId3" imgW="3695400" imgH="457200" progId="Equation.3">
              <p:embed/>
            </p:oleObj>
          </a:graphicData>
        </a:graphic>
      </p:graphicFrame>
      <p:pic>
        <p:nvPicPr>
          <p:cNvPr id="7178" name="Picture 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866" y="1617785"/>
            <a:ext cx="4600394" cy="243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936" y="4312722"/>
            <a:ext cx="8062253" cy="18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Convolution For A Sinewave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7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579" t="35804" r="15229" b="5234"/>
          <a:stretch>
            <a:fillRect/>
          </a:stretch>
        </p:blipFill>
        <p:spPr bwMode="auto">
          <a:xfrm>
            <a:off x="731527" y="731525"/>
            <a:ext cx="7627909" cy="54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14157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Discrete-Time Fourier Transform (DTFT) that is the analog of the Continuous-Time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Worked several examples.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properties:</a:t>
            </a:r>
          </a:p>
        </p:txBody>
      </p:sp>
      <p:pic>
        <p:nvPicPr>
          <p:cNvPr id="5" name="Picture 4" descr="x.JPG"/>
          <p:cNvPicPr>
            <a:picLocks noChangeAspect="1"/>
          </p:cNvPicPr>
          <p:nvPr/>
        </p:nvPicPr>
        <p:blipFill>
          <a:blip r:embed="rId2" cstate="print"/>
          <a:srcRect l="5793" t="12399" b="3609"/>
          <a:stretch>
            <a:fillRect/>
          </a:stretch>
        </p:blipFill>
        <p:spPr>
          <a:xfrm>
            <a:off x="1677573" y="1969475"/>
            <a:ext cx="5788855" cy="464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Discrete-Time Fourier Series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70" cy="51860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42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</a:t>
            </a:r>
            <a:r>
              <a:rPr lang="en-US" sz="1800" i="1" dirty="0" smtClean="0"/>
              <a:t>x</a:t>
            </a:r>
            <a:r>
              <a:rPr lang="en-US" sz="1800" dirty="0" smtClean="0"/>
              <a:t>[</a:t>
            </a:r>
            <a:r>
              <a:rPr lang="en-US" sz="1800" i="1" dirty="0" smtClean="0"/>
              <a:t>n</a:t>
            </a:r>
            <a:r>
              <a:rPr lang="en-US" sz="1800" dirty="0" smtClean="0"/>
              <a:t>]</a:t>
            </a:r>
            <a:r>
              <a:rPr lang="en-US" sz="1800" b="1" dirty="0" smtClean="0"/>
              <a:t> is </a:t>
            </a:r>
            <a:r>
              <a:rPr lang="en-US" sz="1800" b="1" dirty="0" smtClean="0"/>
              <a:t>a discrete-time periodic signal. We want to represent it as a weighted-sum of complex exponentials: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	</a:t>
            </a:r>
            <a:r>
              <a:rPr lang="en-US" sz="1800" b="1" dirty="0" smtClean="0"/>
              <a:t>Note that the notation </a:t>
            </a:r>
            <a:r>
              <a:rPr lang="en-US" sz="1800" dirty="0" smtClean="0"/>
              <a:t>&lt;</a:t>
            </a:r>
            <a:r>
              <a:rPr lang="en-US" sz="1800" i="1" dirty="0" smtClean="0"/>
              <a:t>N</a:t>
            </a:r>
            <a:r>
              <a:rPr lang="en-US" sz="1800" dirty="0" smtClean="0"/>
              <a:t>&gt;</a:t>
            </a:r>
            <a:r>
              <a:rPr lang="en-US" sz="1800" b="1" dirty="0" smtClean="0"/>
              <a:t> refers to performing the summation over an N samples which constitute exactly one period.</a:t>
            </a:r>
          </a:p>
          <a:p>
            <a:pPr marL="168275" indent="-168275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derive an expression for the coefficients by using a property of orthogonal functions (which applies to the complex exponential above):</a:t>
            </a:r>
            <a:endParaRPr lang="en-US" sz="1800" b="1" dirty="0" smtClean="0"/>
          </a:p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Multiplying both sides by                and summing over N terms:</a:t>
            </a:r>
          </a:p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Interchanging the order of summation on the right side:</a:t>
            </a:r>
          </a:p>
          <a:p>
            <a:pPr marL="168275" indent="-16827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show that the second sum on the right equals </a:t>
            </a:r>
            <a:r>
              <a:rPr lang="en-US" sz="1800" i="1" dirty="0" smtClean="0"/>
              <a:t>N</a:t>
            </a:r>
            <a:r>
              <a:rPr lang="en-US" sz="1800" b="1" dirty="0" smtClean="0"/>
              <a:t> if </a:t>
            </a:r>
            <a:r>
              <a:rPr lang="en-US" sz="1800" i="1" dirty="0" smtClean="0"/>
              <a:t>k 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 r</a:t>
            </a:r>
            <a:r>
              <a:rPr lang="en-US" sz="1800" b="1" dirty="0" smtClean="0">
                <a:sym typeface="Symbol"/>
              </a:rPr>
              <a:t> and </a:t>
            </a:r>
            <a:r>
              <a:rPr lang="en-US" sz="1800" dirty="0" smtClean="0">
                <a:sym typeface="Symbol"/>
              </a:rPr>
              <a:t>0</a:t>
            </a:r>
            <a:r>
              <a:rPr lang="en-US" sz="1800" b="1" dirty="0" smtClean="0">
                <a:sym typeface="Symbol"/>
              </a:rPr>
              <a:t> if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>
                <a:sym typeface="Symbol"/>
              </a:rPr>
              <a:t></a:t>
            </a:r>
            <a:r>
              <a:rPr lang="en-US" sz="1800" b="1" dirty="0" smtClean="0">
                <a:sym typeface="Symbol"/>
              </a:rPr>
              <a:t> </a:t>
            </a:r>
            <a:r>
              <a:rPr lang="en-US" sz="1800" i="1" dirty="0" smtClean="0">
                <a:sym typeface="Symbol"/>
              </a:rPr>
              <a:t>r</a:t>
            </a:r>
            <a:r>
              <a:rPr lang="en-US" sz="1800" b="1" dirty="0" smtClean="0">
                <a:sym typeface="Symbol"/>
              </a:rPr>
              <a:t>: </a:t>
            </a:r>
            <a:endParaRPr lang="en-US" sz="1800" b="1" dirty="0" smtClean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" y="2946400"/>
          <a:ext cx="3886200" cy="685800"/>
        </p:xfrm>
        <a:graphic>
          <a:graphicData uri="http://schemas.openxmlformats.org/presentationml/2006/ole">
            <p:oleObj spid="_x0000_s1028" name="Equation" r:id="rId4" imgW="2590560" imgH="4572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57200" y="3975759"/>
          <a:ext cx="7029450" cy="514350"/>
        </p:xfrm>
        <a:graphic>
          <a:graphicData uri="http://schemas.openxmlformats.org/presentationml/2006/ole">
            <p:oleObj spid="_x0000_s1032" name="Equation" r:id="rId5" imgW="4686120" imgH="34272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57200" y="1144807"/>
          <a:ext cx="4552950" cy="514350"/>
        </p:xfrm>
        <a:graphic>
          <a:graphicData uri="http://schemas.openxmlformats.org/presentationml/2006/ole">
            <p:oleObj spid="_x0000_s1035" name="Equation" r:id="rId6" imgW="3035160" imgH="34272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117484" y="3618132"/>
          <a:ext cx="952500" cy="304800"/>
        </p:xfrm>
        <a:graphic>
          <a:graphicData uri="http://schemas.openxmlformats.org/presentationml/2006/ole">
            <p:oleObj spid="_x0000_s1036" name="Equation" r:id="rId7" imgW="634680" imgH="203040" progId="Equation.3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457200" y="4858409"/>
          <a:ext cx="3981450" cy="514350"/>
        </p:xfrm>
        <a:graphic>
          <a:graphicData uri="http://schemas.openxmlformats.org/presentationml/2006/ole">
            <p:oleObj spid="_x0000_s1037" name="Equation" r:id="rId8" imgW="2654280" imgH="342720" progId="Equation.3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57200" y="5783043"/>
          <a:ext cx="2419350" cy="628650"/>
        </p:xfrm>
        <a:graphic>
          <a:graphicData uri="http://schemas.openxmlformats.org/presentationml/2006/ole">
            <p:oleObj spid="_x0000_s1038" name="Equation" r:id="rId9" imgW="1612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Discrete-Time Fourier Series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70" cy="40626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0"/>
              </a:spcAft>
              <a:buFont typeface="Arial" pitchFamily="34" charset="0"/>
              <a:buChar char="•"/>
            </a:pPr>
            <a:r>
              <a:rPr lang="en-US" sz="1800" b="1" dirty="0" smtClean="0"/>
              <a:t>This provides a closed-form expression for the Discrete-Time Fourier Series: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that the DT Fourier Series coefficients can be interpreted as in the CT case – they can be plotted as a function of frequency (</a:t>
            </a:r>
            <a:r>
              <a:rPr lang="en-US" sz="1800" i="1" dirty="0" smtClean="0"/>
              <a:t>k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i="1" baseline="-25000" dirty="0" smtClean="0">
                <a:sym typeface="Symbol"/>
              </a:rPr>
              <a:t>0</a:t>
            </a:r>
            <a:r>
              <a:rPr lang="en-US" sz="1800" b="1" dirty="0" smtClean="0">
                <a:sym typeface="Symbol"/>
              </a:rPr>
              <a:t>) and demonstrate the a periodic signal has a line spectrum.</a:t>
            </a:r>
            <a:endParaRPr lang="en-US" sz="1800" b="1" dirty="0" smtClean="0">
              <a:sym typeface="Symbol"/>
            </a:endParaRP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As expected, this DT Fourier Series (DTFS) obeys the same properties we have seen for the CTFS and CTFT).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Next, we will apply the DTFS to </a:t>
            </a:r>
            <a:r>
              <a:rPr lang="en-US" sz="1800" b="1" dirty="0" err="1" smtClean="0">
                <a:sym typeface="Symbol"/>
              </a:rPr>
              <a:t>nonperiodic</a:t>
            </a:r>
            <a:r>
              <a:rPr lang="en-US" sz="1800" b="1" dirty="0" smtClean="0">
                <a:sym typeface="Symbol"/>
              </a:rPr>
              <a:t> signals to produce the Discrete-Time Fourier Transform (DTFT).</a:t>
            </a: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57200" y="1008161"/>
          <a:ext cx="6019800" cy="1181100"/>
        </p:xfrm>
        <a:graphic>
          <a:graphicData uri="http://schemas.openxmlformats.org/presentationml/2006/ole">
            <p:oleObj spid="_x0000_s34820" name="Equation" r:id="rId4" imgW="401292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Periodic Extension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70" cy="59041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</a:t>
            </a:r>
            <a:r>
              <a:rPr lang="en-US" sz="1800" i="1" dirty="0" smtClean="0"/>
              <a:t>x</a:t>
            </a:r>
            <a:r>
              <a:rPr lang="en-US" sz="1800" dirty="0" smtClean="0"/>
              <a:t>[</a:t>
            </a:r>
            <a:r>
              <a:rPr lang="en-US" sz="1800" i="1" dirty="0" smtClean="0"/>
              <a:t>n</a:t>
            </a:r>
            <a:r>
              <a:rPr lang="en-US" sz="1800" dirty="0" smtClean="0"/>
              <a:t>]</a:t>
            </a:r>
            <a:r>
              <a:rPr lang="en-US" sz="1800" b="1" dirty="0" smtClean="0"/>
              <a:t> is an aperiodic,</a:t>
            </a:r>
            <a:br>
              <a:rPr lang="en-US" sz="1800" b="1" dirty="0" smtClean="0"/>
            </a:br>
            <a:r>
              <a:rPr lang="en-US" sz="1800" b="1" dirty="0" smtClean="0"/>
              <a:t>finite duration signal.</a:t>
            </a:r>
          </a:p>
          <a:p>
            <a:pPr marL="168275" indent="-168275">
              <a:spcAft>
                <a:spcPts val="7800"/>
              </a:spcAft>
              <a:buFont typeface="Arial" pitchFamily="34" charset="0"/>
              <a:buChar char="•"/>
            </a:pPr>
            <a:r>
              <a:rPr lang="en-US" sz="1800" b="1" dirty="0" smtClean="0"/>
              <a:t>Define a periodic extension of </a:t>
            </a:r>
            <a:r>
              <a:rPr lang="en-US" sz="1800" i="1" dirty="0" smtClean="0"/>
              <a:t>x</a:t>
            </a:r>
            <a:r>
              <a:rPr lang="en-US" sz="1800" dirty="0" smtClean="0"/>
              <a:t>[</a:t>
            </a:r>
            <a:r>
              <a:rPr lang="en-US" sz="1800" i="1" dirty="0" smtClean="0"/>
              <a:t>n</a:t>
            </a:r>
            <a:r>
              <a:rPr lang="en-US" sz="1800" dirty="0" smtClean="0"/>
              <a:t>]</a:t>
            </a:r>
            <a:r>
              <a:rPr lang="en-US" sz="1800" b="1" dirty="0" smtClean="0"/>
              <a:t>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that:</a:t>
            </a:r>
          </a:p>
          <a:p>
            <a:pPr marL="168275" indent="-168275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apply the complex Fourier series:</a:t>
            </a:r>
          </a:p>
          <a:p>
            <a:pPr marL="168275" indent="-168275">
              <a:spcAft>
                <a:spcPts val="3000"/>
              </a:spcAft>
              <a:buFont typeface="Arial" pitchFamily="34" charset="0"/>
              <a:buChar char="•"/>
            </a:pPr>
            <a:r>
              <a:rPr lang="en-US" sz="1800" b="1" dirty="0" smtClean="0"/>
              <a:t>Define:                                      . Note this is periodic in 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b="1" dirty="0" smtClean="0">
                <a:sym typeface="Symbol"/>
              </a:rPr>
              <a:t> </a:t>
            </a:r>
            <a:r>
              <a:rPr lang="en-US" sz="1800" b="1" dirty="0" smtClean="0"/>
              <a:t>with period </a:t>
            </a:r>
            <a:r>
              <a:rPr lang="en-US" sz="1800" i="1" dirty="0" smtClean="0"/>
              <a:t>2</a:t>
            </a:r>
            <a:r>
              <a:rPr lang="en-US" sz="1800" i="1" dirty="0" smtClean="0">
                <a:sym typeface="Symbol"/>
              </a:rPr>
              <a:t>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8275" indent="-168275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This implies:                          . Note that these are evenly spaced samples of our definition for            . </a:t>
            </a:r>
            <a:endParaRPr lang="en-US" sz="1800" b="1" dirty="0" smtClean="0"/>
          </a:p>
        </p:txBody>
      </p:sp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932" y="566739"/>
            <a:ext cx="4352706" cy="21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" y="1564615"/>
          <a:ext cx="2362200" cy="590550"/>
        </p:xfrm>
        <a:graphic>
          <a:graphicData uri="http://schemas.openxmlformats.org/presentationml/2006/ole">
            <p:oleObj spid="_x0000_s33794" name="Equation" r:id="rId6" imgW="1574640" imgH="39348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" y="2144736"/>
          <a:ext cx="1485900" cy="323850"/>
        </p:xfrm>
        <a:graphic>
          <a:graphicData uri="http://schemas.openxmlformats.org/presentationml/2006/ole">
            <p:oleObj spid="_x0000_s33795" name="Equation" r:id="rId7" imgW="990360" imgH="2156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482725" y="2525860"/>
          <a:ext cx="2305050" cy="323850"/>
        </p:xfrm>
        <a:graphic>
          <a:graphicData uri="http://schemas.openxmlformats.org/presentationml/2006/ole">
            <p:oleObj spid="_x0000_s33796" name="Equation" r:id="rId8" imgW="1536480" imgH="2156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7200" y="3295650"/>
          <a:ext cx="5638800" cy="1371600"/>
        </p:xfrm>
        <a:graphic>
          <a:graphicData uri="http://schemas.openxmlformats.org/presentationml/2006/ole">
            <p:oleObj spid="_x0000_s33797" name="Equation" r:id="rId9" imgW="3759120" imgH="9144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211870" y="4695825"/>
          <a:ext cx="2286000" cy="647700"/>
        </p:xfrm>
        <a:graphic>
          <a:graphicData uri="http://schemas.openxmlformats.org/presentationml/2006/ole">
            <p:oleObj spid="_x0000_s33798" name="Equation" r:id="rId10" imgW="1523880" imgH="43164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821767" y="5413496"/>
          <a:ext cx="1524000" cy="590550"/>
        </p:xfrm>
        <a:graphic>
          <a:graphicData uri="http://schemas.openxmlformats.org/presentationml/2006/ole">
            <p:oleObj spid="_x0000_s33799" name="Equation" r:id="rId11" imgW="1015920" imgH="3934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788550" y="5985485"/>
          <a:ext cx="704850" cy="342900"/>
        </p:xfrm>
        <a:graphic>
          <a:graphicData uri="http://schemas.openxmlformats.org/presentationml/2006/ole">
            <p:oleObj spid="_x0000_s33800" name="Equation" r:id="rId12" imgW="469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2" y="633044"/>
            <a:ext cx="8651630" cy="587340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Derive an inverse transform: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As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This results in our Discrete-Time Fourier Transform: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Notes: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</a:t>
            </a:r>
            <a:r>
              <a:rPr lang="en-US" sz="1800" b="1" i="1" dirty="0" smtClean="0"/>
              <a:t>DTFT </a:t>
            </a:r>
            <a:r>
              <a:rPr lang="en-US" sz="1800" b="1" i="1" dirty="0" smtClean="0"/>
              <a:t>and </a:t>
            </a:r>
            <a:r>
              <a:rPr lang="en-US" sz="1800" b="1" i="1" dirty="0" smtClean="0"/>
              <a:t>inverse </a:t>
            </a:r>
            <a:r>
              <a:rPr lang="en-US" sz="1800" b="1" i="1" dirty="0" smtClean="0"/>
              <a:t>DTFT </a:t>
            </a:r>
            <a:r>
              <a:rPr lang="en-US" sz="1800" b="1" i="1" dirty="0" smtClean="0"/>
              <a:t>are not symmetric. </a:t>
            </a:r>
            <a:r>
              <a:rPr lang="en-US" sz="1800" b="1" dirty="0" smtClean="0"/>
              <a:t>One is integration over a finite interval (</a:t>
            </a:r>
            <a:r>
              <a:rPr lang="en-US" sz="1800" i="1" dirty="0" smtClean="0"/>
              <a:t>2π</a:t>
            </a:r>
            <a:r>
              <a:rPr lang="en-US" sz="1800" b="1" dirty="0" smtClean="0"/>
              <a:t>), and the other is summation over infinite terms.</a:t>
            </a:r>
            <a:endParaRPr lang="en-US" sz="1800" b="1" kern="0" dirty="0" smtClean="0">
              <a:latin typeface="+mn-lt"/>
            </a:endParaRP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The signal, </a:t>
            </a:r>
            <a:r>
              <a:rPr lang="en-US" sz="1800" i="1" dirty="0" smtClean="0"/>
              <a:t>x</a:t>
            </a:r>
            <a:r>
              <a:rPr lang="en-US" sz="1800" dirty="0" smtClean="0"/>
              <a:t>[</a:t>
            </a:r>
            <a:r>
              <a:rPr lang="en-US" sz="1800" i="1" dirty="0" smtClean="0"/>
              <a:t>n</a:t>
            </a:r>
            <a:r>
              <a:rPr lang="en-US" sz="1800" dirty="0" smtClean="0"/>
              <a:t>] </a:t>
            </a:r>
            <a:r>
              <a:rPr lang="en-US" sz="1800" b="1" kern="0" dirty="0" smtClean="0">
                <a:latin typeface="+mn-lt"/>
              </a:rPr>
              <a:t>is aperiodic, and hence, the transform is a continuous function of frequency. (Recall, periodic signals have a line spectrum.)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The DTFT is periodic with period </a:t>
            </a:r>
            <a:r>
              <a:rPr lang="en-US" sz="1800" i="1" dirty="0" smtClean="0"/>
              <a:t>2</a:t>
            </a:r>
            <a:r>
              <a:rPr lang="en-US" sz="1800" i="1" dirty="0" smtClean="0">
                <a:sym typeface="Symbol"/>
              </a:rPr>
              <a:t></a:t>
            </a:r>
            <a:r>
              <a:rPr lang="en-US" sz="1800" b="1" dirty="0" smtClean="0">
                <a:sym typeface="Symbol"/>
              </a:rPr>
              <a:t>. Later we will exploit this property to develop a faster way to compute this transform.</a:t>
            </a:r>
            <a:endParaRPr lang="en-US" sz="1800" b="1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Discrete-Time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7200" y="915082"/>
          <a:ext cx="7715250" cy="647700"/>
        </p:xfrm>
        <a:graphic>
          <a:graphicData uri="http://schemas.openxmlformats.org/presentationml/2006/ole">
            <p:oleObj spid="_x0000_s2051" name="Equation" r:id="rId3" imgW="5143320" imgH="43164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83710" y="1586351"/>
          <a:ext cx="5010151" cy="647700"/>
        </p:xfrm>
        <a:graphic>
          <a:graphicData uri="http://schemas.openxmlformats.org/presentationml/2006/ole">
            <p:oleObj spid="_x0000_s2052" name="Equation" r:id="rId4" imgW="3340080" imgH="43164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57200" y="2594392"/>
          <a:ext cx="4476750" cy="1333500"/>
        </p:xfrm>
        <a:graphic>
          <a:graphicData uri="http://schemas.openxmlformats.org/presentationml/2006/ole">
            <p:oleObj spid="_x0000_s2054" name="Equation" r:id="rId5" imgW="298440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Unit Pulse and Unit Step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2" y="633044"/>
            <a:ext cx="8651630" cy="60272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Unit Pulse: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The spectrum is a constant (and periodic over the range </a:t>
            </a:r>
            <a:r>
              <a:rPr lang="en-US" sz="1800" kern="0" dirty="0" smtClean="0">
                <a:latin typeface="+mn-lt"/>
              </a:rPr>
              <a:t>[-</a:t>
            </a:r>
            <a:r>
              <a:rPr lang="en-US" sz="1800" i="1" kern="0" dirty="0" smtClean="0">
                <a:latin typeface="+mn-lt"/>
                <a:sym typeface="Symbol"/>
              </a:rPr>
              <a:t></a:t>
            </a:r>
            <a:r>
              <a:rPr lang="en-US" sz="1800" kern="0" dirty="0" smtClean="0">
                <a:latin typeface="+mn-lt"/>
                <a:sym typeface="Symbol"/>
              </a:rPr>
              <a:t>,</a:t>
            </a:r>
            <a:r>
              <a:rPr lang="en-US" sz="1800" i="1" kern="0" dirty="0" smtClean="0">
                <a:latin typeface="+mn-lt"/>
                <a:sym typeface="Symbol"/>
              </a:rPr>
              <a:t></a:t>
            </a:r>
            <a:r>
              <a:rPr lang="en-US" sz="1800" kern="0" dirty="0" smtClean="0">
                <a:latin typeface="+mn-lt"/>
                <a:sym typeface="Symbol"/>
              </a:rPr>
              <a:t>]</a:t>
            </a:r>
            <a:r>
              <a:rPr lang="en-US" sz="1800" b="1" kern="0" dirty="0" smtClean="0">
                <a:latin typeface="+mn-lt"/>
                <a:sym typeface="Symbol"/>
              </a:rPr>
              <a:t>.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Shifted Unit Pulse: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Time delay produces a phase shift linearly proportional to </a:t>
            </a:r>
            <a:r>
              <a:rPr lang="en-US" sz="1800" i="1" kern="0" dirty="0" smtClean="0">
                <a:latin typeface="+mn-lt"/>
                <a:sym typeface="Symbol"/>
              </a:rPr>
              <a:t></a:t>
            </a:r>
            <a:r>
              <a:rPr lang="en-US" sz="1800" b="1" kern="0" dirty="0" smtClean="0">
                <a:latin typeface="+mn-lt"/>
                <a:sym typeface="Symbol"/>
              </a:rPr>
              <a:t>. Note that these functions are also periodic over the range </a:t>
            </a:r>
            <a:r>
              <a:rPr lang="en-US" sz="1800" kern="0" dirty="0" smtClean="0"/>
              <a:t>[-</a:t>
            </a:r>
            <a:r>
              <a:rPr lang="en-US" sz="1800" i="1" kern="0" dirty="0" smtClean="0">
                <a:sym typeface="Symbol"/>
              </a:rPr>
              <a:t></a:t>
            </a:r>
            <a:r>
              <a:rPr lang="en-US" sz="1800" kern="0" dirty="0" smtClean="0">
                <a:sym typeface="Symbol"/>
              </a:rPr>
              <a:t>,</a:t>
            </a:r>
            <a:r>
              <a:rPr lang="en-US" sz="1800" i="1" kern="0" dirty="0" smtClean="0">
                <a:sym typeface="Symbol"/>
              </a:rPr>
              <a:t></a:t>
            </a:r>
            <a:r>
              <a:rPr lang="en-US" sz="1800" kern="0" dirty="0" smtClean="0">
                <a:sym typeface="Symbol"/>
              </a:rPr>
              <a:t>]</a:t>
            </a:r>
            <a:r>
              <a:rPr lang="en-US" sz="1800" b="1" kern="0" dirty="0" smtClean="0">
                <a:sym typeface="Symbol"/>
              </a:rPr>
              <a:t>.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sym typeface="Symbol"/>
              </a:rPr>
              <a:t>Unit Step: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tabLst>
                <a:tab pos="4572000" algn="l"/>
              </a:tabLst>
            </a:pPr>
            <a:r>
              <a:rPr lang="en-US" sz="1800" b="1" kern="0" dirty="0" smtClean="0">
                <a:sym typeface="Symbol"/>
              </a:rPr>
              <a:t>	Since this is not a time-limited function, it has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no DTFT in the ordinary sense. However, it can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be shown that the inverse of this function is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 unit step:</a:t>
            </a:r>
            <a:endParaRPr lang="en-US" sz="1800" b="1" dirty="0" smtClean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" y="1018125"/>
          <a:ext cx="3810000" cy="990600"/>
        </p:xfrm>
        <a:graphic>
          <a:graphicData uri="http://schemas.openxmlformats.org/presentationml/2006/ole">
            <p:oleObj spid="_x0000_s3075" name="Equation" r:id="rId3" imgW="2539800" imgH="6602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57200" y="2866009"/>
          <a:ext cx="5200650" cy="1447800"/>
        </p:xfrm>
        <a:graphic>
          <a:graphicData uri="http://schemas.openxmlformats.org/presentationml/2006/ole">
            <p:oleObj spid="_x0000_s3076" name="Equation" r:id="rId4" imgW="3466800" imgH="96516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577046" y="5081366"/>
          <a:ext cx="1047750" cy="304800"/>
        </p:xfrm>
        <a:graphic>
          <a:graphicData uri="http://schemas.openxmlformats.org/presentationml/2006/ole">
            <p:oleObj spid="_x0000_s3077" name="Equation" r:id="rId5" imgW="698400" imgH="20304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947508" y="5682126"/>
          <a:ext cx="2457450" cy="590550"/>
        </p:xfrm>
        <a:graphic>
          <a:graphicData uri="http://schemas.openxmlformats.org/presentationml/2006/ole">
            <p:oleObj spid="_x0000_s3078" name="Equation" r:id="rId6" imgW="1638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Exponential Decay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40934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7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Consider an exponentially decaying signal: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</a:t>
            </a:r>
            <a:endParaRPr lang="en-US" sz="1800" b="1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7200" y="1022350"/>
          <a:ext cx="1981200" cy="381000"/>
        </p:xfrm>
        <a:graphic>
          <a:graphicData uri="http://schemas.openxmlformats.org/presentationml/2006/ole">
            <p:oleObj spid="_x0000_s11266" name="Equation" r:id="rId3" imgW="1320480" imgH="253800" progId="Equation.3">
              <p:embed/>
            </p:oleObj>
          </a:graphicData>
        </a:graphic>
      </p:graphicFrame>
      <p:pic>
        <p:nvPicPr>
          <p:cNvPr id="1126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850" y="576773"/>
            <a:ext cx="2989171" cy="21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0496" y="2662160"/>
            <a:ext cx="2666572" cy="20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455613" y="1601715"/>
          <a:ext cx="4572000" cy="1257300"/>
        </p:xfrm>
        <a:graphic>
          <a:graphicData uri="http://schemas.openxmlformats.org/presentationml/2006/ole">
            <p:oleObj spid="_x0000_s11270" name="Equation" r:id="rId7" imgW="3047760" imgH="838080" progId="Equation.3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55613" y="4738688"/>
          <a:ext cx="8305800" cy="1752600"/>
        </p:xfrm>
        <a:graphic>
          <a:graphicData uri="http://schemas.openxmlformats.org/presentationml/2006/ole">
            <p:oleObj spid="_x0000_s11271" name="Equation" r:id="rId8" imgW="5537160" imgH="1168200" progId="Equation.3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55613" y="2979060"/>
          <a:ext cx="4514850" cy="1447800"/>
        </p:xfrm>
        <a:graphic>
          <a:graphicData uri="http://schemas.openxmlformats.org/presentationml/2006/ole">
            <p:oleObj spid="_x0000_s11272" name="Equation" r:id="rId9" imgW="30096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Spectrum of an Exponentially Decaying Signal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229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083" y="1114578"/>
            <a:ext cx="50006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0475" y="4152716"/>
            <a:ext cx="51244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31775" y="636074"/>
          <a:ext cx="3181350" cy="5600700"/>
        </p:xfrm>
        <a:graphic>
          <a:graphicData uri="http://schemas.openxmlformats.org/presentationml/2006/ole">
            <p:oleObj spid="_x0000_s12294" name="Equation" r:id="rId6" imgW="2120760" imgH="37335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3696" y="703388"/>
            <a:ext cx="257438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Lowpass Filter: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394" y="3767795"/>
            <a:ext cx="257438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Highpass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Finite Impulse Response Lowpass Filter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12372" y="779316"/>
          <a:ext cx="2457450" cy="1066800"/>
        </p:xfrm>
        <a:graphic>
          <a:graphicData uri="http://schemas.openxmlformats.org/presentationml/2006/ole">
            <p:oleObj spid="_x0000_s13314" name="Equation" r:id="rId3" imgW="1638000" imgH="711000" progId="Equation.3">
              <p:embed/>
            </p:oleObj>
          </a:graphicData>
        </a:graphic>
      </p:graphicFrame>
      <p:pic>
        <p:nvPicPr>
          <p:cNvPr id="1331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1839" y="731520"/>
            <a:ext cx="5633085" cy="17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61938" y="2651125"/>
          <a:ext cx="4819650" cy="704850"/>
        </p:xfrm>
        <a:graphic>
          <a:graphicData uri="http://schemas.openxmlformats.org/presentationml/2006/ole">
            <p:oleObj spid="_x0000_s13316" name="Equation" r:id="rId6" imgW="3213000" imgH="469800" progId="Equation.3">
              <p:embed/>
            </p:oleObj>
          </a:graphicData>
        </a:graphic>
      </p:graphicFrame>
      <p:pic>
        <p:nvPicPr>
          <p:cNvPr id="13317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6923" y="3355812"/>
            <a:ext cx="5352024" cy="223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1775" y="3632200"/>
            <a:ext cx="8630871" cy="280076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frequency response of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time-limited pulse is a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lowpass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filter.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refer to this type of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 finite impulse 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(FIR) filter.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latin typeface="+mn-lt"/>
              </a:rPr>
              <a:t>In the CT case, we obtained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a </a:t>
            </a:r>
            <a:r>
              <a:rPr lang="en-US" sz="1800" i="1" kern="0" dirty="0" err="1" smtClean="0">
                <a:latin typeface="+mn-lt"/>
              </a:rPr>
              <a:t>sinc</a:t>
            </a:r>
            <a:r>
              <a:rPr lang="en-US" sz="1800" b="1" kern="0" dirty="0" smtClean="0">
                <a:latin typeface="+mn-lt"/>
              </a:rPr>
              <a:t> function (sin(x)/x) for the frequency response. This is close to a </a:t>
            </a:r>
            <a:r>
              <a:rPr lang="en-US" sz="1800" i="1" kern="0" dirty="0" err="1" smtClean="0">
                <a:latin typeface="+mn-lt"/>
              </a:rPr>
              <a:t>sinc</a:t>
            </a:r>
            <a:r>
              <a:rPr lang="en-US" sz="1800" b="1" kern="0" dirty="0" smtClean="0">
                <a:latin typeface="+mn-lt"/>
              </a:rPr>
              <a:t> function, and is periodic with period </a:t>
            </a:r>
            <a:r>
              <a:rPr lang="en-US" sz="1800" i="1" dirty="0" smtClean="0"/>
              <a:t>2</a:t>
            </a:r>
            <a:r>
              <a:rPr lang="en-US" sz="1800" i="1" dirty="0" smtClean="0">
                <a:sym typeface="Symbol"/>
              </a:rPr>
              <a:t></a:t>
            </a:r>
            <a:r>
              <a:rPr lang="en-US" sz="1800" b="1" i="1" dirty="0" smtClean="0">
                <a:sym typeface="Symbol"/>
              </a:rPr>
              <a:t>.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20201</TotalTime>
  <Words>405</Words>
  <Application>Microsoft PowerPoint</Application>
  <PresentationFormat>Letter Paper (8.5x11 in)</PresentationFormat>
  <Paragraphs>80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lecture_title</vt:lpstr>
      <vt:lpstr>lecture_default</vt:lpstr>
      <vt:lpstr>Microsoft Equation 3.0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1858</cp:revision>
  <dcterms:created xsi:type="dcterms:W3CDTF">2002-09-12T17:13:32Z</dcterms:created>
  <dcterms:modified xsi:type="dcterms:W3CDTF">2008-09-24T01:17:03Z</dcterms:modified>
</cp:coreProperties>
</file>