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1" r:id="rId2"/>
  </p:sldMasterIdLst>
  <p:notesMasterIdLst>
    <p:notesMasterId r:id="rId15"/>
  </p:notesMasterIdLst>
  <p:handoutMasterIdLst>
    <p:handoutMasterId r:id="rId16"/>
  </p:handoutMasterIdLst>
  <p:sldIdLst>
    <p:sldId id="325" r:id="rId3"/>
    <p:sldId id="541" r:id="rId4"/>
    <p:sldId id="553" r:id="rId5"/>
    <p:sldId id="513" r:id="rId6"/>
    <p:sldId id="526" r:id="rId7"/>
    <p:sldId id="542" r:id="rId8"/>
    <p:sldId id="543" r:id="rId9"/>
    <p:sldId id="554" r:id="rId10"/>
    <p:sldId id="555" r:id="rId11"/>
    <p:sldId id="556" r:id="rId12"/>
    <p:sldId id="557" r:id="rId13"/>
    <p:sldId id="495" r:id="rId14"/>
  </p:sldIdLst>
  <p:sldSz cx="9144000" cy="6858000" type="letter"/>
  <p:notesSz cx="7077075" cy="9004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4713" autoAdjust="0"/>
    <p:restoredTop sz="96226" autoAdjust="0"/>
  </p:normalViewPr>
  <p:slideViewPr>
    <p:cSldViewPr snapToGrid="0">
      <p:cViewPr varScale="1">
        <p:scale>
          <a:sx n="68" d="100"/>
          <a:sy n="68" d="100"/>
        </p:scale>
        <p:origin x="-828" y="-96"/>
      </p:cViewPr>
      <p:guideLst>
        <p:guide orient="horz" pos="2288"/>
        <p:guide pos="56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734" y="-108"/>
      </p:cViewPr>
      <p:guideLst>
        <p:guide orient="horz" pos="2835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674688"/>
            <a:ext cx="4502150" cy="3376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636" y="4277043"/>
            <a:ext cx="5187804" cy="405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</a:t>
            </a:r>
            <a:r>
              <a:rPr lang="en-US" baseline="0" dirty="0" smtClean="0"/>
              <a:t> Equation 3.0 was used with settings of: 18, 12, 8, 18, 12.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9/26/2008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R. S. Sutton and A. G. </a:t>
            </a:r>
            <a:r>
              <a:rPr lang="en-US" altLang="en-US" dirty="0" err="1"/>
              <a:t>Barto</a:t>
            </a:r>
            <a:r>
              <a:rPr lang="en-US" altLang="en-US" dirty="0"/>
              <a:t>: Reinforcement Learning: An Introduction</a:t>
            </a:r>
            <a:endParaRPr lang="en-US" altLang="en-US" sz="14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A9A9B-D817-4253-85CF-175FAC8E6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R. S. Sutton and A. G. Barto: Reinforcement Learning: An Introduction</a:t>
            </a:r>
            <a:endParaRPr lang="en-US" altLang="en-US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89630-ECFE-46C4-8DDC-33331FDD3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</a:t>
            </a:r>
            <a:r>
              <a:rPr lang="en-US" sz="1800" b="1" dirty="0" smtClean="0">
                <a:solidFill>
                  <a:srgbClr val="333399"/>
                </a:solidFill>
              </a:rPr>
              <a:t>3163 – Signals and Systems</a:t>
            </a:r>
            <a:endParaRPr lang="en-US" sz="1800" b="1" dirty="0">
              <a:solidFill>
                <a:srgbClr val="3333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713" r:id="rId3"/>
    <p:sldLayoutId id="214748371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3163: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16,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e.msstate.edu/research/isip/publications/courses/ece_3163/lectures/current/lecture_16.ppt" TargetMode="External"/><Relationship Id="rId13" Type="http://schemas.openxmlformats.org/officeDocument/2006/relationships/image" Target="../media/image3.png"/><Relationship Id="rId3" Type="http://schemas.openxmlformats.org/officeDocument/2006/relationships/hyperlink" Target="http://en.wikipedia.org/wiki/Discrete_Fourier_transform" TargetMode="External"/><Relationship Id="rId7" Type="http://schemas.openxmlformats.org/officeDocument/2006/relationships/hyperlink" Target="http://www.ece.msstate.edu/research/isip/projects/speech/software/demonstrations/applets/util/spectrum/current/index.html" TargetMode="External"/><Relationship Id="rId12" Type="http://schemas.openxmlformats.org/officeDocument/2006/relationships/hyperlink" Target="http://www.mathworks.com/products/signal/description5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Window_function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://www.dspguide.com/ch8.htm" TargetMode="External"/><Relationship Id="rId10" Type="http://schemas.openxmlformats.org/officeDocument/2006/relationships/hyperlink" Target="http://www.traders.com/Documentation/FEEDbk_docs/Archive/012007/TradersTips/TradersTips.html" TargetMode="External"/><Relationship Id="rId4" Type="http://schemas.openxmlformats.org/officeDocument/2006/relationships/hyperlink" Target="http://mathworld.wolfram.com/DiscreteFourierTransform.html" TargetMode="External"/><Relationship Id="rId9" Type="http://schemas.openxmlformats.org/officeDocument/2006/relationships/hyperlink" Target="http://www.ece.msstate.edu/research/isip/publications/courses/ece_3163/lectures/current/lecture_16.mp3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oleObject" Target="../embeddings/oleObject10.bin"/><Relationship Id="rId7" Type="http://schemas.openxmlformats.org/officeDocument/2006/relationships/hyperlink" Target="http://en.wikipedia.org/wiki/Window_function" TargetMode="Externa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6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amazon.com/Introduction-Signal-Processing-Sophocles-Orfanidis/dp/0139789332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oleObject" Target="../embeddings/oleObject1.bin"/><Relationship Id="rId7" Type="http://schemas.openxmlformats.org/officeDocument/2006/relationships/hyperlink" Target="http://users.ece.gatech.edu/~bonnie/book3/" TargetMode="Externa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png"/><Relationship Id="rId4" Type="http://schemas.openxmlformats.org/officeDocument/2006/relationships/hyperlink" Target="http://stellar.mit.edu/S/course/6/sp08/6.003/courseMaterial/topics/topic1/lectureNotes/Lecture__9/Lecture__9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jpeg"/><Relationship Id="rId4" Type="http://schemas.openxmlformats.org/officeDocument/2006/relationships/hyperlink" Target="http://users.ece.gatech.edu/~bonnie/book3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.vml"/><Relationship Id="rId6" Type="http://schemas.openxmlformats.org/officeDocument/2006/relationships/hyperlink" Target="http://users.ece.gatech.edu/~bonnie/book3/" TargetMode="Externa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lvl="0" indent="-17621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Introduction to the IEEE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Derivation of the DFT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Relationship to DTFT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DFT of Truncated Signals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Time </a:t>
            </a:r>
            <a:r>
              <a:rPr lang="en-US" sz="1800" b="1" smtClean="0">
                <a:solidFill>
                  <a:schemeClr val="tx2"/>
                </a:solidFill>
                <a:latin typeface="+mn-lt"/>
              </a:rPr>
              <a:t>Domain Windowing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indent="-230188">
              <a:spcBef>
                <a:spcPts val="1400"/>
              </a:spcBef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3"/>
              </a:rPr>
              <a:t>Wiki: Discrete Fourier Transform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4"/>
              </a:rPr>
              <a:t>Wolfram: Discrete Fourier Transform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5"/>
              </a:rPr>
              <a:t>DSPG: The Discrete Fourier Transform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6"/>
              </a:rPr>
              <a:t>Wiki: Time Domain Windows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7"/>
              </a:rPr>
              <a:t>ISIP: Java Applet</a:t>
            </a:r>
            <a:endParaRPr lang="en-US" sz="1800" b="1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79425" y="5739618"/>
            <a:ext cx="8243888" cy="64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marL="176213" indent="-176213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solidFill>
                  <a:schemeClr val="accent1"/>
                </a:solidFill>
              </a:rPr>
              <a:t>•	URL: </a:t>
            </a:r>
            <a:r>
              <a:rPr lang="en-US" sz="1800" b="1" dirty="0" smtClean="0">
                <a:solidFill>
                  <a:schemeClr val="accent2"/>
                </a:solidFill>
                <a:hlinkClick r:id="rId8"/>
              </a:rPr>
              <a:t>.../publications/courses/ece_3163/lectures/current/lecture_16.ppt</a:t>
            </a:r>
            <a:endParaRPr lang="en-US" sz="1800" b="1" dirty="0" smtClean="0">
              <a:solidFill>
                <a:schemeClr val="accent2"/>
              </a:solidFill>
            </a:endParaRPr>
          </a:p>
          <a:p>
            <a:pPr marL="176213" indent="-176213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 smtClean="0">
                <a:solidFill>
                  <a:schemeClr val="accent1"/>
                </a:solidFill>
              </a:rPr>
              <a:t>•	MP3: </a:t>
            </a:r>
            <a:r>
              <a:rPr lang="en-US" sz="1800" b="1" dirty="0" smtClean="0">
                <a:solidFill>
                  <a:schemeClr val="accent2"/>
                </a:solidFill>
                <a:hlinkClick r:id="rId9"/>
              </a:rPr>
              <a:t>.../publications/courses/ece_3163/lectures/current/lecture_16.mp3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2908300" algn="l"/>
              </a:tabLst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16: </a:t>
            </a:r>
            <a:r>
              <a:rPr lang="en-US" b="1" dirty="0" smtClean="0">
                <a:solidFill>
                  <a:schemeClr val="accent2"/>
                </a:solidFill>
              </a:rPr>
              <a:t>DISCRETE FOURIER TRANSFORM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9937" name="Picture 1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38875" y="3561860"/>
            <a:ext cx="2447925" cy="193227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9938" name="Picture 2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238875" y="1235222"/>
            <a:ext cx="2447925" cy="229027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DFT of Truncated Signals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" y="520506"/>
            <a:ext cx="8651630" cy="546303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spcBef>
                <a:spcPts val="0"/>
              </a:spcBef>
              <a:spcAft>
                <a:spcPts val="90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What if the signal is not time-limited?</a:t>
            </a:r>
            <a:br>
              <a:rPr lang="en-US" sz="1800" b="1" kern="0" dirty="0" smtClean="0">
                <a:latin typeface="+mn-lt"/>
              </a:rPr>
            </a:br>
            <a:r>
              <a:rPr lang="en-US" sz="1800" b="1" kern="0" dirty="0" smtClean="0">
                <a:latin typeface="+mn-lt"/>
              </a:rPr>
              <a:t>We can think of limiting the sum to</a:t>
            </a:r>
            <a:br>
              <a:rPr lang="en-US" sz="1800" b="1" kern="0" dirty="0" smtClean="0">
                <a:latin typeface="+mn-lt"/>
              </a:rPr>
            </a:br>
            <a:r>
              <a:rPr lang="en-US" sz="1800" i="1" kern="0" dirty="0" smtClean="0">
                <a:latin typeface="+mn-lt"/>
              </a:rPr>
              <a:t>N</a:t>
            </a:r>
            <a:r>
              <a:rPr lang="en-US" sz="1800" b="1" kern="0" dirty="0" smtClean="0">
                <a:latin typeface="+mn-lt"/>
              </a:rPr>
              <a:t> points as a truncation of the signal:</a:t>
            </a:r>
          </a:p>
          <a:p>
            <a:pPr marL="168275" marR="0" indent="-168275" algn="l" defTabSz="914400" rtl="0" eaLnBrk="1" fontAlgn="base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dirty="0" smtClean="0">
                <a:sym typeface="Symbol"/>
              </a:rPr>
              <a:t>What are the implications of this in </a:t>
            </a:r>
            <a:br>
              <a:rPr lang="en-US" sz="1800" b="1" dirty="0" smtClean="0">
                <a:sym typeface="Symbol"/>
              </a:rPr>
            </a:br>
            <a:r>
              <a:rPr lang="en-US" sz="1800" b="1" dirty="0" smtClean="0">
                <a:sym typeface="Symbol"/>
              </a:rPr>
              <a:t>the frequency domain?</a:t>
            </a:r>
            <a:br>
              <a:rPr lang="en-US" sz="1800" b="1" dirty="0" smtClean="0">
                <a:sym typeface="Symbol"/>
              </a:rPr>
            </a:br>
            <a:r>
              <a:rPr lang="en-US" sz="1800" b="1" dirty="0" smtClean="0">
                <a:sym typeface="Symbol"/>
              </a:rPr>
              <a:t>(Hint: convolution)</a:t>
            </a:r>
          </a:p>
          <a:p>
            <a:pPr marL="168275" marR="0" indent="-168275" algn="l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dirty="0" smtClean="0">
                <a:sym typeface="Symbol"/>
              </a:rPr>
              <a:t>Popular Windows:</a:t>
            </a:r>
          </a:p>
          <a:p>
            <a:pPr marL="338138" marR="0" indent="-169863" algn="l" defTabSz="914400" rtl="0" eaLnBrk="1" fontAlgn="base" latinLnBrk="0" hangingPunct="1">
              <a:spcBef>
                <a:spcPts val="0"/>
              </a:spcBef>
              <a:spcAft>
                <a:spcPts val="6000"/>
              </a:spcAft>
              <a:buClrTx/>
              <a:buSzTx/>
              <a:buFont typeface="Wingdings" pitchFamily="2" charset="2"/>
              <a:buChar char="§"/>
              <a:tabLst>
                <a:tab pos="4572000" algn="l"/>
              </a:tabLst>
            </a:pPr>
            <a:r>
              <a:rPr lang="en-US" sz="1800" b="1" dirty="0" smtClean="0">
                <a:sym typeface="Symbol"/>
              </a:rPr>
              <a:t>Rectangular:</a:t>
            </a:r>
          </a:p>
          <a:p>
            <a:pPr marL="338138" marR="0" indent="-169863" algn="l" defTabSz="914400" rtl="0" eaLnBrk="1" fontAlgn="base" latinLnBrk="0" hangingPunct="1">
              <a:spcBef>
                <a:spcPts val="0"/>
              </a:spcBef>
              <a:spcAft>
                <a:spcPts val="4200"/>
              </a:spcAft>
              <a:buClrTx/>
              <a:buSzTx/>
              <a:buFont typeface="Wingdings" pitchFamily="2" charset="2"/>
              <a:buChar char="§"/>
              <a:tabLst>
                <a:tab pos="4572000" algn="l"/>
              </a:tabLst>
            </a:pPr>
            <a:r>
              <a:rPr lang="en-US" sz="1800" b="1" dirty="0" smtClean="0">
                <a:sym typeface="Symbol"/>
              </a:rPr>
              <a:t>Generalized </a:t>
            </a:r>
            <a:r>
              <a:rPr lang="en-US" sz="1800" b="1" dirty="0" err="1" smtClean="0">
                <a:sym typeface="Symbol"/>
              </a:rPr>
              <a:t>Hanning</a:t>
            </a:r>
            <a:r>
              <a:rPr lang="en-US" sz="1800" b="1" dirty="0" smtClean="0">
                <a:sym typeface="Symbol"/>
              </a:rPr>
              <a:t>:</a:t>
            </a:r>
          </a:p>
          <a:p>
            <a:pPr marL="338138" marR="0" indent="-169863" algn="l" defTabSz="914400" rtl="0" eaLnBrk="1" fontAlgn="base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>
                <a:tab pos="4572000" algn="l"/>
              </a:tabLst>
            </a:pPr>
            <a:r>
              <a:rPr lang="en-US" sz="1800" b="1" dirty="0" smtClean="0">
                <a:sym typeface="Symbol"/>
              </a:rPr>
              <a:t>Triangular:</a:t>
            </a: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457200" y="1440504"/>
          <a:ext cx="2762250" cy="1066800"/>
        </p:xfrm>
        <a:graphic>
          <a:graphicData uri="http://schemas.openxmlformats.org/presentationml/2006/ole">
            <p:oleObj spid="_x0000_s50178" name="Equation" r:id="rId3" imgW="1841400" imgH="711000" progId="Equation.3">
              <p:embed/>
            </p:oleObj>
          </a:graphicData>
        </a:graphic>
      </p:graphicFrame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568325" y="4114041"/>
          <a:ext cx="2667000" cy="685800"/>
        </p:xfrm>
        <a:graphic>
          <a:graphicData uri="http://schemas.openxmlformats.org/presentationml/2006/ole">
            <p:oleObj spid="_x0000_s50181" name="Equation" r:id="rId4" imgW="1777680" imgH="457200" progId="Equation.3">
              <p:embed/>
            </p:oleObj>
          </a:graphicData>
        </a:graphic>
      </p:graphicFrame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555625" y="5115491"/>
          <a:ext cx="2686050" cy="590550"/>
        </p:xfrm>
        <a:graphic>
          <a:graphicData uri="http://schemas.openxmlformats.org/presentationml/2006/ole">
            <p:oleObj spid="_x0000_s50182" name="Equation" r:id="rId5" imgW="1790640" imgH="393480" progId="Equation.3">
              <p:embed/>
            </p:oleObj>
          </a:graphicData>
        </a:graphic>
      </p:graphicFrame>
      <p:graphicFrame>
        <p:nvGraphicFramePr>
          <p:cNvPr id="50183" name="Object 7"/>
          <p:cNvGraphicFramePr>
            <a:graphicFrameLocks noChangeAspect="1"/>
          </p:cNvGraphicFramePr>
          <p:nvPr/>
        </p:nvGraphicFramePr>
        <p:xfrm>
          <a:off x="555625" y="5970853"/>
          <a:ext cx="2476500" cy="647700"/>
        </p:xfrm>
        <a:graphic>
          <a:graphicData uri="http://schemas.openxmlformats.org/presentationml/2006/ole">
            <p:oleObj spid="_x0000_s50183" name="Equation" r:id="rId6" imgW="1650960" imgH="431640" progId="Equation.3">
              <p:embed/>
            </p:oleObj>
          </a:graphicData>
        </a:graphic>
      </p:graphicFrame>
      <p:pic>
        <p:nvPicPr>
          <p:cNvPr id="50184" name="Picture 8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51135" y="548628"/>
            <a:ext cx="4373495" cy="176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5" name="Picture 9">
            <a:hlinkClick r:id="rId7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15854" y="2729121"/>
            <a:ext cx="4367755" cy="176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6" name="Picture 10">
            <a:hlinkClick r:id="rId7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32533" y="4713933"/>
            <a:ext cx="4338271" cy="176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5695063" y="2344606"/>
            <a:ext cx="2140637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4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Rectangular</a:t>
            </a:r>
            <a:endParaRPr lang="en-US" sz="1800" b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5716215" y="4452422"/>
            <a:ext cx="2747892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4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Generalized </a:t>
            </a:r>
            <a:r>
              <a:rPr lang="en-US" sz="1800" b="1" kern="0" dirty="0" err="1" smtClean="0">
                <a:latin typeface="+mn-lt"/>
              </a:rPr>
              <a:t>Hanning</a:t>
            </a:r>
            <a:endParaRPr lang="en-US" sz="1800" b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5702147" y="6440321"/>
            <a:ext cx="2140637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4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Triangular</a:t>
            </a:r>
            <a:endParaRPr lang="en-US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Impact on Spectral Estimation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" name="Picture 2" descr="x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481638" y="-876186"/>
            <a:ext cx="2017776" cy="4840224"/>
          </a:xfrm>
          <a:prstGeom prst="rect">
            <a:avLst/>
          </a:prstGeom>
        </p:spPr>
      </p:pic>
      <p:pic>
        <p:nvPicPr>
          <p:cNvPr id="6" name="Picture 5" descr="x.JPG">
            <a:hlinkClick r:id="rId2"/>
          </p:cNvPr>
          <p:cNvPicPr>
            <a:picLocks noChangeAspect="1"/>
          </p:cNvPicPr>
          <p:nvPr/>
        </p:nvPicPr>
        <p:blipFill>
          <a:blip r:embed="rId4" cstate="print"/>
          <a:srcRect l="3233" t="7296" r="2018" b="3132"/>
          <a:stretch>
            <a:fillRect/>
          </a:stretch>
        </p:blipFill>
        <p:spPr>
          <a:xfrm rot="5400000">
            <a:off x="536574" y="2599008"/>
            <a:ext cx="3657602" cy="42672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503" y="569738"/>
            <a:ext cx="4241752" cy="209288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The spectrum of a windowed sinewave is the convolution of two impulse functions with the frequency response of the window.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For two closely spaced </a:t>
            </a:r>
            <a:r>
              <a:rPr lang="en-US" sz="1800" b="1" kern="0" dirty="0" err="1" smtClean="0">
                <a:latin typeface="+mn-lt"/>
              </a:rPr>
              <a:t>sinewaves</a:t>
            </a:r>
            <a:r>
              <a:rPr lang="en-US" sz="1800" b="1" kern="0" dirty="0" smtClean="0">
                <a:latin typeface="+mn-lt"/>
              </a:rPr>
              <a:t>, there is “leakage” between each </a:t>
            </a:r>
            <a:r>
              <a:rPr lang="en-US" sz="1800" b="1" kern="0" dirty="0" err="1" smtClean="0">
                <a:latin typeface="+mn-lt"/>
              </a:rPr>
              <a:t>sinewave’s</a:t>
            </a:r>
            <a:r>
              <a:rPr lang="en-US" sz="1800" b="1" kern="0" dirty="0" smtClean="0">
                <a:latin typeface="+mn-lt"/>
              </a:rPr>
              <a:t> spectrum.</a:t>
            </a:r>
            <a:endParaRPr lang="en-US" sz="1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726745" y="2726502"/>
            <a:ext cx="4198181" cy="378565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The impact of this leakage can be mitigated by using a window function with a narrower main lobe.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For example, consider the spectrum of three </a:t>
            </a:r>
            <a:r>
              <a:rPr lang="en-US" sz="1800" b="1" kern="0" dirty="0" err="1" smtClean="0">
                <a:latin typeface="+mn-lt"/>
              </a:rPr>
              <a:t>sinewaves</a:t>
            </a:r>
            <a:r>
              <a:rPr lang="en-US" sz="1800" b="1" kern="0" dirty="0" smtClean="0">
                <a:latin typeface="+mn-lt"/>
              </a:rPr>
              <a:t> computed using a rectangular and a Hamming window.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We see that for the same number of points, the spectrum produced by </a:t>
            </a:r>
            <a:r>
              <a:rPr lang="en-US" sz="1800" b="1" kern="0" dirty="0" err="1" smtClean="0">
                <a:latin typeface="+mn-lt"/>
              </a:rPr>
              <a:t>te</a:t>
            </a:r>
            <a:r>
              <a:rPr lang="en-US" sz="1800" b="1" kern="0" dirty="0" smtClean="0">
                <a:latin typeface="+mn-lt"/>
              </a:rPr>
              <a:t> Hamming window separates the </a:t>
            </a:r>
            <a:r>
              <a:rPr lang="en-US" sz="1800" b="1" kern="0" dirty="0" err="1" smtClean="0">
                <a:latin typeface="+mn-lt"/>
              </a:rPr>
              <a:t>sinewaves</a:t>
            </a:r>
            <a:r>
              <a:rPr lang="en-US" sz="1800" b="1" kern="0" dirty="0" smtClean="0">
                <a:latin typeface="+mn-lt"/>
              </a:rPr>
              <a:t>.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What is the computational cost?</a:t>
            </a:r>
            <a:endParaRPr lang="en-US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79" y="562704"/>
            <a:ext cx="8721969" cy="384720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Join the IEEE as a student member!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Visit the Career Fair.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Introduced the Discrete Fourier Transform as a truncated version of the Discrete-Time Fourier Transform.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Demonstrated both the forward and inverse transforms.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Explored the relationship to the DTFT.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Compared the spectrum of a pulse.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Discussed the effects of truncation on the spectrum.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Introduced the concept of time domain windowing and discussed the impact of windows in the frequency domain.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Introduction to the IEEE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039" name="Picture 1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632" y="631671"/>
            <a:ext cx="8255761" cy="596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Career Day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024" y="562707"/>
            <a:ext cx="8273325" cy="597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2880" y="633044"/>
            <a:ext cx="8651630" cy="581697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8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The Discrete-Time Fourier Transform: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Not practical for (real-time) computation on a digital computer.</a:t>
            </a:r>
          </a:p>
          <a:p>
            <a:pPr marL="168275" indent="-168275">
              <a:spcAft>
                <a:spcPts val="7200"/>
              </a:spcAft>
              <a:buFont typeface="Arial" pitchFamily="34" charset="0"/>
              <a:buChar char="•"/>
            </a:pPr>
            <a:r>
              <a:rPr lang="en-US" sz="1800" b="1" dirty="0" smtClean="0"/>
              <a:t>Solution: limit the extent of the summation to </a:t>
            </a:r>
            <a:r>
              <a:rPr lang="en-US" sz="1800" i="1" dirty="0" smtClean="0"/>
              <a:t>N</a:t>
            </a:r>
            <a:r>
              <a:rPr lang="en-US" sz="1800" b="1" dirty="0" smtClean="0"/>
              <a:t> points and evaluate the continuous function of frequency at </a:t>
            </a:r>
            <a:r>
              <a:rPr lang="en-US" sz="1800" i="1" dirty="0" smtClean="0"/>
              <a:t>N</a:t>
            </a:r>
            <a:r>
              <a:rPr lang="en-US" sz="1800" b="1" dirty="0" smtClean="0"/>
              <a:t> equispaced points: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MATLAB code for the DFT: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The exponentials can be </a:t>
            </a:r>
            <a:r>
              <a:rPr lang="en-US" sz="1800" b="1" dirty="0" err="1" smtClean="0"/>
              <a:t>precomputed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so that the DFT can be computed</a:t>
            </a:r>
            <a:br>
              <a:rPr lang="en-US" sz="1800" b="1" dirty="0" smtClean="0"/>
            </a:br>
            <a:r>
              <a:rPr lang="en-US" sz="1800" b="1" dirty="0" smtClean="0"/>
              <a:t>as a vector-matrix multiplication.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Later we will exploit the symmetry</a:t>
            </a:r>
            <a:br>
              <a:rPr lang="en-US" sz="1800" b="1" dirty="0" smtClean="0"/>
            </a:br>
            <a:r>
              <a:rPr lang="en-US" sz="1800" b="1" dirty="0" smtClean="0"/>
              <a:t>properties of the exponential to</a:t>
            </a:r>
            <a:br>
              <a:rPr lang="en-US" sz="1800" b="1" dirty="0" smtClean="0"/>
            </a:br>
            <a:r>
              <a:rPr lang="en-US" sz="1800" b="1" dirty="0" smtClean="0"/>
              <a:t>speed up the computation (e.g., </a:t>
            </a:r>
            <a:r>
              <a:rPr lang="en-US" sz="1800" b="1" dirty="0" err="1" smtClean="0"/>
              <a:t>fft</a:t>
            </a:r>
            <a:r>
              <a:rPr lang="en-US" sz="1800" b="1" dirty="0" smtClean="0"/>
              <a:t>()).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The Discrete-Time Fourier Transform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457200" y="962245"/>
          <a:ext cx="3638550" cy="1333500"/>
        </p:xfrm>
        <a:graphic>
          <a:graphicData uri="http://schemas.openxmlformats.org/presentationml/2006/ole">
            <p:oleObj spid="_x0000_s2054" name="Equation" r:id="rId3" imgW="2425680" imgH="888840" progId="Equation.3">
              <p:embed/>
            </p:oleObj>
          </a:graphicData>
        </a:graphic>
      </p:graphicFrame>
      <p:pic>
        <p:nvPicPr>
          <p:cNvPr id="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b="52311"/>
          <a:stretch>
            <a:fillRect/>
          </a:stretch>
        </p:blipFill>
        <p:spPr bwMode="auto">
          <a:xfrm>
            <a:off x="4557932" y="932507"/>
            <a:ext cx="4352706" cy="100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457200" y="3350554"/>
          <a:ext cx="4133850" cy="647700"/>
        </p:xfrm>
        <a:graphic>
          <a:graphicData uri="http://schemas.openxmlformats.org/presentationml/2006/ole">
            <p:oleObj spid="_x0000_s2055" name="Equation" r:id="rId6" imgW="2755800" imgH="431640" progId="Equation.3">
              <p:embed/>
            </p:oleObj>
          </a:graphicData>
        </a:graphic>
      </p:graphicFrame>
      <p:pic>
        <p:nvPicPr>
          <p:cNvPr id="9" name="Picture 8" descr="x.JP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rcRect l="4254" t="4481" r="5572"/>
          <a:stretch>
            <a:fillRect/>
          </a:stretch>
        </p:blipFill>
        <p:spPr>
          <a:xfrm>
            <a:off x="4951828" y="3826470"/>
            <a:ext cx="3960397" cy="2596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Computation of the DFT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152" y="633044"/>
            <a:ext cx="8651630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90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Given the signal: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57200" y="1173650"/>
          <a:ext cx="6305550" cy="4476751"/>
        </p:xfrm>
        <a:graphic>
          <a:graphicData uri="http://schemas.openxmlformats.org/presentationml/2006/ole">
            <p:oleObj spid="_x0000_s3075" name="Equation" r:id="rId3" imgW="4203360" imgH="2984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Symmetry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152" y="633044"/>
            <a:ext cx="8651630" cy="510909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The magnitude and phase functions are even and odd respectively.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88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The DFT also has “circular” symmetry: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dirty="0" smtClean="0"/>
              <a:t>When </a:t>
            </a:r>
            <a:r>
              <a:rPr lang="en-US" sz="1800" i="1" dirty="0" smtClean="0"/>
              <a:t>N</a:t>
            </a:r>
            <a:r>
              <a:rPr lang="en-US" sz="1800" b="1" dirty="0" smtClean="0"/>
              <a:t> is even, </a:t>
            </a:r>
            <a:r>
              <a:rPr lang="en-US" sz="1800" dirty="0" smtClean="0"/>
              <a:t>|</a:t>
            </a:r>
            <a:r>
              <a:rPr lang="en-US" sz="1800" i="1" dirty="0" err="1" smtClean="0"/>
              <a:t>X</a:t>
            </a:r>
            <a:r>
              <a:rPr lang="en-US" sz="1800" i="1" baseline="-25000" dirty="0" err="1" smtClean="0"/>
              <a:t>k</a:t>
            </a:r>
            <a:r>
              <a:rPr lang="en-US" sz="1800" dirty="0" smtClean="0"/>
              <a:t>| </a:t>
            </a:r>
            <a:r>
              <a:rPr lang="en-US" sz="1800" b="1" dirty="0" smtClean="0"/>
              <a:t>is symmetric about </a:t>
            </a:r>
            <a:r>
              <a:rPr lang="en-US" sz="1800" i="1" dirty="0" smtClean="0"/>
              <a:t>N</a:t>
            </a:r>
            <a:r>
              <a:rPr lang="en-US" sz="1800" dirty="0" smtClean="0"/>
              <a:t>/2</a:t>
            </a:r>
            <a:r>
              <a:rPr lang="en-US" sz="1800" b="1" dirty="0" smtClean="0"/>
              <a:t>.</a:t>
            </a:r>
          </a:p>
          <a:p>
            <a:pPr marL="168275" indent="-168275">
              <a:spcBef>
                <a:spcPts val="0"/>
              </a:spcBef>
              <a:spcAft>
                <a:spcPts val="1200"/>
              </a:spcAft>
              <a:buFontTx/>
              <a:buChar char="•"/>
              <a:tabLst>
                <a:tab pos="4572000" algn="l"/>
              </a:tabLst>
            </a:pPr>
            <a:r>
              <a:rPr lang="en-US" sz="1800" b="1" dirty="0" smtClean="0"/>
              <a:t>The phase, </a:t>
            </a:r>
            <a:r>
              <a:rPr lang="en-US" sz="1800" dirty="0" smtClean="0">
                <a:sym typeface="Symbol"/>
              </a:rPr>
              <a:t>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X</a:t>
            </a:r>
            <a:r>
              <a:rPr lang="en-US" sz="1800" i="1" baseline="-25000" dirty="0" err="1" smtClean="0"/>
              <a:t>k</a:t>
            </a:r>
            <a:r>
              <a:rPr lang="en-US" sz="1800" b="1" dirty="0" smtClean="0"/>
              <a:t>, has odd symmetry about </a:t>
            </a:r>
            <a:r>
              <a:rPr lang="en-US" sz="1800" i="1" dirty="0" smtClean="0"/>
              <a:t>N</a:t>
            </a:r>
            <a:r>
              <a:rPr lang="en-US" sz="1800" dirty="0" smtClean="0"/>
              <a:t>/2</a:t>
            </a:r>
            <a:r>
              <a:rPr lang="en-US" sz="1800" b="1" dirty="0" smtClean="0"/>
              <a:t>.</a:t>
            </a:r>
          </a:p>
        </p:txBody>
      </p:sp>
      <p:graphicFrame>
        <p:nvGraphicFramePr>
          <p:cNvPr id="11273" name="Object 9"/>
          <p:cNvGraphicFramePr>
            <a:graphicFrameLocks noChangeAspect="1"/>
          </p:cNvGraphicFramePr>
          <p:nvPr/>
        </p:nvGraphicFramePr>
        <p:xfrm>
          <a:off x="457200" y="1585278"/>
          <a:ext cx="5410200" cy="3390900"/>
        </p:xfrm>
        <a:graphic>
          <a:graphicData uri="http://schemas.openxmlformats.org/presentationml/2006/ole">
            <p:oleObj spid="_x0000_s11273" name="Equation" r:id="rId3" imgW="3606480" imgH="2260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Inverse DFT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" y="633044"/>
            <a:ext cx="8651630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8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The inverse transform follows from the DT Fourier Series:</a:t>
            </a:r>
            <a:endParaRPr lang="en-US" sz="1800" b="1" dirty="0" smtClean="0"/>
          </a:p>
        </p:txBody>
      </p:sp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457200" y="939165"/>
          <a:ext cx="3943350" cy="647700"/>
        </p:xfrm>
        <a:graphic>
          <a:graphicData uri="http://schemas.openxmlformats.org/presentationml/2006/ole">
            <p:oleObj spid="_x0000_s12295" name="Equation" r:id="rId3" imgW="2628720" imgH="431640" progId="Equation.3">
              <p:embed/>
            </p:oleObj>
          </a:graphicData>
        </a:graphic>
      </p:graphicFrame>
      <p:pic>
        <p:nvPicPr>
          <p:cNvPr id="13" name="Picture 12" descr="x.JPG">
            <a:hlinkClick r:id="rId4"/>
          </p:cNvPr>
          <p:cNvPicPr>
            <a:picLocks noChangeAspect="1"/>
          </p:cNvPicPr>
          <p:nvPr/>
        </p:nvPicPr>
        <p:blipFill>
          <a:blip r:embed="rId5"/>
          <a:srcRect l="3910" b="13797"/>
          <a:stretch>
            <a:fillRect/>
          </a:stretch>
        </p:blipFill>
        <p:spPr>
          <a:xfrm rot="5400000">
            <a:off x="1837555" y="476580"/>
            <a:ext cx="4659997" cy="7420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Computation of the Inverse DFT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57200" y="571500"/>
          <a:ext cx="7525657" cy="5984257"/>
        </p:xfrm>
        <a:graphic>
          <a:graphicData uri="http://schemas.openxmlformats.org/presentationml/2006/ole">
            <p:oleObj spid="_x0000_s48130" name="Equation" r:id="rId3" imgW="5270400" imgH="41907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Relationship to the DTFT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" y="633044"/>
            <a:ext cx="8651630" cy="585288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4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The DFT and the DFT are related by: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6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If we define a pulse as: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dirty="0" smtClean="0"/>
              <a:t>The DFT is simply a sampling of the</a:t>
            </a:r>
            <a:br>
              <a:rPr lang="en-US" sz="1800" b="1" dirty="0" smtClean="0"/>
            </a:br>
            <a:r>
              <a:rPr lang="en-US" sz="1800" b="1" dirty="0" smtClean="0"/>
              <a:t>DTFT at equispaced points along the</a:t>
            </a:r>
            <a:br>
              <a:rPr lang="en-US" sz="1800" b="1" dirty="0" smtClean="0"/>
            </a:br>
            <a:r>
              <a:rPr lang="en-US" sz="1800" b="1" dirty="0" smtClean="0"/>
              <a:t>frequency axis.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dirty="0" smtClean="0"/>
              <a:t>As N increases, the sampling becomes</a:t>
            </a:r>
            <a:br>
              <a:rPr lang="en-US" sz="1800" b="1" dirty="0" smtClean="0"/>
            </a:br>
            <a:r>
              <a:rPr lang="en-US" sz="1800" b="1" dirty="0" smtClean="0"/>
              <a:t>finer. Note that this is true even when</a:t>
            </a:r>
            <a:br>
              <a:rPr lang="en-US" sz="1800" b="1" dirty="0" smtClean="0"/>
            </a:br>
            <a:r>
              <a:rPr lang="en-US" sz="1800" b="1" dirty="0" smtClean="0"/>
              <a:t>q is constant </a:t>
            </a:r>
            <a:r>
              <a:rPr lang="en-US" sz="1800" b="1" dirty="0" smtClean="0">
                <a:sym typeface="Symbol"/>
              </a:rPr>
              <a:t> increasing N is a way of</a:t>
            </a:r>
            <a:br>
              <a:rPr lang="en-US" sz="1800" b="1" dirty="0" smtClean="0">
                <a:sym typeface="Symbol"/>
              </a:rPr>
            </a:br>
            <a:r>
              <a:rPr lang="en-US" sz="1800" b="1" i="1" dirty="0" smtClean="0">
                <a:solidFill>
                  <a:schemeClr val="accent1"/>
                </a:solidFill>
                <a:sym typeface="Symbol"/>
              </a:rPr>
              <a:t>interpolating</a:t>
            </a:r>
            <a:r>
              <a:rPr lang="en-US" sz="1800" b="1" dirty="0" smtClean="0">
                <a:sym typeface="Symbol"/>
              </a:rPr>
              <a:t> the spectrum.</a:t>
            </a:r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457200" y="987841"/>
          <a:ext cx="4133850" cy="647700"/>
        </p:xfrm>
        <a:graphic>
          <a:graphicData uri="http://schemas.openxmlformats.org/presentationml/2006/ole">
            <p:oleObj spid="_x0000_s49156" name="Equation" r:id="rId3" imgW="2755800" imgH="43164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7200" y="2067462"/>
          <a:ext cx="2686050" cy="685800"/>
        </p:xfrm>
        <a:graphic>
          <a:graphicData uri="http://schemas.openxmlformats.org/presentationml/2006/ole">
            <p:oleObj spid="_x0000_s49157" name="Equation" r:id="rId4" imgW="1790640" imgH="457200" progId="Equation.3">
              <p:embed/>
            </p:oleObj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457200" y="2830929"/>
          <a:ext cx="2838450" cy="1371600"/>
        </p:xfrm>
        <a:graphic>
          <a:graphicData uri="http://schemas.openxmlformats.org/presentationml/2006/ole">
            <p:oleObj spid="_x0000_s49158" name="Equation" r:id="rId5" imgW="1892160" imgH="914400" progId="Equation.3">
              <p:embed/>
            </p:oleObj>
          </a:graphicData>
        </a:graphic>
      </p:graphicFrame>
      <p:pic>
        <p:nvPicPr>
          <p:cNvPr id="49159" name="Picture 7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 l="9653" t="22997" r="7717" b="21493"/>
          <a:stretch>
            <a:fillRect/>
          </a:stretch>
        </p:blipFill>
        <p:spPr bwMode="auto">
          <a:xfrm>
            <a:off x="4712676" y="693958"/>
            <a:ext cx="4197961" cy="209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60" name="Picture 8">
            <a:hlinkClick r:id="rId6"/>
          </p:cNvPr>
          <p:cNvPicPr>
            <a:picLocks noChangeAspect="1" noChangeArrowheads="1"/>
          </p:cNvPicPr>
          <p:nvPr/>
        </p:nvPicPr>
        <p:blipFill>
          <a:blip r:embed="rId8"/>
          <a:srcRect l="9950" t="28808" r="6526" b="25902"/>
          <a:stretch>
            <a:fillRect/>
          </a:stretch>
        </p:blipFill>
        <p:spPr bwMode="auto">
          <a:xfrm>
            <a:off x="4783014" y="2974037"/>
            <a:ext cx="3896751" cy="156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61" name="Picture 9">
            <a:hlinkClick r:id="rId6"/>
          </p:cNvPr>
          <p:cNvPicPr>
            <a:picLocks noChangeAspect="1" noChangeArrowheads="1"/>
          </p:cNvPicPr>
          <p:nvPr/>
        </p:nvPicPr>
        <p:blipFill>
          <a:blip r:embed="rId9"/>
          <a:srcRect l="10099" t="24199" r="7270" b="30912"/>
          <a:stretch>
            <a:fillRect/>
          </a:stretch>
        </p:blipFill>
        <p:spPr bwMode="auto">
          <a:xfrm>
            <a:off x="4802872" y="4782312"/>
            <a:ext cx="3862827" cy="155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6063173" y="2712718"/>
            <a:ext cx="1913202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4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q=5, N = 22</a:t>
            </a:r>
            <a:endParaRPr lang="en-US" sz="18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6074895" y="4511038"/>
            <a:ext cx="2182837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4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q = 5, N = 88</a:t>
            </a:r>
            <a:endParaRPr lang="en-US" sz="1800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060828" y="614287"/>
            <a:ext cx="1294227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4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q = 5</a:t>
            </a:r>
            <a:endParaRPr lang="en-US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18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20474</TotalTime>
  <Words>411</Words>
  <Application>Microsoft PowerPoint</Application>
  <PresentationFormat>Letter Paper (8.5x11 in)</PresentationFormat>
  <Paragraphs>64</Paragraphs>
  <Slides>12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lecture_title</vt:lpstr>
      <vt:lpstr>lecture_default</vt:lpstr>
      <vt:lpstr>Equation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Gateway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Electrical and Computer Engineering</cp:lastModifiedBy>
  <cp:revision>1894</cp:revision>
  <dcterms:created xsi:type="dcterms:W3CDTF">2002-09-12T17:13:32Z</dcterms:created>
  <dcterms:modified xsi:type="dcterms:W3CDTF">2008-09-26T13:01:15Z</dcterms:modified>
</cp:coreProperties>
</file>