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41" r:id="rId4"/>
    <p:sldId id="513" r:id="rId5"/>
    <p:sldId id="526" r:id="rId6"/>
    <p:sldId id="542" r:id="rId7"/>
    <p:sldId id="543" r:id="rId8"/>
    <p:sldId id="558" r:id="rId9"/>
    <p:sldId id="560" r:id="rId10"/>
    <p:sldId id="554" r:id="rId11"/>
    <p:sldId id="555" r:id="rId12"/>
    <p:sldId id="556" r:id="rId13"/>
    <p:sldId id="559" r:id="rId14"/>
    <p:sldId id="557" r:id="rId15"/>
    <p:sldId id="495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3094"/>
        <p:guide pos="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9/29/2008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17,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17.mp3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www.ee.columbia.edu/~dpwe/e4810/lectures/L10-fft.pdf" TargetMode="External"/><Relationship Id="rId7" Type="http://schemas.openxmlformats.org/officeDocument/2006/relationships/hyperlink" Target="http://www.ece.msstate.edu/research/isip/publications/courses/ece_3163/lectures/current/lecture_17.ppt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Cooley-Tukey_FFT_algorithm" TargetMode="External"/><Relationship Id="rId11" Type="http://schemas.openxmlformats.org/officeDocument/2006/relationships/hyperlink" Target="http://www.mathworks.com/access/helpdesk/help/toolbox/signal/index.html?/access/helpdesk/help/toolbox/signal/spectrogram.html&amp;http://www.google.com/search?q=MATLAB+spectrogram&amp;ie=utf-8&amp;oe=utf-8&amp;aq=t&amp;rls=org.mozilla:en-US:official&amp;client=firefox-a" TargetMode="External"/><Relationship Id="rId5" Type="http://schemas.openxmlformats.org/officeDocument/2006/relationships/hyperlink" Target="http://www.ece.msstate.edu/research/isip/publications/courses/ece_4773/lectures/current/lecture_35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cnx.org/content/m12016/latest/" TargetMode="External"/><Relationship Id="rId9" Type="http://schemas.openxmlformats.org/officeDocument/2006/relationships/hyperlink" Target="http://www.weizmann.ac.il/matlab/techdoc/ref/waterfall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users.ece.gatech.edu/~bonnie/book3/" TargetMode="External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lot.com/faq.ht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://gridwise.pnl.gov/technologies/gridmonitor/images/waterfall.jpg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ee.columbia.edu/~dpwe/e4810/lectures/L10-fft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225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Discrete Fourier Transform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Computational Complexity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Decimation in Time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Butterfly Diagrams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Convolution Application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Waterfall Plots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Spectrograms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DPWE: The Fast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CNX: Decimation in Time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ECE 4773: The Fast Fourier Transform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The Cooley-Tukey FFT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7"/>
              </a:rPr>
              <a:t>.../publications/courses/ece_3163/lectures/current/lecture_17.ppt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.../publications/courses/ece_3163/lectures/current/lecture_17.mp3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17: </a:t>
            </a:r>
            <a:r>
              <a:rPr lang="en-US" b="1" dirty="0" smtClean="0">
                <a:solidFill>
                  <a:schemeClr val="accent2"/>
                </a:solidFill>
              </a:rPr>
              <a:t>FAST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193" name="Picture 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45723" y="3885887"/>
            <a:ext cx="1873176" cy="128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4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45998" y="3885887"/>
            <a:ext cx="1455090" cy="12801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0295" y="1392706"/>
            <a:ext cx="3360792" cy="246458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Spectrograms As Continuous Images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9653" t="34268" r="13052" b="15032"/>
          <a:stretch>
            <a:fillRect/>
          </a:stretch>
        </p:blipFill>
        <p:spPr bwMode="auto">
          <a:xfrm>
            <a:off x="253218" y="562707"/>
            <a:ext cx="8821611" cy="49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Narrowband vs. Wideband Spectrograms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7246" t="39278" r="22432" b="9421"/>
          <a:stretch>
            <a:fillRect/>
          </a:stretch>
        </p:blipFill>
        <p:spPr bwMode="auto">
          <a:xfrm>
            <a:off x="604911" y="647114"/>
            <a:ext cx="7582486" cy="57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Applications to Speech Processing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b="53102"/>
          <a:stretch>
            <a:fillRect/>
          </a:stretch>
        </p:blipFill>
        <p:spPr bwMode="auto">
          <a:xfrm>
            <a:off x="3876995" y="589012"/>
            <a:ext cx="5135294" cy="28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46091"/>
          <a:stretch>
            <a:fillRect/>
          </a:stretch>
        </p:blipFill>
        <p:spPr bwMode="auto">
          <a:xfrm>
            <a:off x="-84408" y="3269322"/>
            <a:ext cx="5135294" cy="328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459" y="844060"/>
            <a:ext cx="3844901" cy="209288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choice of the length of the FFT can produce dramatically different views of your signal.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 speech signals, a 6 ms window (48 samples at 8 kHz) allows visualization of individual speech sounds (phonemes).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43536" y="3584916"/>
            <a:ext cx="3884564" cy="29238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longer FFT length (240 samples – 30 ms at 8 kHz) allows visualization of the fundamental frequency and its harmonics, which is related to the vibration of the vocal chords.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Such time-frequency displays need not be limited to the Fourier transform. For example, wavelets are a popular alternative.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Spectrograms in MATLAB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22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9826" t="33466" r="7990" b="8018"/>
          <a:stretch>
            <a:fillRect/>
          </a:stretch>
        </p:blipFill>
        <p:spPr bwMode="auto">
          <a:xfrm>
            <a:off x="872197" y="2446481"/>
            <a:ext cx="7581714" cy="401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459" y="576774"/>
            <a:ext cx="868418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contains a wide variety of visualization tools including a spectrogram function.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MATLAB can read several file formats directly, including .wav files.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Several aspects of the spectrogram can be programmed, including the color map and the analysis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56270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 decimation-in-time approach to fast computation of the DFT known as the Fast Fourier Transform.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the computational efficiency.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application of this to convolution.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applications of the convolution known as the waterfall plot and the spectrogram.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Discrete Fourier Transform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58788" y="940361"/>
          <a:ext cx="3943350" cy="1333500"/>
        </p:xfrm>
        <a:graphic>
          <a:graphicData uri="http://schemas.openxmlformats.org/presentationml/2006/ole">
            <p:oleObj spid="_x0000_s6145" name="Equation" r:id="rId4" imgW="2628720" imgH="88884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" y="633044"/>
            <a:ext cx="8651630" cy="483209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Recall our definition for the Discrete Fourier Transform (DFT):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computation for </a:t>
            </a:r>
            <a:r>
              <a:rPr lang="en-US" sz="1800" i="1" kern="0" dirty="0" err="1" smtClean="0">
                <a:latin typeface="+mn-lt"/>
              </a:rPr>
              <a:t>X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requires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baseline="3000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complex multiplications that require four multiplications of real numbers per complex multiplication.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Fast Fourier Transform (FFT) is an approach to reduce the computational complexity that produces the same result as a DFT (same result, significantly fewer multiplications).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To simplify notation, define: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rewrite the DFT equations: </a:t>
            </a:r>
            <a:endParaRPr lang="en-US" sz="1800" b="1" dirty="0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8788" y="4281539"/>
          <a:ext cx="4114800" cy="800100"/>
        </p:xfrm>
        <a:graphic>
          <a:graphicData uri="http://schemas.openxmlformats.org/presentationml/2006/ole">
            <p:oleObj spid="_x0000_s6146" name="Equation" r:id="rId5" imgW="2743200" imgH="53316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8788" y="5369026"/>
          <a:ext cx="3714750" cy="1333500"/>
        </p:xfrm>
        <a:graphic>
          <a:graphicData uri="http://schemas.openxmlformats.org/presentationml/2006/ole">
            <p:oleObj spid="_x0000_s6147" name="Equation" r:id="rId6" imgW="24764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2880" y="562708"/>
            <a:ext cx="8651630" cy="60016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Bef>
                <a:spcPts val="0"/>
              </a:spcBef>
              <a:spcAft>
                <a:spcPts val="60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/>
              <a:t>Let’s explore an approach that subdivides time interval into successively smaller intervals. Assume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, the size of the DFT, is an even integer so that </a:t>
            </a:r>
            <a:r>
              <a:rPr lang="en-US" sz="1800" i="1" kern="0" dirty="0" smtClean="0">
                <a:latin typeface="+mn-lt"/>
              </a:rPr>
              <a:t>N/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is also an integer. Define two auxiliary signals: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8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Let </a:t>
            </a:r>
            <a:r>
              <a:rPr lang="en-US" sz="1800" i="1" kern="0" dirty="0" err="1" smtClean="0">
                <a:latin typeface="+mn-lt"/>
              </a:rPr>
              <a:t>A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err="1" smtClean="0">
                <a:latin typeface="+mn-lt"/>
              </a:rPr>
              <a:t>B</a:t>
            </a:r>
            <a:r>
              <a:rPr lang="en-US" sz="1800" i="1" kern="0" baseline="-25000" dirty="0" err="1" smtClean="0">
                <a:latin typeface="+mn-lt"/>
              </a:rPr>
              <a:t>k</a:t>
            </a:r>
            <a:r>
              <a:rPr lang="en-US" sz="1800" b="1" kern="0" dirty="0" smtClean="0">
                <a:latin typeface="+mn-lt"/>
              </a:rPr>
              <a:t> denote two (</a:t>
            </a:r>
            <a:r>
              <a:rPr lang="en-US" sz="1800" i="1" kern="0" dirty="0" smtClean="0">
                <a:latin typeface="+mn-lt"/>
              </a:rPr>
              <a:t>N/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)-point DFTs of </a:t>
            </a:r>
            <a:r>
              <a:rPr lang="en-US" sz="1800" i="1" kern="0" dirty="0" smtClean="0">
                <a:latin typeface="+mn-lt"/>
              </a:rPr>
              <a:t>a</a:t>
            </a:r>
            <a:r>
              <a:rPr lang="en-US" sz="1800" kern="0" dirty="0" smtClean="0">
                <a:latin typeface="+mn-lt"/>
              </a:rPr>
              <a:t>[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]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smtClean="0">
                <a:latin typeface="+mn-lt"/>
              </a:rPr>
              <a:t>b</a:t>
            </a:r>
            <a:r>
              <a:rPr lang="en-US" sz="1800" kern="0" dirty="0" smtClean="0">
                <a:latin typeface="+mn-lt"/>
              </a:rPr>
              <a:t>[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]</a:t>
            </a:r>
            <a:r>
              <a:rPr lang="en-US" sz="1800" b="1" kern="0" dirty="0" smtClean="0">
                <a:latin typeface="+mn-lt"/>
              </a:rPr>
              <a:t>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show that these are related to the DFT by the following equations: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computation of </a:t>
            </a:r>
            <a:r>
              <a:rPr lang="en-US" sz="1800" i="1" kern="0" dirty="0" err="1" smtClean="0"/>
              <a:t>A</a:t>
            </a:r>
            <a:r>
              <a:rPr lang="en-US" sz="1800" i="1" kern="0" baseline="-25000" dirty="0" err="1" smtClean="0"/>
              <a:t>k</a:t>
            </a:r>
            <a:r>
              <a:rPr lang="en-US" sz="1800" b="1" kern="0" dirty="0" smtClean="0">
                <a:latin typeface="+mn-lt"/>
              </a:rPr>
              <a:t> and </a:t>
            </a:r>
            <a:r>
              <a:rPr lang="en-US" sz="1800" i="1" kern="0" dirty="0" err="1" smtClean="0"/>
              <a:t>B</a:t>
            </a:r>
            <a:r>
              <a:rPr lang="en-US" sz="1800" i="1" kern="0" baseline="-25000" dirty="0" err="1" smtClean="0"/>
              <a:t>k</a:t>
            </a:r>
            <a:r>
              <a:rPr lang="en-US" sz="1800" b="1" kern="0" dirty="0" smtClean="0">
                <a:latin typeface="+mn-lt"/>
              </a:rPr>
              <a:t> each requires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i="1" kern="0" dirty="0" smtClean="0"/>
              <a:t>N/</a:t>
            </a:r>
            <a:r>
              <a:rPr lang="en-US" sz="1800" kern="0" dirty="0" smtClean="0"/>
              <a:t>2</a:t>
            </a:r>
            <a:r>
              <a:rPr lang="en-US" sz="1800" kern="0" dirty="0" smtClean="0">
                <a:latin typeface="+mn-lt"/>
              </a:rPr>
              <a:t>)</a:t>
            </a:r>
            <a:r>
              <a:rPr lang="en-US" sz="1800" i="1" kern="0" baseline="30000" dirty="0" smtClean="0">
                <a:latin typeface="+mn-lt"/>
              </a:rPr>
              <a:t>2</a:t>
            </a:r>
            <a:r>
              <a:rPr lang="en-US" sz="1800" kern="0" dirty="0" smtClean="0">
                <a:latin typeface="+mn-lt"/>
              </a:rPr>
              <a:t> =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i="1" kern="0" baseline="30000" dirty="0" smtClean="0"/>
              <a:t>2</a:t>
            </a:r>
            <a:r>
              <a:rPr lang="en-US" sz="1800" kern="0" dirty="0" smtClean="0">
                <a:latin typeface="+mn-lt"/>
              </a:rPr>
              <a:t>/4</a:t>
            </a:r>
            <a:r>
              <a:rPr lang="en-US" sz="1800" b="1" kern="0" dirty="0" smtClean="0">
                <a:latin typeface="+mn-lt"/>
              </a:rPr>
              <a:t> multiplications. The scaling by       requires </a:t>
            </a:r>
            <a:r>
              <a:rPr lang="en-US" sz="1800" i="1" kern="0" dirty="0" smtClean="0"/>
              <a:t>N/</a:t>
            </a:r>
            <a:r>
              <a:rPr lang="en-US" sz="1800" kern="0" dirty="0" smtClean="0"/>
              <a:t>2</a:t>
            </a:r>
            <a:r>
              <a:rPr lang="en-US" sz="1800" b="1" kern="0" dirty="0" smtClean="0">
                <a:latin typeface="+mn-lt"/>
              </a:rPr>
              <a:t> additional multiplications. The total computation is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</a:t>
            </a:r>
            <a:r>
              <a:rPr lang="en-US" sz="1800" i="1" kern="0" dirty="0" smtClean="0"/>
              <a:t>/2</a:t>
            </a:r>
            <a:r>
              <a:rPr lang="en-US" sz="1800" i="1" kern="0" dirty="0" smtClean="0">
                <a:latin typeface="+mn-lt"/>
              </a:rPr>
              <a:t>+</a:t>
            </a:r>
            <a:r>
              <a:rPr lang="en-US" sz="1800" i="1" kern="0" dirty="0" smtClean="0"/>
              <a:t>N</a:t>
            </a:r>
            <a:r>
              <a:rPr lang="en-US" sz="1800" kern="0" dirty="0" smtClean="0"/>
              <a:t>/2</a:t>
            </a:r>
            <a:r>
              <a:rPr lang="en-US" sz="1800" b="1" kern="0" dirty="0" smtClean="0">
                <a:latin typeface="+mn-lt"/>
              </a:rPr>
              <a:t> multiplications, which represents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</a:t>
            </a:r>
            <a:r>
              <a:rPr lang="en-US" sz="1800" i="1" kern="0" dirty="0" smtClean="0"/>
              <a:t>/2</a:t>
            </a:r>
            <a:r>
              <a:rPr lang="en-US" sz="1800" kern="0" dirty="0" smtClean="0"/>
              <a:t>-</a:t>
            </a:r>
            <a:r>
              <a:rPr lang="en-US" sz="1800" i="1" kern="0" dirty="0" smtClean="0"/>
              <a:t>N</a:t>
            </a:r>
            <a:r>
              <a:rPr lang="en-US" sz="1800" kern="0" dirty="0" smtClean="0"/>
              <a:t>/2</a:t>
            </a:r>
            <a:r>
              <a:rPr lang="en-US" sz="1800" b="1" kern="0" dirty="0" smtClean="0">
                <a:latin typeface="+mn-lt"/>
              </a:rPr>
              <a:t> fewer multiplications than the </a:t>
            </a:r>
            <a:r>
              <a:rPr lang="en-US" sz="1800" i="1" kern="0" dirty="0" smtClean="0"/>
              <a:t>N</a:t>
            </a:r>
            <a:r>
              <a:rPr lang="en-US" sz="1800" kern="0" baseline="30000" dirty="0" smtClean="0"/>
              <a:t>2 </a:t>
            </a:r>
            <a:r>
              <a:rPr lang="en-US" sz="1800" b="1" kern="0" dirty="0" smtClean="0">
                <a:latin typeface="+mn-lt"/>
              </a:rPr>
              <a:t>multiplications required by the DFT.</a:t>
            </a:r>
            <a:endParaRPr lang="en-US" sz="1800" b="1" dirty="0" smtClean="0"/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For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= 128</a:t>
            </a:r>
            <a:r>
              <a:rPr lang="en-US" sz="1800" b="1" kern="0" dirty="0" smtClean="0">
                <a:latin typeface="+mn-lt"/>
              </a:rPr>
              <a:t>, this is a savings of </a:t>
            </a:r>
            <a:r>
              <a:rPr lang="en-US" sz="1800" kern="0" dirty="0" smtClean="0">
                <a:latin typeface="+mn-lt"/>
              </a:rPr>
              <a:t>8,128</a:t>
            </a:r>
            <a:r>
              <a:rPr lang="en-US" sz="1800" b="1" kern="0" dirty="0" smtClean="0">
                <a:latin typeface="+mn-lt"/>
              </a:rPr>
              <a:t> multiplications (</a:t>
            </a:r>
            <a:r>
              <a:rPr lang="en-US" sz="1800" kern="0" dirty="0" smtClean="0">
                <a:latin typeface="+mn-lt"/>
              </a:rPr>
              <a:t>16,384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vs. 8,256</a:t>
            </a:r>
            <a:r>
              <a:rPr lang="en-US" sz="1800" b="1" kern="0" dirty="0" smtClean="0">
                <a:latin typeface="+mn-lt"/>
              </a:rPr>
              <a:t>).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Decimation in Time (Radix 2)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58788" y="1451854"/>
          <a:ext cx="4572000" cy="647700"/>
        </p:xfrm>
        <a:graphic>
          <a:graphicData uri="http://schemas.openxmlformats.org/presentationml/2006/ole">
            <p:oleObj spid="_x0000_s2056" name="Equation" r:id="rId3" imgW="3047760" imgH="431640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58788" y="2499384"/>
          <a:ext cx="4114800" cy="1333500"/>
        </p:xfrm>
        <a:graphic>
          <a:graphicData uri="http://schemas.openxmlformats.org/presentationml/2006/ole">
            <p:oleObj spid="_x0000_s2057" name="Equation" r:id="rId4" imgW="2743200" imgH="888840" progId="Equation.3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8788" y="4150823"/>
          <a:ext cx="4400550" cy="762000"/>
        </p:xfrm>
        <a:graphic>
          <a:graphicData uri="http://schemas.openxmlformats.org/presentationml/2006/ole">
            <p:oleObj spid="_x0000_s2058" name="Equation" r:id="rId5" imgW="2933640" imgH="50796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510933" y="5219820"/>
          <a:ext cx="361950" cy="361950"/>
        </p:xfrm>
        <a:graphic>
          <a:graphicData uri="http://schemas.openxmlformats.org/presentationml/2006/ole">
            <p:oleObj spid="_x0000_s2059" name="Equation" r:id="rId6" imgW="241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15153" r="9032" b="4636"/>
          <a:stretch>
            <a:fillRect/>
          </a:stretch>
        </p:blipFill>
        <p:spPr bwMode="auto">
          <a:xfrm>
            <a:off x="970667" y="1243828"/>
            <a:ext cx="7174522" cy="53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Block Diagram of an FFT Algorithm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152" y="590840"/>
            <a:ext cx="865163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If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is a power of </a:t>
            </a:r>
            <a:r>
              <a:rPr lang="en-US" sz="1800" kern="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(e.g.,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b="1" kern="0" dirty="0" smtClean="0"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= 2</a:t>
            </a:r>
            <a:r>
              <a:rPr lang="en-US" sz="1800" i="1" kern="0" baseline="30000" dirty="0" smtClean="0">
                <a:latin typeface="+mn-lt"/>
              </a:rPr>
              <a:t>q</a:t>
            </a:r>
            <a:r>
              <a:rPr lang="en-US" sz="1800" b="1" kern="0" dirty="0" smtClean="0">
                <a:latin typeface="+mn-lt"/>
              </a:rPr>
              <a:t>), we can repeat this process to further reduce the computations. The overall complexity reduces from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baseline="30000" dirty="0" smtClean="0">
                <a:latin typeface="+mn-lt"/>
              </a:rPr>
              <a:t>2</a:t>
            </a:r>
            <a:r>
              <a:rPr lang="en-US" sz="1800" b="1" kern="0" dirty="0" smtClean="0">
                <a:latin typeface="+mn-lt"/>
              </a:rPr>
              <a:t> to </a:t>
            </a:r>
            <a:r>
              <a:rPr lang="en-US" sz="1800" kern="0" dirty="0" smtClean="0">
                <a:latin typeface="+mn-lt"/>
              </a:rPr>
              <a:t>(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log</a:t>
            </a:r>
            <a:r>
              <a:rPr lang="en-US" sz="1800" kern="0" baseline="-25000" dirty="0" smtClean="0">
                <a:latin typeface="+mn-lt"/>
              </a:rPr>
              <a:t>2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)/2</a:t>
            </a:r>
            <a:r>
              <a:rPr lang="en-US" sz="1800" b="1" kern="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Bit Reversing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15153" r="9032" b="4636"/>
          <a:stretch>
            <a:fillRect/>
          </a:stretch>
        </p:blipFill>
        <p:spPr bwMode="auto">
          <a:xfrm>
            <a:off x="472856" y="551760"/>
            <a:ext cx="8178775" cy="61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4221" y="618979"/>
            <a:ext cx="4994032" cy="6001643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accent2"/>
            </a:solidFill>
          </a:ln>
        </p:spPr>
        <p:txBody>
          <a:bodyPr wrap="square" lIns="9144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Note that the inputs have been shuffled so that the outputs are produced in the correct order.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This can be represented as a bit-reversing process: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endParaRPr lang="en-US" sz="1800" b="1" kern="0" dirty="0" smtClean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35234" y="2799474"/>
          <a:ext cx="4412568" cy="348870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103142"/>
                <a:gridCol w="1103142"/>
                <a:gridCol w="1226236"/>
                <a:gridCol w="980048"/>
              </a:tblGrid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Time Point </a:t>
                      </a:r>
                      <a:br>
                        <a:rPr lang="en-US" sz="1400" b="1" dirty="0" smtClean="0"/>
                      </a:br>
                      <a:r>
                        <a:rPr lang="en-US" sz="1400" b="1" dirty="0" smtClean="0"/>
                        <a:t>(n)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Binary Word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Reversed-Bit Word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Order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x[0]</a:t>
                      </a:r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x[4]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x[2]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x[6]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x[1]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x[5]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x[3]</a:t>
                      </a:r>
                      <a:endParaRPr lang="en-US" sz="1400" b="1" dirty="0"/>
                    </a:p>
                  </a:txBody>
                  <a:tcPr/>
                </a:tc>
              </a:tr>
              <a:tr h="37131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111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x[7]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Convolution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548640"/>
            <a:ext cx="8651630" cy="61093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Given two time-limited signals: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	let 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 equal the smallest possible integer such that 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Q</a:t>
            </a:r>
            <a:r>
              <a:rPr lang="en-US" sz="1800" kern="0" dirty="0" smtClean="0">
                <a:latin typeface="+mn-lt"/>
              </a:rPr>
              <a:t> &lt; 2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. Let </a:t>
            </a:r>
            <a:r>
              <a:rPr lang="en-US" sz="1800" i="1" kern="0" dirty="0" smtClean="0">
                <a:latin typeface="+mn-lt"/>
              </a:rPr>
              <a:t>L </a:t>
            </a:r>
            <a:r>
              <a:rPr lang="en-US" sz="1800" kern="0" dirty="0" smtClean="0">
                <a:latin typeface="+mn-lt"/>
              </a:rPr>
              <a:t>= 2</a:t>
            </a:r>
            <a:r>
              <a:rPr lang="en-US" sz="1800" i="1" kern="0" dirty="0" smtClean="0">
                <a:latin typeface="+mn-lt"/>
              </a:rPr>
              <a:t>r</a:t>
            </a:r>
            <a:r>
              <a:rPr lang="en-US" sz="1800" b="1" kern="0" dirty="0" smtClean="0">
                <a:latin typeface="+mn-lt"/>
              </a:rPr>
              <a:t>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pad these signals with zeros to make them the same length so that we can apply an FFT: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The convolution of these two (zero-padded) signals computed using a convolution sum requires 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baseline="30000" dirty="0" smtClean="0">
                <a:latin typeface="+mn-lt"/>
              </a:rPr>
              <a:t>2 </a:t>
            </a:r>
            <a:r>
              <a:rPr lang="en-US" sz="1800" kern="0" dirty="0" smtClean="0">
                <a:latin typeface="+mn-lt"/>
              </a:rPr>
              <a:t>/2 + 3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/2</a:t>
            </a:r>
            <a:r>
              <a:rPr lang="en-US" sz="1800" b="1" kern="0" dirty="0" smtClean="0">
                <a:latin typeface="+mn-lt"/>
              </a:rPr>
              <a:t> multiplications. Computing the convolution using the FFT requires </a:t>
            </a:r>
            <a:r>
              <a:rPr lang="en-US" sz="1800" kern="0" dirty="0" smtClean="0">
                <a:latin typeface="+mn-lt"/>
              </a:rPr>
              <a:t>(3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/2)log</a:t>
            </a:r>
            <a:r>
              <a:rPr lang="en-US" sz="1800" kern="0" baseline="-25000" dirty="0" smtClean="0">
                <a:latin typeface="+mn-lt"/>
              </a:rPr>
              <a:t>2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L</a:t>
            </a:r>
            <a:r>
              <a:rPr lang="en-US" sz="1800" b="1" kern="0" dirty="0" smtClean="0">
                <a:latin typeface="+mn-lt"/>
              </a:rPr>
              <a:t> multiplications.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44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Example: Consider the convolution of a pulse and a truncated exponential.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What is the effect of truncating the exponential in the frequency domain?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458788" y="2529187"/>
          <a:ext cx="2857500" cy="647700"/>
        </p:xfrm>
        <a:graphic>
          <a:graphicData uri="http://schemas.openxmlformats.org/presentationml/2006/ole">
            <p:oleObj spid="_x0000_s12295" name="Equation" r:id="rId3" imgW="1904760" imgH="431640" progId="Equation.3">
              <p:embed/>
            </p:oleObj>
          </a:graphicData>
        </a:graphic>
      </p:graphicFrame>
      <p:pic>
        <p:nvPicPr>
          <p:cNvPr id="12296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2357" t="33539" r="9032" b="25447"/>
          <a:stretch>
            <a:fillRect/>
          </a:stretch>
        </p:blipFill>
        <p:spPr bwMode="auto">
          <a:xfrm>
            <a:off x="4163951" y="4611992"/>
            <a:ext cx="4051582" cy="15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>
            <a:hlinkClick r:id="rId4"/>
          </p:cNvPr>
          <p:cNvPicPr>
            <a:picLocks noChangeAspect="1" noChangeArrowheads="1"/>
          </p:cNvPicPr>
          <p:nvPr/>
        </p:nvPicPr>
        <p:blipFill>
          <a:blip r:embed="rId6"/>
          <a:srcRect l="11588" t="28432" r="9801" b="19441"/>
          <a:stretch>
            <a:fillRect/>
          </a:stretch>
        </p:blipFill>
        <p:spPr bwMode="auto">
          <a:xfrm>
            <a:off x="458788" y="4417255"/>
            <a:ext cx="3409827" cy="166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458788" y="837760"/>
          <a:ext cx="2514600" cy="647700"/>
        </p:xfrm>
        <a:graphic>
          <a:graphicData uri="http://schemas.openxmlformats.org/presentationml/2006/ole">
            <p:oleObj spid="_x0000_s12296" name="Equation" r:id="rId7" imgW="1676160" imgH="431640" progId="Equation.3">
              <p:embed/>
            </p:oleObj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925989" y="4622091"/>
          <a:ext cx="2190750" cy="304800"/>
        </p:xfrm>
        <a:graphic>
          <a:graphicData uri="http://schemas.openxmlformats.org/presentationml/2006/ole">
            <p:oleObj spid="_x0000_s12297" name="Equation" r:id="rId8" imgW="1460160" imgH="20304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6345629" y="4983163"/>
          <a:ext cx="1619250" cy="342900"/>
        </p:xfrm>
        <a:graphic>
          <a:graphicData uri="http://schemas.openxmlformats.org/presentationml/2006/ole">
            <p:oleObj spid="_x0000_s12298" name="Equation" r:id="rId9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Convolution (Cont.)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" y="548640"/>
            <a:ext cx="8651630" cy="56015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</a:rPr>
              <a:t>We can select an FFT Order as follows: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i="1" kern="0" dirty="0" smtClean="0">
                <a:latin typeface="+mn-lt"/>
              </a:rPr>
              <a:t>	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= 16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i="1" kern="0" dirty="0" smtClean="0">
                <a:latin typeface="+mn-lt"/>
              </a:rPr>
              <a:t>	Q</a:t>
            </a:r>
            <a:r>
              <a:rPr lang="en-US" sz="1800" kern="0" dirty="0" smtClean="0">
                <a:latin typeface="+mn-lt"/>
              </a:rPr>
              <a:t> = 16 </a:t>
            </a:r>
            <a:r>
              <a:rPr lang="en-US" sz="1800" b="1" kern="0" dirty="0" smtClean="0">
                <a:latin typeface="+mn-lt"/>
              </a:rPr>
              <a:t>(an approximation)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4572000" algn="l"/>
              </a:tabLst>
            </a:pPr>
            <a:r>
              <a:rPr lang="en-US" sz="1800" kern="0" dirty="0" smtClean="0">
                <a:latin typeface="+mn-lt"/>
              </a:rPr>
              <a:t>	</a:t>
            </a:r>
            <a:r>
              <a:rPr lang="en-US" sz="1800" i="1" kern="0" dirty="0" smtClean="0">
                <a:latin typeface="+mn-lt"/>
              </a:rPr>
              <a:t>N</a:t>
            </a:r>
            <a:r>
              <a:rPr lang="en-US" sz="1800" kern="0" dirty="0" smtClean="0">
                <a:latin typeface="+mn-lt"/>
              </a:rPr>
              <a:t> + </a:t>
            </a:r>
            <a:r>
              <a:rPr lang="en-US" sz="1800" i="1" kern="0" dirty="0" smtClean="0">
                <a:latin typeface="+mn-lt"/>
              </a:rPr>
              <a:t>Q</a:t>
            </a:r>
            <a:r>
              <a:rPr lang="en-US" sz="1800" kern="0" dirty="0" smtClean="0">
                <a:latin typeface="+mn-lt"/>
              </a:rPr>
              <a:t> = 32 =2**5 </a:t>
            </a:r>
            <a:r>
              <a:rPr lang="en-US" sz="1800" kern="0" dirty="0" smtClean="0">
                <a:latin typeface="+mn-lt"/>
                <a:sym typeface="Symbol"/>
              </a:rPr>
              <a:t> </a:t>
            </a:r>
            <a:r>
              <a:rPr lang="en-US" sz="1800" i="1" kern="0" dirty="0" smtClean="0">
                <a:latin typeface="+mn-lt"/>
                <a:sym typeface="Symbol"/>
              </a:rPr>
              <a:t>L</a:t>
            </a:r>
            <a:r>
              <a:rPr lang="en-US" sz="1800" kern="0" dirty="0" smtClean="0">
                <a:latin typeface="+mn-lt"/>
                <a:sym typeface="Symbol"/>
              </a:rPr>
              <a:t> = 5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MATLAB code to generate the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i="1" kern="0" dirty="0" smtClean="0">
                <a:latin typeface="+mn-lt"/>
                <a:sym typeface="Symbol"/>
              </a:rPr>
              <a:t>L</a:t>
            </a:r>
            <a:r>
              <a:rPr lang="en-US" sz="1800" b="1" kern="0" dirty="0" smtClean="0">
                <a:latin typeface="+mn-lt"/>
                <a:sym typeface="Symbol"/>
              </a:rPr>
              <a:t>-point DFT using the function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() is: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N = 0:16; L = 32;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v = (0.8).^n;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err="1" smtClean="0">
                <a:latin typeface="+mn-lt"/>
                <a:sym typeface="Symbol"/>
              </a:rPr>
              <a:t>Vk</a:t>
            </a:r>
            <a:r>
              <a:rPr lang="en-US" sz="1800" b="1" kern="0" dirty="0" smtClean="0">
                <a:latin typeface="+mn-lt"/>
                <a:sym typeface="Symbol"/>
              </a:rPr>
              <a:t> =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(v, L);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x = [ones(1, 10)]</a:t>
            </a:r>
          </a:p>
          <a:p>
            <a:pPr marL="393700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err="1" smtClean="0">
                <a:latin typeface="+mn-lt"/>
                <a:sym typeface="Symbol"/>
              </a:rPr>
              <a:t>Xk</a:t>
            </a:r>
            <a:r>
              <a:rPr lang="en-US" sz="1800" b="1" kern="0" dirty="0" smtClean="0">
                <a:latin typeface="+mn-lt"/>
                <a:sym typeface="Symbol"/>
              </a:rPr>
              <a:t> = </a:t>
            </a:r>
            <a:r>
              <a:rPr lang="en-US" sz="1800" b="1" kern="0" dirty="0" err="1" smtClean="0">
                <a:latin typeface="+mn-lt"/>
                <a:sym typeface="Symbol"/>
              </a:rPr>
              <a:t>fft</a:t>
            </a:r>
            <a:r>
              <a:rPr lang="en-US" sz="1800" b="1" kern="0" dirty="0" smtClean="0">
                <a:latin typeface="+mn-lt"/>
                <a:sym typeface="Symbol"/>
              </a:rPr>
              <a:t>(x, L);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The output can be generated by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multiplying the frequency responses,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and taking the inverse FFT: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	</a:t>
            </a:r>
            <a:r>
              <a:rPr lang="en-US" sz="1800" b="1" kern="0" dirty="0" err="1" smtClean="0">
                <a:latin typeface="+mn-lt"/>
                <a:sym typeface="Symbol"/>
              </a:rPr>
              <a:t>Yk</a:t>
            </a:r>
            <a:r>
              <a:rPr lang="en-US" sz="1800" b="1" kern="0" dirty="0" smtClean="0">
                <a:latin typeface="+mn-lt"/>
                <a:sym typeface="Symbol"/>
              </a:rPr>
              <a:t> = Vk.*Xk;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y = </a:t>
            </a:r>
            <a:r>
              <a:rPr lang="en-US" sz="1800" b="1" kern="0" dirty="0" err="1" smtClean="0">
                <a:latin typeface="+mn-lt"/>
                <a:sym typeface="Symbol"/>
              </a:rPr>
              <a:t>ifft</a:t>
            </a:r>
            <a:r>
              <a:rPr lang="en-US" sz="1800" b="1" kern="0" dirty="0" smtClean="0">
                <a:latin typeface="+mn-lt"/>
                <a:sym typeface="Symbol"/>
              </a:rPr>
              <a:t>(</a:t>
            </a:r>
            <a:r>
              <a:rPr lang="en-US" sz="1800" b="1" kern="0" dirty="0" err="1" smtClean="0">
                <a:latin typeface="+mn-lt"/>
                <a:sym typeface="Symbol"/>
              </a:rPr>
              <a:t>Yk</a:t>
            </a:r>
            <a:r>
              <a:rPr lang="en-US" sz="1800" b="1" kern="0" dirty="0" smtClean="0">
                <a:latin typeface="+mn-lt"/>
                <a:sym typeface="Symbol"/>
              </a:rPr>
              <a:t>, L);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72000" algn="l"/>
              </a:tabLst>
            </a:pPr>
            <a:r>
              <a:rPr lang="en-US" sz="1800" b="1" kern="0" dirty="0" smtClean="0">
                <a:latin typeface="+mn-lt"/>
                <a:sym typeface="Symbol"/>
              </a:rPr>
              <a:t>This can be validated by using the time-domain</a:t>
            </a:r>
            <a:br>
              <a:rPr lang="en-US" sz="1800" b="1" kern="0" dirty="0" smtClean="0">
                <a:latin typeface="+mn-lt"/>
                <a:sym typeface="Symbol"/>
              </a:rPr>
            </a:br>
            <a:r>
              <a:rPr lang="en-US" sz="1800" b="1" kern="0" dirty="0" smtClean="0">
                <a:latin typeface="+mn-lt"/>
                <a:sym typeface="Symbol"/>
              </a:rPr>
              <a:t>convolution function from Chapter 2.</a:t>
            </a:r>
          </a:p>
        </p:txBody>
      </p:sp>
      <p:pic>
        <p:nvPicPr>
          <p:cNvPr id="5120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762" t="23437" r="9628" b="831"/>
          <a:stretch>
            <a:fillRect/>
          </a:stretch>
        </p:blipFill>
        <p:spPr bwMode="auto">
          <a:xfrm>
            <a:off x="5767754" y="530267"/>
            <a:ext cx="3131771" cy="22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 l="12097" t="18532" r="9677" b="2941"/>
          <a:stretch>
            <a:fillRect/>
          </a:stretch>
        </p:blipFill>
        <p:spPr bwMode="auto">
          <a:xfrm>
            <a:off x="5788002" y="2785403"/>
            <a:ext cx="3181862" cy="235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 l="12333" t="38938" r="9355" b="20249"/>
          <a:stretch>
            <a:fillRect/>
          </a:stretch>
        </p:blipFill>
        <p:spPr bwMode="auto">
          <a:xfrm>
            <a:off x="5595246" y="5148766"/>
            <a:ext cx="3351802" cy="12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 – Waterfall Plots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459" y="590836"/>
            <a:ext cx="4192171" cy="25237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Often we will used an overlapping frame-based analysis to compute the spectrum as a function of time.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This approach is used in many disciplines (e.g., graphic equalizer in audio systems).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One popular visualization is referred to as a waterfall plot.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0882" y="734449"/>
            <a:ext cx="4157411" cy="253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8" y="3428969"/>
            <a:ext cx="3474355" cy="29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6601" y="3468571"/>
            <a:ext cx="3425974" cy="288630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Applications of the FFT – The Spectrogram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8135" name="Picture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6989" t="26791" r="4071" b="13456"/>
          <a:stretch>
            <a:fillRect/>
          </a:stretch>
        </p:blipFill>
        <p:spPr bwMode="auto">
          <a:xfrm>
            <a:off x="439921" y="1841974"/>
            <a:ext cx="8403771" cy="419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459" y="590836"/>
            <a:ext cx="874964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Another very important visualization tool is the spectrogram, a time-frequency plot of the spectrum in which the spectral magnitude is plotted as a grayscale value or color.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20833</TotalTime>
  <Words>678</Words>
  <Application>Microsoft PowerPoint</Application>
  <PresentationFormat>Letter Paper (8.5x11 in)</PresentationFormat>
  <Paragraphs>113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1941</cp:revision>
  <dcterms:created xsi:type="dcterms:W3CDTF">2002-09-12T17:13:32Z</dcterms:created>
  <dcterms:modified xsi:type="dcterms:W3CDTF">2008-09-29T12:47:03Z</dcterms:modified>
</cp:coreProperties>
</file>