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541" r:id="rId4"/>
    <p:sldId id="513" r:id="rId5"/>
    <p:sldId id="526" r:id="rId6"/>
    <p:sldId id="542" r:id="rId7"/>
    <p:sldId id="543" r:id="rId8"/>
    <p:sldId id="545" r:id="rId9"/>
    <p:sldId id="544" r:id="rId10"/>
    <p:sldId id="546" r:id="rId11"/>
    <p:sldId id="549" r:id="rId12"/>
    <p:sldId id="548" r:id="rId13"/>
    <p:sldId id="550" r:id="rId14"/>
    <p:sldId id="495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234"/>
        <p:guide pos="1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kaiser-edv.de/tmp/Downsampling-Verdeutlichung/Kein_Downsampling.png" TargetMode="External"/><Relationship Id="rId3" Type="http://schemas.openxmlformats.org/officeDocument/2006/relationships/hyperlink" Target="http://en.wikipedia.org/wiki/Nyquist%E2%80%93Shannon_sampling_theorem" TargetMode="External"/><Relationship Id="rId7" Type="http://schemas.openxmlformats.org/officeDocument/2006/relationships/hyperlink" Target="http://www.ece.msstate.edu/research/isip/publications/courses/ece_3163/lectures/current/lecture_19.mp3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ublications/courses/ece_3163/lectures/current/lecture_19.ppt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cnx.org/content/m10441/latest/" TargetMode="External"/><Relationship Id="rId10" Type="http://schemas.openxmlformats.org/officeDocument/2006/relationships/hyperlink" Target="http://images.google.com/url?q=http://fourier.eng.hmc.edu/e101/lectures/Sampling_theorem/node1.html&amp;usg=AFQjCNEqDMlxoAgZCT525mhmStbjxHtj6g" TargetMode="External"/><Relationship Id="rId4" Type="http://schemas.openxmlformats.org/officeDocument/2006/relationships/hyperlink" Target="http://cnx.org/content/m0050/latest/" TargetMode="Externa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www.cg.tuwien.ac.at/research/vis/VolVis/BccGrids/ORVS/html/node2.htm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users.ece.gatech.edu/~bonnie/book3/" TargetMode="Externa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users.ece.gatech.edu/~bonnie/book3/" TargetMode="Externa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0.bin"/><Relationship Id="rId7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Using I</a:t>
            </a: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mpulses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FT of a Sampled Signal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Reconstruction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Interpolation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Aliasing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Multirate Signal Processing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</a:t>
            </a:r>
            <a:r>
              <a:rPr lang="en-US" sz="1800" b="1" dirty="0" err="1" smtClean="0">
                <a:solidFill>
                  <a:schemeClr val="bg1"/>
                </a:solidFill>
                <a:hlinkClick r:id="rId3"/>
              </a:rPr>
              <a:t>Nyquist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 Sampling Theorem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The Sampling Theorem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Downsampling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.../publications/courses/ece_3163/lectures/current/lecture_19.ppt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.../publications/courses/ece_3163/lectures/current/lecture_19.mp3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THE SAMPLING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3010487"/>
            <a:ext cx="4121150" cy="15961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1999" y="1576388"/>
            <a:ext cx="2061559" cy="138613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11815" y="1576387"/>
            <a:ext cx="2081335" cy="13957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ampling </a:t>
            </a:r>
            <a:r>
              <a:rPr lang="en-US" b="1" dirty="0" smtClean="0">
                <a:solidFill>
                  <a:schemeClr val="accent2"/>
                </a:solidFill>
              </a:rPr>
              <a:t>is a Universal Engineering Concept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633046"/>
            <a:ext cx="3348112" cy="426270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Note that the concept of sampling is applied to many </a:t>
            </a:r>
            <a:r>
              <a:rPr lang="en-US" sz="1800" b="1" kern="0" dirty="0" smtClean="0">
                <a:sym typeface="Symbol"/>
              </a:rPr>
              <a:t>electronic systems: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e</a:t>
            </a:r>
            <a:r>
              <a:rPr lang="en-US" sz="1800" b="1" kern="0" dirty="0" smtClean="0">
                <a:sym typeface="Symbol"/>
              </a:rPr>
              <a:t>lectronics: CD players, switched </a:t>
            </a:r>
            <a:r>
              <a:rPr lang="en-US" sz="1800" b="1" kern="0" dirty="0" smtClean="0">
                <a:sym typeface="Symbol"/>
              </a:rPr>
              <a:t>capacitor </a:t>
            </a:r>
            <a:r>
              <a:rPr lang="en-US" sz="1800" b="1" kern="0" dirty="0" smtClean="0">
                <a:sym typeface="Symbol"/>
              </a:rPr>
              <a:t>filters, power systems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biological systems: EKG</a:t>
            </a:r>
            <a:r>
              <a:rPr lang="en-US" sz="1800" b="1" kern="0" dirty="0" smtClean="0">
                <a:sym typeface="Symbol"/>
              </a:rPr>
              <a:t>, </a:t>
            </a:r>
            <a:r>
              <a:rPr lang="en-US" sz="1800" b="1" kern="0" dirty="0" smtClean="0">
                <a:sym typeface="Symbol"/>
              </a:rPr>
              <a:t>EEG, blood pressure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information systems: the stock market.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Sampling can be applied in space (e.g., images) as well as time, as shown to the right.</a:t>
            </a:r>
          </a:p>
        </p:txBody>
      </p:sp>
      <p:pic>
        <p:nvPicPr>
          <p:cNvPr id="38915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1414" t="15123" r="22858" b="13626"/>
          <a:stretch>
            <a:fillRect/>
          </a:stretch>
        </p:blipFill>
        <p:spPr bwMode="auto">
          <a:xfrm>
            <a:off x="3960895" y="604911"/>
            <a:ext cx="4943393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82875" y="5416067"/>
            <a:ext cx="8736042" cy="116339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ym typeface="Symbol"/>
              </a:rPr>
              <a:t>Full-motion video signals are sampled spatially (e.g., 1280x1024 pixels at 100 pixels/inch) , temporally (e.g., 30 frames/sec), and with respect to color (e.g., RGB at 8 bits/color). How were these settings arrived at?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Downsampling and </a:t>
            </a:r>
            <a:r>
              <a:rPr lang="en-US" b="1" dirty="0" err="1" smtClean="0">
                <a:solidFill>
                  <a:schemeClr val="accent2"/>
                </a:solidFill>
              </a:rPr>
              <a:t>Upsampling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Simple sample rate conversions, such as converting from 16 kHz to 8 kHz, can be achieved using digital filters and zero-stuffing:</a:t>
            </a:r>
            <a:endParaRPr lang="en-US" sz="1800" b="1" kern="0" dirty="0" smtClean="0">
              <a:sym typeface="Symbol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 l="2431" t="1849" r="2326" b="25326"/>
          <a:stretch>
            <a:fillRect/>
          </a:stretch>
        </p:blipFill>
        <p:spPr bwMode="auto">
          <a:xfrm>
            <a:off x="1421204" y="1148862"/>
            <a:ext cx="6292305" cy="549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15388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Symbol"/>
              </a:rPr>
              <a:t>Sampling and digital signal processing can be combined to create higher performance samplers </a:t>
            </a:r>
            <a:r>
              <a:rPr lang="en-US" sz="1800" b="1" kern="0" dirty="0" smtClean="0">
                <a:sym typeface="Wingdings" pitchFamily="2" charset="2"/>
              </a:rPr>
              <a:t>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ym typeface="Wingdings" pitchFamily="2" charset="2"/>
              </a:rPr>
              <a:t>For example, CD players use an oversampling approach that involves sampling the signal at a very high rate and then downsampling it to avoid the need to build high precision converter and filters.</a:t>
            </a:r>
            <a:endParaRPr lang="en-US" sz="1800" b="1" kern="0" dirty="0" smtClean="0">
              <a:sym typeface="Symbol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0005" y="2238940"/>
            <a:ext cx="5546338" cy="440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267765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</a:t>
            </a:r>
            <a:r>
              <a:rPr lang="en-US" sz="1800" b="1" dirty="0" smtClean="0"/>
              <a:t>ntroduced the Sampling Theorem and </a:t>
            </a:r>
            <a:r>
              <a:rPr lang="en-US" sz="1800" b="1" dirty="0" smtClean="0"/>
              <a:t>discussed the conditions under which analog signals can be represented as discrete-time signals with no loss of information.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spectrum of a discrete-time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</a:t>
            </a:r>
            <a:r>
              <a:rPr lang="en-US" sz="1800" b="1" dirty="0" smtClean="0"/>
              <a:t>emonstrated how to reconstruct and interpolate a signal using </a:t>
            </a:r>
            <a:r>
              <a:rPr lang="en-US" sz="1800" b="1" dirty="0" err="1" smtClean="0"/>
              <a:t>sinc</a:t>
            </a:r>
            <a:r>
              <a:rPr lang="en-US" sz="1800" b="1" dirty="0" smtClean="0"/>
              <a:t> functions that are a consequence of the Sampling Theorem.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variety of applications involving sampling including </a:t>
            </a:r>
            <a:r>
              <a:rPr lang="en-US" sz="1800" b="1" dirty="0" smtClean="0"/>
              <a:t>downsampling and oversampling.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a </a:t>
            </a:r>
            <a:r>
              <a:rPr lang="en-US" b="1" dirty="0" smtClean="0">
                <a:solidFill>
                  <a:schemeClr val="accent2"/>
                </a:solidFill>
              </a:rPr>
              <a:t>CT Signal Using Impulse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70870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goal of this lecture is to convince you that bandlimited CT signals, when sampled properly, can be represented as discrete-time signals with NO loss of information. This </a:t>
            </a:r>
            <a:r>
              <a:rPr lang="en-US" sz="1800" b="1" kern="0" dirty="0" smtClean="0">
                <a:latin typeface="+mn-lt"/>
              </a:rPr>
              <a:t>remarkable result is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the Sampling Theorem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our expression for a pulse train: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sampled version of a CT signal,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, is: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</a:t>
            </a:r>
            <a:r>
              <a:rPr lang="en-US" sz="1800" b="1" kern="0" dirty="0" smtClean="0">
                <a:latin typeface="+mn-lt"/>
              </a:rPr>
              <a:t>This is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idealized sampling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derive the complex Fourier series of a pulse train: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60375" y="2898775"/>
          <a:ext cx="5181600" cy="647700"/>
        </p:xfrm>
        <a:graphic>
          <a:graphicData uri="http://schemas.openxmlformats.org/presentationml/2006/ole">
            <p:oleObj spid="_x0000_s6146" name="Equation" r:id="rId4" imgW="3454200" imgH="4316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0850" y="1850488"/>
          <a:ext cx="1866900" cy="647700"/>
        </p:xfrm>
        <a:graphic>
          <a:graphicData uri="http://schemas.openxmlformats.org/presentationml/2006/ole">
            <p:oleObj spid="_x0000_s6149" name="Equation" r:id="rId5" imgW="1244520" imgH="4316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0375" y="4330187"/>
          <a:ext cx="5619750" cy="2057400"/>
        </p:xfrm>
        <a:graphic>
          <a:graphicData uri="http://schemas.openxmlformats.org/presentationml/2006/ole">
            <p:oleObj spid="_x0000_s6150" name="Equation" r:id="rId6" imgW="3746160" imgH="1371600" progId="Equation.3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5926359" y="1533185"/>
            <a:ext cx="3193371" cy="1201283"/>
            <a:chOff x="4909628" y="2222499"/>
            <a:chExt cx="3193371" cy="1201283"/>
          </a:xfrm>
        </p:grpSpPr>
        <p:grpSp>
          <p:nvGrpSpPr>
            <p:cNvPr id="42" name="Group 41"/>
            <p:cNvGrpSpPr/>
            <p:nvPr/>
          </p:nvGrpSpPr>
          <p:grpSpPr>
            <a:xfrm>
              <a:off x="4909628" y="2222499"/>
              <a:ext cx="2912012" cy="900137"/>
              <a:chOff x="4909628" y="2222499"/>
              <a:chExt cx="2912012" cy="90013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4909628" y="3121842"/>
                <a:ext cx="2912012" cy="1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H="1" flipV="1">
                <a:off x="5936668" y="2671774"/>
                <a:ext cx="900137" cy="1588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5471542" y="2531194"/>
              <a:ext cx="1842071" cy="591442"/>
              <a:chOff x="5471542" y="2531194"/>
              <a:chExt cx="1842071" cy="591442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5177012" y="2826518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5654056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6539707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 flipH="1" flipV="1">
                <a:off x="6086736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7017495" y="2825724"/>
                <a:ext cx="590648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7695036" y="3009487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55243" y="223342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x</a:t>
              </a:r>
              <a:r>
                <a:rPr lang="en-US" sz="1400" kern="0" noProof="0" dirty="0" smtClean="0">
                  <a:latin typeface="+mn-lt"/>
                </a:rPr>
                <a:t>(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r>
                <a:rPr lang="en-US" sz="1400" kern="0" noProof="0" dirty="0" smtClean="0">
                  <a:latin typeface="+mn-lt"/>
                </a:rPr>
                <a:t>)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792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noProof="0" dirty="0" smtClean="0">
                  <a:latin typeface="+mn-lt"/>
                </a:rPr>
                <a:t>-2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57081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noProof="0" dirty="0" smtClean="0">
                  <a:latin typeface="+mn-lt"/>
                </a:rPr>
                <a:t>-</a:t>
              </a:r>
              <a:r>
                <a:rPr lang="en-US" sz="1400" i="1" kern="0" noProof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936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dirty="0" smtClean="0">
                  <a:latin typeface="+mn-lt"/>
                </a:rPr>
                <a:t>0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449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08043" y="3208338"/>
              <a:ext cx="407963" cy="2154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400" kern="0" dirty="0" smtClean="0">
                  <a:latin typeface="+mn-lt"/>
                </a:rPr>
                <a:t>2</a:t>
              </a:r>
              <a:r>
                <a:rPr lang="en-US" sz="1400" i="1" kern="0" dirty="0" smtClean="0">
                  <a:latin typeface="+mn-lt"/>
                </a:rPr>
                <a:t>T</a:t>
              </a:r>
              <a:endPara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37123" y="2559332"/>
              <a:ext cx="407963" cy="4308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2800" b="1" kern="0" dirty="0" smtClean="0">
                  <a:latin typeface="+mn-lt"/>
                </a:rPr>
                <a:t>…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30728" y="2556984"/>
              <a:ext cx="407963" cy="4308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2800" b="1" kern="0" dirty="0" smtClean="0">
                  <a:latin typeface="+mn-lt"/>
                </a:rPr>
                <a:t>…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9" y="604910"/>
            <a:ext cx="8651630" cy="407291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The Fourier series of our sampled signal, </a:t>
            </a:r>
            <a:r>
              <a:rPr lang="en-US" sz="1800" i="1" kern="0" dirty="0" err="1" smtClean="0"/>
              <a:t>x</a:t>
            </a:r>
            <a:r>
              <a:rPr lang="en-US" sz="1800" i="1" kern="0" baseline="-25000" dirty="0" err="1" smtClean="0"/>
              <a:t>s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/>
              <a:t> is:</a:t>
            </a:r>
          </a:p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Recalling the Fourier transform properties of linearity (the transform of a sum is the sum of the transforms) and modulation (multiplication by a complex exponential produces a shift in the frequency domain), we can write an expression for the Fourier transform of our sampled signal:</a:t>
            </a:r>
          </a:p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our original signal,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, is bandlimited: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Fourier Transform of a Sampled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47675" y="894203"/>
          <a:ext cx="3124200" cy="647700"/>
        </p:xfrm>
        <a:graphic>
          <a:graphicData uri="http://schemas.openxmlformats.org/presentationml/2006/ole">
            <p:oleObj spid="_x0000_s2062" name="Equation" r:id="rId3" imgW="2082600" imgH="431640" progId="Equation.3">
              <p:embed/>
            </p:oleObj>
          </a:graphicData>
        </a:graphic>
      </p:graphicFrame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460375" y="2814638"/>
          <a:ext cx="5924550" cy="1371600"/>
        </p:xfrm>
        <a:graphic>
          <a:graphicData uri="http://schemas.openxmlformats.org/presentationml/2006/ole">
            <p:oleObj spid="_x0000_s2063" name="Equation" r:id="rId4" imgW="3949560" imgH="91440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734584" y="4325499"/>
          <a:ext cx="2381250" cy="419100"/>
        </p:xfrm>
        <a:graphic>
          <a:graphicData uri="http://schemas.openxmlformats.org/presentationml/2006/ole">
            <p:oleObj spid="_x0000_s2064" name="Equation" r:id="rId5" imgW="1587240" imgH="279360" progId="Equation.3">
              <p:embed/>
            </p:oleObj>
          </a:graphicData>
        </a:graphic>
      </p:graphicFrame>
      <p:pic>
        <p:nvPicPr>
          <p:cNvPr id="2065" name="Picture 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5645" t="28657" r="6452" b="25102"/>
          <a:stretch>
            <a:fillRect/>
          </a:stretch>
        </p:blipFill>
        <p:spPr bwMode="auto">
          <a:xfrm>
            <a:off x="2242381" y="4731076"/>
            <a:ext cx="4659239" cy="182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Reconstruction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732520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that if             , the replicas of            do not overlap in the frequency domain. We can recover the original signal exactly.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78366" y="513666"/>
          <a:ext cx="819150" cy="342900"/>
        </p:xfrm>
        <a:graphic>
          <a:graphicData uri="http://schemas.openxmlformats.org/presentationml/2006/ole">
            <p:oleObj spid="_x0000_s29699" name="Equation" r:id="rId3" imgW="545760" imgH="22860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038795" y="512760"/>
          <a:ext cx="704850" cy="342900"/>
        </p:xfrm>
        <a:graphic>
          <a:graphicData uri="http://schemas.openxmlformats.org/presentationml/2006/ole">
            <p:oleObj spid="_x0000_s29700" name="Equation" r:id="rId4" imgW="46980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057258" y="4732514"/>
          <a:ext cx="838200" cy="342900"/>
        </p:xfrm>
        <a:graphic>
          <a:graphicData uri="http://schemas.openxmlformats.org/presentationml/2006/ole">
            <p:oleObj spid="_x0000_s29701" name="Equation" r:id="rId5" imgW="558720" imgH="228600" progId="Equation.3">
              <p:embed/>
            </p:oleObj>
          </a:graphicData>
        </a:graphic>
      </p:graphicFrame>
      <p:pic>
        <p:nvPicPr>
          <p:cNvPr id="29702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l="9801" t="40231" r="19628" b="18487"/>
          <a:stretch>
            <a:fillRect/>
          </a:stretch>
        </p:blipFill>
        <p:spPr bwMode="auto">
          <a:xfrm>
            <a:off x="443556" y="2867171"/>
            <a:ext cx="3126116" cy="135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>
            <a:hlinkClick r:id="rId6"/>
          </p:cNvPr>
          <p:cNvPicPr>
            <a:picLocks noChangeAspect="1" noChangeArrowheads="1"/>
          </p:cNvPicPr>
          <p:nvPr/>
        </p:nvPicPr>
        <p:blipFill>
          <a:blip r:embed="rId8"/>
          <a:srcRect l="9082" t="48095" r="19305" b="30863"/>
          <a:stretch>
            <a:fillRect/>
          </a:stretch>
        </p:blipFill>
        <p:spPr bwMode="auto">
          <a:xfrm>
            <a:off x="1181696" y="1181684"/>
            <a:ext cx="6766560" cy="14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94333" y="4738459"/>
            <a:ext cx="8640177" cy="184665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sampling frequency,             , is referred to as the </a:t>
            </a:r>
            <a:r>
              <a:rPr lang="en-US" sz="1800" b="1" kern="0" dirty="0" err="1" smtClean="0">
                <a:solidFill>
                  <a:schemeClr val="accent1"/>
                </a:solidFill>
                <a:latin typeface="+mn-lt"/>
              </a:rPr>
              <a:t>Nyquist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 sampling frequency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There are two practical problems associated with this approach: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lowpass filter is not physically realizable. Why?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input signal is typically not bandlimited. Explain.</a:t>
            </a:r>
            <a:endParaRPr lang="en-US" sz="1800" b="1" kern="0" dirty="0" smtClean="0">
              <a:latin typeface="+mn-lt"/>
              <a:sym typeface="Symbo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256161" y="2689159"/>
            <a:ext cx="4659239" cy="1820951"/>
            <a:chOff x="4256161" y="2379663"/>
            <a:chExt cx="4659239" cy="1820951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9"/>
            <a:srcRect l="5645" t="28657" r="6452" b="25102"/>
            <a:stretch>
              <a:fillRect/>
            </a:stretch>
          </p:blipFill>
          <p:spPr bwMode="auto">
            <a:xfrm>
              <a:off x="4256161" y="2379663"/>
              <a:ext cx="4659239" cy="182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3" name="Straight Connector 12"/>
            <p:cNvCxnSpPr/>
            <p:nvPr/>
          </p:nvCxnSpPr>
          <p:spPr>
            <a:xfrm rot="5400000" flipH="1" flipV="1">
              <a:off x="6077158" y="3742715"/>
              <a:ext cx="393273" cy="794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288258" y="3546475"/>
              <a:ext cx="633047" cy="1588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717323" y="3734972"/>
              <a:ext cx="351692" cy="1588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Interpolation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45961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frequency response of the lowpass, or interpolation, filter is: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impulse response of this filter is given by: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output of the interpolating filter is given by the convolution integral: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Using the sifting property of the impulse: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47675" y="821444"/>
          <a:ext cx="2628900" cy="685800"/>
        </p:xfrm>
        <a:graphic>
          <a:graphicData uri="http://schemas.openxmlformats.org/presentationml/2006/ole">
            <p:oleObj spid="_x0000_s31746" name="Equation" r:id="rId3" imgW="1752480" imgH="4572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47675" y="1818954"/>
          <a:ext cx="4743450" cy="628650"/>
        </p:xfrm>
        <a:graphic>
          <a:graphicData uri="http://schemas.openxmlformats.org/presentationml/2006/ole">
            <p:oleObj spid="_x0000_s31749" name="Equation" r:id="rId4" imgW="3162240" imgH="41904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47675" y="2683557"/>
          <a:ext cx="6667500" cy="2171700"/>
        </p:xfrm>
        <a:graphic>
          <a:graphicData uri="http://schemas.openxmlformats.org/presentationml/2006/ole">
            <p:oleObj spid="_x0000_s31752" name="Equation" r:id="rId5" imgW="4444920" imgH="144756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47675" y="5120152"/>
          <a:ext cx="3486150" cy="1371600"/>
        </p:xfrm>
        <a:graphic>
          <a:graphicData uri="http://schemas.openxmlformats.org/presentationml/2006/ole">
            <p:oleObj spid="_x0000_s31753" name="Equation" r:id="rId6" imgW="2323800" imgH="914400" progId="Equation.3">
              <p:embed/>
            </p:oleObj>
          </a:graphicData>
        </a:graphic>
      </p:graphicFrame>
      <p:pic>
        <p:nvPicPr>
          <p:cNvPr id="31754" name="Picture 1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9057" t="30211" r="19479" b="24700"/>
          <a:stretch>
            <a:fillRect/>
          </a:stretch>
        </p:blipFill>
        <p:spPr bwMode="auto">
          <a:xfrm>
            <a:off x="6467621" y="1258178"/>
            <a:ext cx="2447779" cy="114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Interpolation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4178105" cy="60631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Inserting our expression for the </a:t>
            </a:r>
            <a:r>
              <a:rPr lang="en-US" sz="1800" b="1" kern="0" dirty="0" smtClean="0">
                <a:latin typeface="+mn-lt"/>
              </a:rPr>
              <a:t>impulse response: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has an interesting graphical interpretation shown to the right.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formula describes a way to perfectly reconstruct a signal from its samples.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Applications include digital to analog conversion, and changing the sample frequency (or period) from one value to another, a process we call resampling (up/down).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But remember that this is still a noncausal system so in practical systems we must approximate this equation. Such implementations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are studied more extensively in an introductory DSP class.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60375" y="1063677"/>
          <a:ext cx="3470275" cy="647700"/>
        </p:xfrm>
        <a:graphic>
          <a:graphicData uri="http://schemas.openxmlformats.org/presentationml/2006/ole">
            <p:oleObj spid="_x0000_s32775" name="Equation" r:id="rId3" imgW="2311200" imgH="431640" progId="Equation.3">
              <p:embed/>
            </p:oleObj>
          </a:graphicData>
        </a:graphic>
      </p:graphicFrame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4"/>
          <a:srcRect l="3360" t="11399" r="4257"/>
          <a:stretch>
            <a:fillRect/>
          </a:stretch>
        </p:blipFill>
        <p:spPr bwMode="auto">
          <a:xfrm>
            <a:off x="4487594" y="956605"/>
            <a:ext cx="4412151" cy="546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Aliasing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0933" cy="59400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that a time-limited signal cannot be bandlimited. Since all signals are more or less time-limited, they cannot be bandlimited. Therefore, we must lowpass filter most signals before </a:t>
            </a:r>
            <a:r>
              <a:rPr lang="en-US" sz="1800" b="1" kern="0" dirty="0" smtClean="0">
                <a:latin typeface="+mn-lt"/>
              </a:rPr>
              <a:t>sampling. This is called an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anti-aliasing filter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b="1" kern="0" dirty="0" smtClean="0">
                <a:latin typeface="+mn-lt"/>
              </a:rPr>
              <a:t>and are typically built into an analog to digital (A/D) converter.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signal is not bandlimited distortion will occur when the signal is sampled. We refer to this distortion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aliasing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:</a:t>
            </a:r>
            <a:endParaRPr lang="en-US" sz="1800" b="1" kern="0" dirty="0" smtClean="0">
              <a:solidFill>
                <a:schemeClr val="bg1"/>
              </a:solidFill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5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How was the sample frequency for CDs and MP3s selected?</a:t>
            </a:r>
          </a:p>
        </p:txBody>
      </p:sp>
      <p:pic>
        <p:nvPicPr>
          <p:cNvPr id="2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9380" t="35270" r="19603" b="18038"/>
          <a:stretch>
            <a:fillRect/>
          </a:stretch>
        </p:blipFill>
        <p:spPr bwMode="auto">
          <a:xfrm>
            <a:off x="2720513" y="2428756"/>
            <a:ext cx="3840480" cy="187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 l="9504" t="44038" r="18734" b="30111"/>
          <a:stretch>
            <a:fillRect/>
          </a:stretch>
        </p:blipFill>
        <p:spPr bwMode="auto">
          <a:xfrm>
            <a:off x="1181688" y="4348327"/>
            <a:ext cx="6780627" cy="181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Samplin</a:t>
            </a:r>
            <a:r>
              <a:rPr lang="en-US" b="1" dirty="0" smtClean="0">
                <a:solidFill>
                  <a:schemeClr val="accent2"/>
                </a:solidFill>
              </a:rPr>
              <a:t>g of Narrowband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/>
          <a:srcRect l="7560" t="8586" b="54602"/>
          <a:stretch>
            <a:fillRect/>
          </a:stretch>
        </p:blipFill>
        <p:spPr bwMode="auto">
          <a:xfrm>
            <a:off x="4320809" y="703384"/>
            <a:ext cx="4596179" cy="23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82880" y="534568"/>
            <a:ext cx="8651630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is the lowest sample frequency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we can use for the narrowband signal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shown </a:t>
            </a:r>
            <a:r>
              <a:rPr lang="en-US" sz="1800" b="1" kern="0" dirty="0" smtClean="0">
                <a:latin typeface="+mn-lt"/>
              </a:rPr>
              <a:t>to the right?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Recalling that the process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sampling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b="1" kern="0" dirty="0" smtClean="0">
                <a:latin typeface="+mn-lt"/>
              </a:rPr>
              <a:t>shifts the spectrum of the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signal, we can derive a generalization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the Sampling Theorem in terms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b="1" kern="0" dirty="0" smtClean="0">
                <a:latin typeface="+mn-lt"/>
              </a:rPr>
              <a:t>physical bandwidth occupied by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signal.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 general guideline is                      , where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kern="0" baseline="-25000" dirty="0" smtClean="0">
                <a:latin typeface="+mn-lt"/>
              </a:rPr>
              <a:t>2</a:t>
            </a:r>
            <a:r>
              <a:rPr lang="en-US" sz="1800" kern="0" dirty="0" smtClean="0">
                <a:latin typeface="+mn-lt"/>
              </a:rPr>
              <a:t> – </a:t>
            </a:r>
            <a:r>
              <a:rPr lang="en-US" sz="1800" i="1" kern="0" dirty="0" smtClean="0">
                <a:latin typeface="+mn-lt"/>
              </a:rPr>
              <a:t>B</a:t>
            </a:r>
            <a:r>
              <a:rPr lang="en-US" sz="1800" kern="0" baseline="-25000" dirty="0" smtClean="0">
                <a:latin typeface="+mn-lt"/>
              </a:rPr>
              <a:t>1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5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A more rigorous equation depends on </a:t>
            </a:r>
            <a:r>
              <a:rPr lang="en-US" sz="1800" i="1" kern="0" dirty="0" smtClean="0">
                <a:latin typeface="+mn-lt"/>
                <a:sym typeface="Symbol"/>
              </a:rPr>
              <a:t>B</a:t>
            </a:r>
            <a:r>
              <a:rPr lang="en-US" sz="1800" kern="0" baseline="-25000" dirty="0" smtClean="0">
                <a:latin typeface="+mn-lt"/>
                <a:sym typeface="Symbol"/>
              </a:rPr>
              <a:t>1</a:t>
            </a:r>
            <a:r>
              <a:rPr lang="en-US" sz="1800" b="1" kern="0" dirty="0" smtClean="0">
                <a:latin typeface="+mn-lt"/>
                <a:sym typeface="Symbol"/>
              </a:rPr>
              <a:t> and </a:t>
            </a:r>
            <a:r>
              <a:rPr lang="en-US" sz="1800" i="1" kern="0" dirty="0" smtClean="0">
                <a:latin typeface="+mn-lt"/>
                <a:sym typeface="Symbol"/>
              </a:rPr>
              <a:t>B</a:t>
            </a:r>
            <a:r>
              <a:rPr lang="en-US" sz="1800" kern="0" baseline="-25000" dirty="0" smtClean="0">
                <a:latin typeface="+mn-lt"/>
                <a:sym typeface="Symbol"/>
              </a:rPr>
              <a:t>2</a:t>
            </a:r>
            <a:r>
              <a:rPr lang="en-US" sz="1800" b="1" kern="0" dirty="0" smtClean="0">
                <a:latin typeface="+mn-lt"/>
                <a:sym typeface="Symbol"/>
              </a:rPr>
              <a:t>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3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Sampling can also be thought of as a modulation operation, since it shifts a signal’s spectrum in frequency.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802622" y="3316119"/>
          <a:ext cx="1316037" cy="342900"/>
        </p:xfrm>
        <a:graphic>
          <a:graphicData uri="http://schemas.openxmlformats.org/presentationml/2006/ole">
            <p:oleObj spid="_x0000_s33801" name="Equation" r:id="rId4" imgW="876240" imgH="22860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49263" y="4099487"/>
          <a:ext cx="4883150" cy="1638300"/>
        </p:xfrm>
        <a:graphic>
          <a:graphicData uri="http://schemas.openxmlformats.org/presentationml/2006/ole">
            <p:oleObj spid="_x0000_s33802" name="Equation" r:id="rId5" imgW="325116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Undersampling</a:t>
            </a:r>
            <a:r>
              <a:rPr lang="en-US" b="1" dirty="0" smtClean="0">
                <a:solidFill>
                  <a:schemeClr val="accent2"/>
                </a:solidFill>
              </a:rPr>
              <a:t> and Oversampling of a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 t="11385"/>
          <a:stretch>
            <a:fillRect/>
          </a:stretch>
        </p:blipFill>
        <p:spPr bwMode="auto">
          <a:xfrm>
            <a:off x="1828346" y="647632"/>
            <a:ext cx="5318491" cy="579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21501</TotalTime>
  <Words>753</Words>
  <Application>Microsoft PowerPoint</Application>
  <PresentationFormat>Letter Paper (8.5x11 in)</PresentationFormat>
  <Paragraphs>73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2022</cp:revision>
  <dcterms:created xsi:type="dcterms:W3CDTF">2002-09-12T17:13:32Z</dcterms:created>
  <dcterms:modified xsi:type="dcterms:W3CDTF">2008-10-01T05:23:48Z</dcterms:modified>
</cp:coreProperties>
</file>