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41" r:id="rId4"/>
    <p:sldId id="513" r:id="rId5"/>
    <p:sldId id="526" r:id="rId6"/>
    <p:sldId id="551" r:id="rId7"/>
    <p:sldId id="542" r:id="rId8"/>
    <p:sldId id="552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870"/>
        <p:guide pos="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20.ppt" TargetMode="External"/><Relationship Id="rId13" Type="http://schemas.openxmlformats.org/officeDocument/2006/relationships/image" Target="../media/image3.png"/><Relationship Id="rId3" Type="http://schemas.openxmlformats.org/officeDocument/2006/relationships/hyperlink" Target="http://en.wikipedia.org/wiki/Fourier_analysis" TargetMode="External"/><Relationship Id="rId7" Type="http://schemas.openxmlformats.org/officeDocument/2006/relationships/hyperlink" Target="http://logix4u.net/DSP/Digital_Filters/Moving_Average_Filter.html" TargetMode="External"/><Relationship Id="rId12" Type="http://schemas.openxmlformats.org/officeDocument/2006/relationships/hyperlink" Target="http://www.dataq.com/applicat/articles/an14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spguide.com/ch15.htm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www.myoops.org/twocw/usu/Electrical_and_Computer_Engineering/Signals_and_Systems/usufiles/lecture8.pdf" TargetMode="External"/><Relationship Id="rId10" Type="http://schemas.openxmlformats.org/officeDocument/2006/relationships/hyperlink" Target="http://www.downloadthat.com/windows/Business/Financial-Tools/Optimal-Trader.html" TargetMode="External"/><Relationship Id="rId4" Type="http://schemas.openxmlformats.org/officeDocument/2006/relationships/hyperlink" Target="http://en.wikipedia.org/wiki/Moving_average" TargetMode="External"/><Relationship Id="rId9" Type="http://schemas.openxmlformats.org/officeDocument/2006/relationships/hyperlink" Target="http://www.ece.msstate.edu/research/isip/publications/courses/ece_3163/lectures/current/lecture_20.mp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users.ece.gatech.edu/~bonnie/book3/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png"/><Relationship Id="rId4" Type="http://schemas.openxmlformats.org/officeDocument/2006/relationships/hyperlink" Target="http://users.ece.gatech.edu/~bonnie/book3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png"/><Relationship Id="rId4" Type="http://schemas.openxmlformats.org/officeDocument/2006/relationships/hyperlink" Target="http://users.ece.gatech.edu/~bonnie/book3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png"/><Relationship Id="rId5" Type="http://schemas.openxmlformats.org/officeDocument/2006/relationships/hyperlink" Target="http://users.ece.gatech.edu/~bonnie/book3/" TargetMode="Externa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Frequency Response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Response of a Sinusoid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DT MA Filter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Filter Design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DT WMA Filter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Fourier Analysis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Moving Average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USU: The Discrete-Time FT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err="1" smtClean="0">
                <a:solidFill>
                  <a:schemeClr val="bg1"/>
                </a:solidFill>
                <a:hlinkClick r:id="rId6"/>
              </a:rPr>
              <a:t>DSPGuide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: Moving Average Filters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Logix4u: MA Demo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.../publications/courses/ece_3163/lectures/current/lecture_20.ppt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.../publications/courses/ece_3163/lectures/current/lecture_20.mp3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20: </a:t>
            </a:r>
            <a:r>
              <a:rPr lang="en-US" b="1" dirty="0" smtClean="0">
                <a:solidFill>
                  <a:schemeClr val="accent2"/>
                </a:solidFill>
              </a:rPr>
              <a:t>FOURIER ANALYSIS OF DT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3" name="Picture 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37239" y="1383965"/>
            <a:ext cx="2855912" cy="228770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4" name="Picture 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37237" y="3671670"/>
            <a:ext cx="2855913" cy="151934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Fourier Analysis of Discrete-Time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397031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 our convolution sum for DT systems: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Assume the ordinary DTFT of </a:t>
            </a:r>
            <a:r>
              <a:rPr lang="en-US" sz="1800" i="1" kern="0" dirty="0" smtClean="0">
                <a:latin typeface="+mn-lt"/>
              </a:rPr>
              <a:t>h</a:t>
            </a:r>
            <a:r>
              <a:rPr lang="en-US" sz="1800" kern="0" dirty="0" smtClean="0">
                <a:latin typeface="+mn-lt"/>
              </a:rPr>
              <a:t>[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]</a:t>
            </a:r>
            <a:r>
              <a:rPr lang="en-US" sz="1800" b="1" kern="0" dirty="0" smtClean="0">
                <a:latin typeface="+mn-lt"/>
              </a:rPr>
              <a:t/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exists (absolute </a:t>
            </a:r>
            <a:r>
              <a:rPr lang="en-US" sz="1800" b="1" kern="0" dirty="0" err="1" smtClean="0">
                <a:latin typeface="+mn-lt"/>
              </a:rPr>
              <a:t>summability</a:t>
            </a:r>
            <a:r>
              <a:rPr lang="en-US" sz="1800" b="1" kern="0" dirty="0" smtClean="0">
                <a:latin typeface="+mn-lt"/>
              </a:rPr>
              <a:t>):</a:t>
            </a:r>
          </a:p>
          <a:p>
            <a:pPr marL="168275" indent="-168275">
              <a:spcBef>
                <a:spcPts val="0"/>
              </a:spcBef>
              <a:spcAft>
                <a:spcPts val="1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DTFT of </a:t>
            </a:r>
            <a:r>
              <a:rPr lang="en-US" sz="1800" i="1" kern="0" dirty="0" smtClean="0"/>
              <a:t>h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kern="0" dirty="0" smtClean="0">
                <a:latin typeface="+mn-lt"/>
              </a:rPr>
              <a:t> is: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also write our input/output relations: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7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Note </a:t>
            </a:r>
            <a:r>
              <a:rPr lang="en-US" sz="1800" b="1" kern="0" dirty="0" smtClean="0">
                <a:latin typeface="+mn-lt"/>
              </a:rPr>
              <a:t>also (applying the time shift property):</a:t>
            </a: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50850" y="824081"/>
          <a:ext cx="3143250" cy="647700"/>
        </p:xfrm>
        <a:graphic>
          <a:graphicData uri="http://schemas.openxmlformats.org/presentationml/2006/ole">
            <p:oleObj spid="_x0000_s6149" name="Equation" r:id="rId4" imgW="2095200" imgH="431640" progId="Equation.3">
              <p:embed/>
            </p:oleObj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6079988" y="752170"/>
            <a:ext cx="2840175" cy="655612"/>
            <a:chOff x="3183964" y="709955"/>
            <a:chExt cx="2840175" cy="655612"/>
          </a:xfrm>
        </p:grpSpPr>
        <p:grpSp>
          <p:nvGrpSpPr>
            <p:cNvPr id="36" name="Group 14"/>
            <p:cNvGrpSpPr/>
            <p:nvPr/>
          </p:nvGrpSpPr>
          <p:grpSpPr>
            <a:xfrm>
              <a:off x="3944465" y="714658"/>
              <a:ext cx="1322363" cy="645238"/>
              <a:chOff x="4167618" y="1310171"/>
              <a:chExt cx="1322363" cy="645238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195752" y="1338306"/>
                <a:ext cx="125202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D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 flipV="1">
              <a:off x="3184810" y="1037277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5292619" y="1037277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" name="Object 1"/>
            <p:cNvGraphicFramePr>
              <a:graphicFrameLocks noChangeAspect="1"/>
            </p:cNvGraphicFramePr>
            <p:nvPr/>
          </p:nvGraphicFramePr>
          <p:xfrm>
            <a:off x="3183964" y="724023"/>
            <a:ext cx="438150" cy="306387"/>
          </p:xfrm>
          <a:graphic>
            <a:graphicData uri="http://schemas.openxmlformats.org/presentationml/2006/ole">
              <p:oleObj spid="_x0000_s6151" name="Equation" r:id="rId5" imgW="291960" imgH="203040" progId="Equation.3">
                <p:embed/>
              </p:oleObj>
            </a:graphicData>
          </a:graphic>
        </p:graphicFrame>
        <p:graphicFrame>
          <p:nvGraphicFramePr>
            <p:cNvPr id="40" name="Object 2"/>
            <p:cNvGraphicFramePr>
              <a:graphicFrameLocks noChangeAspect="1"/>
            </p:cNvGraphicFramePr>
            <p:nvPr/>
          </p:nvGraphicFramePr>
          <p:xfrm>
            <a:off x="5380990" y="709955"/>
            <a:ext cx="458788" cy="306387"/>
          </p:xfrm>
          <a:graphic>
            <a:graphicData uri="http://schemas.openxmlformats.org/presentationml/2006/ole">
              <p:oleObj spid="_x0000_s6152" name="Equation" r:id="rId6" imgW="304560" imgH="203040" progId="Equation.3">
                <p:embed/>
              </p:oleObj>
            </a:graphicData>
          </a:graphic>
        </p:graphicFrame>
        <p:graphicFrame>
          <p:nvGraphicFramePr>
            <p:cNvPr id="41" name="Object 5"/>
            <p:cNvGraphicFramePr>
              <a:graphicFrameLocks noChangeAspect="1"/>
            </p:cNvGraphicFramePr>
            <p:nvPr/>
          </p:nvGraphicFramePr>
          <p:xfrm>
            <a:off x="4420138" y="1059179"/>
            <a:ext cx="438150" cy="306388"/>
          </p:xfrm>
          <a:graphic>
            <a:graphicData uri="http://schemas.openxmlformats.org/presentationml/2006/ole">
              <p:oleObj spid="_x0000_s6153" name="Equation" r:id="rId7" imgW="291960" imgH="203040" progId="Equation.3">
                <p:embed/>
              </p:oleObj>
            </a:graphicData>
          </a:graphic>
        </p:graphicFrame>
      </p:grp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170144" y="1412675"/>
          <a:ext cx="1219200" cy="647700"/>
        </p:xfrm>
        <a:graphic>
          <a:graphicData uri="http://schemas.openxmlformats.org/presentationml/2006/ole">
            <p:oleObj spid="_x0000_s6154" name="Equation" r:id="rId8" imgW="812520" imgH="43164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589138" y="2101654"/>
          <a:ext cx="2133600" cy="647700"/>
        </p:xfrm>
        <a:graphic>
          <a:graphicData uri="http://schemas.openxmlformats.org/presentationml/2006/ole">
            <p:oleObj spid="_x0000_s6155" name="Equation" r:id="rId9" imgW="1422360" imgH="43164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450850" y="3040333"/>
          <a:ext cx="2990850" cy="1181100"/>
        </p:xfrm>
        <a:graphic>
          <a:graphicData uri="http://schemas.openxmlformats.org/presentationml/2006/ole">
            <p:oleObj spid="_x0000_s6156" name="Equation" r:id="rId10" imgW="1993680" imgH="787320" progId="Equation.3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49263" y="4624607"/>
          <a:ext cx="6743700" cy="1752600"/>
        </p:xfrm>
        <a:graphic>
          <a:graphicData uri="http://schemas.openxmlformats.org/presentationml/2006/ole">
            <p:oleObj spid="_x0000_s6157" name="Equation" r:id="rId11" imgW="449568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459" y="604910"/>
            <a:ext cx="8651630" cy="599138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9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Paralleling our derivation for CT systems:</a:t>
            </a:r>
          </a:p>
          <a:p>
            <a:pPr marL="168275" indent="-168275">
              <a:spcBef>
                <a:spcPts val="0"/>
              </a:spcBef>
              <a:spcAft>
                <a:spcPts val="60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Note that the </a:t>
            </a:r>
            <a:r>
              <a:rPr lang="en-US" sz="1800" i="1" kern="0" dirty="0" smtClean="0">
                <a:latin typeface="+mn-lt"/>
              </a:rPr>
              <a:t>H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err="1" smtClean="0">
                <a:latin typeface="+mn-lt"/>
              </a:rPr>
              <a:t>e</a:t>
            </a:r>
            <a:r>
              <a:rPr lang="en-US" sz="1800" i="1" kern="0" baseline="30000" dirty="0" err="1" smtClean="0">
                <a:latin typeface="+mn-lt"/>
              </a:rPr>
              <a:t>j</a:t>
            </a:r>
            <a:r>
              <a:rPr lang="en-US" sz="1800" i="1" kern="0" baseline="30000" dirty="0" smtClean="0">
                <a:latin typeface="+mn-lt"/>
                <a:sym typeface="Symbol"/>
              </a:rPr>
              <a:t></a:t>
            </a:r>
            <a:r>
              <a:rPr lang="en-US" sz="1800" kern="0" dirty="0" smtClean="0">
                <a:latin typeface="+mn-lt"/>
                <a:sym typeface="Symbol"/>
              </a:rPr>
              <a:t>) </a:t>
            </a:r>
            <a:r>
              <a:rPr lang="en-US" sz="1800" b="1" kern="0" dirty="0" smtClean="0">
                <a:latin typeface="+mn-lt"/>
                <a:sym typeface="Symbol"/>
              </a:rPr>
              <a:t>is periodic with period 2. Also, since </a:t>
            </a:r>
            <a:r>
              <a:rPr lang="en-US" sz="1800" i="1" kern="0" dirty="0" smtClean="0"/>
              <a:t>h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kern="0" dirty="0" smtClean="0">
                <a:latin typeface="+mn-lt"/>
                <a:sym typeface="Symbol"/>
              </a:rPr>
              <a:t> is real-valued, |H(</a:t>
            </a:r>
            <a:r>
              <a:rPr lang="en-US" sz="1800" b="1" kern="0" dirty="0" err="1" smtClean="0">
                <a:latin typeface="+mn-lt"/>
                <a:sym typeface="Symbol"/>
              </a:rPr>
              <a:t>ejj</a:t>
            </a:r>
            <a:r>
              <a:rPr lang="en-US" sz="1800" b="1" kern="0" dirty="0" smtClean="0">
                <a:latin typeface="+mn-lt"/>
                <a:sym typeface="Symbol"/>
              </a:rPr>
              <a:t>)| is an even function: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Taking the inverse DTFT: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As we saw with CT LTI systems, when the input is a sinusoid, the output is a sinusoid at the same frequency with a modified amplitude and phase.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If the system were nonlinear, what differences might we see in the output?</a:t>
            </a:r>
            <a:endParaRPr lang="en-US" sz="1800" b="1" kern="0" dirty="0" smtClean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to a Sinusoid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450850" y="926421"/>
          <a:ext cx="7753350" cy="2324100"/>
        </p:xfrm>
        <a:graphic>
          <a:graphicData uri="http://schemas.openxmlformats.org/presentationml/2006/ole">
            <p:oleObj spid="_x0000_s2062" name="Equation" r:id="rId3" imgW="5168880" imgH="1549080" progId="Equation.3">
              <p:embed/>
            </p:oleObj>
          </a:graphicData>
        </a:graphic>
      </p:graphicFrame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450850" y="3971485"/>
          <a:ext cx="7677150" cy="647700"/>
        </p:xfrm>
        <a:graphic>
          <a:graphicData uri="http://schemas.openxmlformats.org/presentationml/2006/ole">
            <p:oleObj spid="_x0000_s2065" name="Equation" r:id="rId4" imgW="5117760" imgH="43164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449263" y="5041901"/>
          <a:ext cx="3829050" cy="419100"/>
        </p:xfrm>
        <a:graphic>
          <a:graphicData uri="http://schemas.openxmlformats.org/presentationml/2006/ole">
            <p:oleObj spid="_x0000_s2066" name="Equation" r:id="rId5" imgW="2552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Response to a Sinusoid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6" name="Picture 15" descr="x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 t="3437" b="3800"/>
          <a:stretch>
            <a:fillRect/>
          </a:stretch>
        </p:blipFill>
        <p:spPr>
          <a:xfrm rot="10800000">
            <a:off x="788541" y="606323"/>
            <a:ext cx="7566919" cy="6005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Moving Average (MA) Filter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459" y="604910"/>
            <a:ext cx="8651630" cy="570925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264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In this example, we will demonstrate that the process of averaging is essentially a lowpass filter. Therefore, many different types of filters, or difference equations, can be used to average. In this example, we analyze what is known as a “moving average” filter:</a:t>
            </a:r>
          </a:p>
          <a:p>
            <a:pPr marL="168275" indent="-168275">
              <a:spcBef>
                <a:spcPts val="0"/>
              </a:spcBef>
              <a:spcAft>
                <a:spcPts val="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MATLAB CODE: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en-US" sz="1400" kern="0" dirty="0" smtClean="0">
                <a:latin typeface="+mn-lt"/>
              </a:rPr>
              <a:t>W=0:.01:1;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en-US" sz="1400" kern="0" dirty="0" smtClean="0">
                <a:latin typeface="+mn-lt"/>
              </a:rPr>
              <a:t>H=(1/2).*(1-exp(-j*2*pi*W))/.(1-exp(-j*pi*W));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en-US" sz="1400" kern="0" dirty="0" err="1" smtClean="0">
                <a:latin typeface="+mn-lt"/>
              </a:rPr>
              <a:t>magH</a:t>
            </a:r>
            <a:r>
              <a:rPr lang="en-US" sz="1400" kern="0" dirty="0" smtClean="0">
                <a:latin typeface="+mn-lt"/>
              </a:rPr>
              <a:t>=abs(H);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tabLst>
                <a:tab pos="4572000" algn="l"/>
              </a:tabLst>
            </a:pPr>
            <a:r>
              <a:rPr lang="en-US" sz="1400" kern="0" dirty="0" err="1" smtClean="0">
                <a:latin typeface="+mn-lt"/>
              </a:rPr>
              <a:t>angH</a:t>
            </a:r>
            <a:r>
              <a:rPr lang="en-US" sz="1400" kern="0" dirty="0" smtClean="0">
                <a:latin typeface="+mn-lt"/>
              </a:rPr>
              <a:t>=180*angle(H)/pi;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65138" y="1758731"/>
          <a:ext cx="5314950" cy="3162300"/>
        </p:xfrm>
        <a:graphic>
          <a:graphicData uri="http://schemas.openxmlformats.org/presentationml/2006/ole">
            <p:oleObj spid="_x0000_s35842" name="Equation" r:id="rId3" imgW="3543120" imgH="2108160" progId="Equation.3">
              <p:embed/>
            </p:oleObj>
          </a:graphicData>
        </a:graphic>
      </p:graphicFrame>
      <p:pic>
        <p:nvPicPr>
          <p:cNvPr id="35843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27667" t="16584" r="24839" b="5061"/>
          <a:stretch>
            <a:fillRect/>
          </a:stretch>
        </p:blipFill>
        <p:spPr bwMode="auto">
          <a:xfrm>
            <a:off x="5767753" y="2470788"/>
            <a:ext cx="3263707" cy="400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Filter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651630" cy="518603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4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magnitude of the frequency response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of a 3</a:t>
            </a:r>
            <a:r>
              <a:rPr lang="en-US" sz="1800" b="1" kern="0" baseline="30000" dirty="0" smtClean="0">
                <a:latin typeface="+mn-lt"/>
              </a:rPr>
              <a:t>rd</a:t>
            </a:r>
            <a:r>
              <a:rPr lang="en-US" sz="1800" b="1" kern="0" dirty="0" smtClean="0">
                <a:latin typeface="+mn-lt"/>
              </a:rPr>
              <a:t>-order MA filter: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is shown to the right. What is wrong?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Can we do better?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Optimization of the coefficients, </a:t>
            </a:r>
            <a:r>
              <a:rPr lang="en-US" sz="1800" i="1" kern="0" dirty="0" smtClean="0">
                <a:latin typeface="+mn-lt"/>
              </a:rPr>
              <a:t>c</a:t>
            </a:r>
            <a:r>
              <a:rPr lang="en-US" sz="1800" b="1" kern="0" dirty="0" smtClean="0">
                <a:latin typeface="+mn-lt"/>
              </a:rPr>
              <a:t>, </a:t>
            </a:r>
            <a:r>
              <a:rPr lang="en-US" sz="1800" i="1" kern="0" dirty="0" smtClean="0">
                <a:latin typeface="+mn-lt"/>
              </a:rPr>
              <a:t>d</a:t>
            </a:r>
            <a:r>
              <a:rPr lang="en-US" sz="1800" b="1" kern="0" dirty="0" smtClean="0">
                <a:latin typeface="+mn-lt"/>
              </a:rPr>
              <a:t>, and </a:t>
            </a:r>
            <a:r>
              <a:rPr lang="en-US" sz="1800" i="1" kern="0" dirty="0" smtClean="0">
                <a:latin typeface="+mn-lt"/>
              </a:rPr>
              <a:t>e</a:t>
            </a:r>
            <a:r>
              <a:rPr lang="en-US" sz="1800" b="1" kern="0" dirty="0" smtClean="0">
                <a:latin typeface="+mn-lt"/>
              </a:rPr>
              <a:t>,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is a topic known as 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filter design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8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will use three constraints: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72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This generates three equations:</a:t>
            </a:r>
            <a:br>
              <a:rPr lang="en-US" sz="1800" b="1" kern="0" dirty="0" smtClean="0">
                <a:latin typeface="+mn-lt"/>
              </a:rPr>
            </a:b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65138" y="3804065"/>
          <a:ext cx="3276600" cy="1219200"/>
        </p:xfrm>
        <a:graphic>
          <a:graphicData uri="http://schemas.openxmlformats.org/presentationml/2006/ole">
            <p:oleObj spid="_x0000_s31753" name="Equation" r:id="rId3" imgW="2184120" imgH="812520" progId="Equation.3">
              <p:embed/>
            </p:oleObj>
          </a:graphicData>
        </a:graphic>
      </p:graphicFrame>
      <p:pic>
        <p:nvPicPr>
          <p:cNvPr id="2" name="Picture 1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29032" t="17635" r="26154" b="3688"/>
          <a:stretch>
            <a:fillRect/>
          </a:stretch>
        </p:blipFill>
        <p:spPr bwMode="auto">
          <a:xfrm>
            <a:off x="5387927" y="548639"/>
            <a:ext cx="3559126" cy="464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65138" y="1103826"/>
          <a:ext cx="3143250" cy="590550"/>
        </p:xfrm>
        <a:graphic>
          <a:graphicData uri="http://schemas.openxmlformats.org/presentationml/2006/ole">
            <p:oleObj spid="_x0000_s31755" name="Equation" r:id="rId6" imgW="2095200" imgH="39348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65138" y="2369601"/>
          <a:ext cx="3143250" cy="304800"/>
        </p:xfrm>
        <a:graphic>
          <a:graphicData uri="http://schemas.openxmlformats.org/presentationml/2006/ole">
            <p:oleObj spid="_x0000_s31756" name="Equation" r:id="rId7" imgW="2095200" imgH="203040" progId="Equation.3">
              <p:embed/>
            </p:oleObj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465138" y="5394764"/>
          <a:ext cx="4914901" cy="1238250"/>
        </p:xfrm>
        <a:graphic>
          <a:graphicData uri="http://schemas.openxmlformats.org/presentationml/2006/ole">
            <p:oleObj spid="_x0000_s31757" name="Equation" r:id="rId8" imgW="327636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Filter Design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4853354" cy="595547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Solution of these equations results in: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The magnitude response is shown to the right.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22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Suppose we cascade two of these filters. What is the impact?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800"/>
              </a:spcAft>
              <a:buClrTx/>
              <a:buSzTx/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Both of these filters can be shown to have linear phase responses. Both compute “weighted” averages. Which is better? Which is more costly? Can we do better?</a:t>
            </a:r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50850" y="909589"/>
          <a:ext cx="3943350" cy="304800"/>
        </p:xfrm>
        <a:graphic>
          <a:graphicData uri="http://schemas.openxmlformats.org/presentationml/2006/ole">
            <p:oleObj spid="_x0000_s36867" name="Equation" r:id="rId3" imgW="2628720" imgH="20304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50850" y="3546475"/>
          <a:ext cx="4381500" cy="1695450"/>
        </p:xfrm>
        <a:graphic>
          <a:graphicData uri="http://schemas.openxmlformats.org/presentationml/2006/ole">
            <p:oleObj spid="_x0000_s36868" name="Equation" r:id="rId4" imgW="2920680" imgH="1130040" progId="Equation.3">
              <p:embed/>
            </p:oleObj>
          </a:graphicData>
        </a:graphic>
      </p:graphicFrame>
      <p:pic>
        <p:nvPicPr>
          <p:cNvPr id="36870" name="Picture 6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 l="27543" t="28857" r="24963" b="19441"/>
          <a:stretch>
            <a:fillRect/>
          </a:stretch>
        </p:blipFill>
        <p:spPr bwMode="auto">
          <a:xfrm>
            <a:off x="5213539" y="548641"/>
            <a:ext cx="3706624" cy="299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1" name="Picture 7">
            <a:hlinkClick r:id="rId5"/>
          </p:cNvPr>
          <p:cNvPicPr>
            <a:picLocks noChangeAspect="1" noChangeArrowheads="1"/>
          </p:cNvPicPr>
          <p:nvPr/>
        </p:nvPicPr>
        <p:blipFill>
          <a:blip r:embed="rId7"/>
          <a:srcRect l="27370" t="64479" r="25285" b="22295"/>
          <a:stretch>
            <a:fillRect/>
          </a:stretch>
        </p:blipFill>
        <p:spPr bwMode="auto">
          <a:xfrm>
            <a:off x="436782" y="2646145"/>
            <a:ext cx="3670984" cy="76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2" name="Picture 8">
            <a:hlinkClick r:id="rId5"/>
          </p:cNvPr>
          <p:cNvPicPr>
            <a:picLocks noChangeAspect="1" noChangeArrowheads="1"/>
          </p:cNvPicPr>
          <p:nvPr/>
        </p:nvPicPr>
        <p:blipFill>
          <a:blip r:embed="rId8"/>
          <a:srcRect l="27816" t="30411" r="24988" b="18488"/>
          <a:stretch>
            <a:fillRect/>
          </a:stretch>
        </p:blipFill>
        <p:spPr bwMode="auto">
          <a:xfrm>
            <a:off x="5232064" y="3657599"/>
            <a:ext cx="3672494" cy="295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513986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use of the DTFT to compute the output of a DT LTI system.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that the output of a DT LTI system to a sinusoidal input is also sinusoidal.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filter design and demonstrated the design of moving average filters.</a:t>
            </a:r>
          </a:p>
          <a:p>
            <a:pPr marL="168275" indent="-168275">
              <a:spcAft>
                <a:spcPts val="180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Laplace Transforms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What properties will hold for this transform?</a:t>
            </a:r>
          </a:p>
          <a:p>
            <a:pPr marL="168275" indent="-168275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Why do we need another transform? Where you have applied this?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63550" y="2747524"/>
          <a:ext cx="5810250" cy="2171700"/>
        </p:xfrm>
        <a:graphic>
          <a:graphicData uri="http://schemas.openxmlformats.org/presentationml/2006/ole">
            <p:oleObj spid="_x0000_s37890" name="Equation" r:id="rId3" imgW="387324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21717</TotalTime>
  <Words>338</Words>
  <Application>Microsoft PowerPoint</Application>
  <PresentationFormat>Letter Paper (8.5x11 in)</PresentationFormat>
  <Paragraphs>49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2055</cp:revision>
  <dcterms:created xsi:type="dcterms:W3CDTF">2002-09-12T17:13:32Z</dcterms:created>
  <dcterms:modified xsi:type="dcterms:W3CDTF">2008-10-08T01:42:28Z</dcterms:modified>
</cp:coreProperties>
</file>