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541" r:id="rId4"/>
    <p:sldId id="513" r:id="rId5"/>
    <p:sldId id="526" r:id="rId6"/>
    <p:sldId id="553" r:id="rId7"/>
    <p:sldId id="551" r:id="rId8"/>
    <p:sldId id="542" r:id="rId9"/>
    <p:sldId id="552" r:id="rId10"/>
    <p:sldId id="554" r:id="rId11"/>
    <p:sldId id="555" r:id="rId12"/>
    <p:sldId id="556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1305"/>
        <p:guide pos="4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0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nx.org/content/m10114/latest/" TargetMode="External"/><Relationship Id="rId13" Type="http://schemas.openxmlformats.org/officeDocument/2006/relationships/hyperlink" Target="http://cnyack.homestead.com/files/alaplace/laptr2.htm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hyperlink" Target="http://www.intmath.com/Laplace-transformation/Intro.php" TargetMode="External"/><Relationship Id="rId12" Type="http://schemas.openxmlformats.org/officeDocument/2006/relationships/image" Target="../media/image2.jpeg"/><Relationship Id="rId17" Type="http://schemas.openxmlformats.org/officeDocument/2006/relationships/hyperlink" Target="http://cnyack.homestead.com/files/alaplace/laptr3.htm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thworld.wolfram.com/LaplaceTransform.html" TargetMode="External"/><Relationship Id="rId11" Type="http://schemas.openxmlformats.org/officeDocument/2006/relationships/hyperlink" Target="http://www-groups.dcs.st-and.ac.uk/~history/Biographies/Laplace.html" TargetMode="External"/><Relationship Id="rId5" Type="http://schemas.openxmlformats.org/officeDocument/2006/relationships/hyperlink" Target="http://en.wikipedia.org/wiki/Two-sided_Laplace_transform" TargetMode="External"/><Relationship Id="rId15" Type="http://schemas.openxmlformats.org/officeDocument/2006/relationships/hyperlink" Target="http://cnyack.homestead.com/files/alaplace/laptr1.htm" TargetMode="External"/><Relationship Id="rId10" Type="http://schemas.openxmlformats.org/officeDocument/2006/relationships/hyperlink" Target="http://www.ece.msstate.edu/research/isip/publications/courses/ece_3163/lectures/current/lecture_21.mp3" TargetMode="External"/><Relationship Id="rId4" Type="http://schemas.openxmlformats.org/officeDocument/2006/relationships/hyperlink" Target="http://en.wikipedia.org/wiki/Laplace_transform" TargetMode="External"/><Relationship Id="rId9" Type="http://schemas.openxmlformats.org/officeDocument/2006/relationships/hyperlink" Target="http://www.ece.msstate.edu/research/isip/publications/courses/ece_3163/lectures/current/lecture_21.ppt" TargetMode="External"/><Relationship Id="rId1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hyperlink" Target="http://stellar.mit.edu/S/course/6/sp08/6.003/courseMaterial/topics/topic1/lectureNotes/lecture__17/lecture__17.pdf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0.png"/><Relationship Id="rId4" Type="http://schemas.openxmlformats.org/officeDocument/2006/relationships/hyperlink" Target="http://stellar.mit.edu/S/course/6/sp08/6.003/courseMaterial/topics/topic1/lectureNotes/lecture__17/lecture__17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png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21.bin"/><Relationship Id="rId7" Type="http://schemas.openxmlformats.org/officeDocument/2006/relationships/hyperlink" Target="http://stellar.mit.edu/S/course/6/sp08/6.003/courseMaterial/topics/topic1/lectureNotes/lecture__17/lecture__17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hyperlink" Target="http://stellar.mit.edu/S/course/6/sp08/6.003/courseMaterial/topics/topic1/lectureNotes/lecture__17/lecture__17.pdf" TargetMode="Externa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hyperlink" Target="http://stellar.mit.edu/S/course/6/sp08/6.003/courseMaterial/topics/topic1/lectureNotes/lecture__17/lecture__17.pdf" TargetMode="External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7/lecture__17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7/lecture__17.pdf" TargetMode="Externa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Motivation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The Bilateral Transform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Region of Convergence (ROC)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the ROC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Rational Transforms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17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Bilateral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Wolfram: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IntMath: Laplace Transform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CNX: Region of Convergence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.../publications/courses/ece_3163/lectures/current/lecture_21.ppt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10"/>
              </a:rPr>
              <a:t>.../publications/courses/ece_3163/lectures/current/lecture_21.mp3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4859762" y="1987060"/>
            <a:ext cx="1995078" cy="29956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 bwMode="auto">
          <a:xfrm>
            <a:off x="6861175" y="2957233"/>
            <a:ext cx="1816100" cy="106149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5" name="Picture 3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tretch>
            <a:fillRect/>
          </a:stretch>
        </p:blipFill>
        <p:spPr bwMode="auto">
          <a:xfrm>
            <a:off x="6861175" y="1991497"/>
            <a:ext cx="1816100" cy="93037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6" name="Picture 4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tretch>
            <a:fillRect/>
          </a:stretch>
        </p:blipFill>
        <p:spPr bwMode="auto">
          <a:xfrm>
            <a:off x="6861175" y="4063545"/>
            <a:ext cx="1816100" cy="91498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ROC for Rational Transforms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6037" cy="565283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Since the ROC cannot include poles, the ROC is bounded by the poles for a rational transform.</a:t>
            </a:r>
          </a:p>
          <a:p>
            <a:pPr marL="168275" indent="-168275">
              <a:spcBef>
                <a:spcPts val="0"/>
              </a:spcBef>
              <a:spcAft>
                <a:spcPts val="25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is right-sided, the ROC begins to the right of the rightmost pole.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left-sided, the ROC begins to the left of the leftmost pole.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double-sided, the ROC will be the intersection of these two regions.</a:t>
            </a:r>
          </a:p>
          <a:p>
            <a:pPr marL="168275" indent="-168275">
              <a:spcBef>
                <a:spcPts val="0"/>
              </a:spcBef>
              <a:spcAft>
                <a:spcPts val="25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the ROC includes the </a:t>
            </a:r>
            <a:r>
              <a:rPr lang="en-US" sz="1800" i="1" kern="0" dirty="0" smtClean="0">
                <a:latin typeface="+mn-lt"/>
              </a:rPr>
              <a:t>j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i="1" kern="0" dirty="0" smtClean="0">
                <a:latin typeface="+mn-lt"/>
                <a:sym typeface="Symbol"/>
              </a:rPr>
              <a:t>-</a:t>
            </a:r>
            <a:r>
              <a:rPr lang="en-US" sz="1800" b="1" kern="0" dirty="0" smtClean="0">
                <a:latin typeface="+mn-lt"/>
              </a:rPr>
              <a:t>axis, then the Fourier transform of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exists. Hence, the Fourier transform can be considered to be the evaluation of the Laplace transform along the </a:t>
            </a:r>
            <a:r>
              <a:rPr lang="en-US" sz="1800" i="1" kern="0" dirty="0" smtClean="0"/>
              <a:t>j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b="1" i="1" kern="0" dirty="0" smtClean="0">
                <a:sym typeface="Symbol"/>
              </a:rPr>
              <a:t>-</a:t>
            </a:r>
            <a:r>
              <a:rPr lang="en-US" sz="1800" b="1" kern="0" dirty="0" smtClean="0">
                <a:latin typeface="+mn-lt"/>
              </a:rPr>
              <a:t>axis.</a:t>
            </a:r>
          </a:p>
        </p:txBody>
      </p:sp>
      <p:pic>
        <p:nvPicPr>
          <p:cNvPr id="41988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6" y="2209800"/>
            <a:ext cx="7486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717452"/>
            <a:ext cx="8736037" cy="121571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the Laplace transform: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uniquely determine the original signal, </a:t>
            </a: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?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three possible ROCs: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918292" y="581463"/>
          <a:ext cx="1943100" cy="628650"/>
        </p:xfrm>
        <a:graphic>
          <a:graphicData uri="http://schemas.openxmlformats.org/presentationml/2006/ole">
            <p:oleObj spid="_x0000_s43011" name="Equation" r:id="rId3" imgW="1295280" imgH="419040" progId="Equation.3">
              <p:embed/>
            </p:oleObj>
          </a:graphicData>
        </a:graphic>
      </p:graphicFrame>
      <p:pic>
        <p:nvPicPr>
          <p:cNvPr id="43012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96208" y="2108249"/>
            <a:ext cx="4648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80046" y="5062025"/>
            <a:ext cx="8736037" cy="113877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III: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right-sided.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 is left-sided.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ROC II: only if </a:t>
            </a:r>
            <a:r>
              <a:rPr lang="en-US" sz="1800" i="1" kern="0" dirty="0" smtClean="0"/>
              <a:t>x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t</a:t>
            </a:r>
            <a:r>
              <a:rPr lang="en-US" sz="1800" kern="0" dirty="0" smtClean="0"/>
              <a:t>) </a:t>
            </a:r>
            <a:r>
              <a:rPr lang="en-US" sz="1800" b="1" kern="0" dirty="0" smtClean="0">
                <a:latin typeface="+mn-lt"/>
              </a:rPr>
              <a:t>has a Fourier transform.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41242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bilateral Laplace transform and discussed its merits relative to the Fourier transform.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calculation of the double-sided transform for simple exponential signals.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important role that the Region of Convergence (ROC) plays in this transform.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rational transform as a ratio of two polynomials.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Explored how some basic properties of a signal influence the ROC.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Inverse Laplace Transform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Properties of the Laplace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Motivation for the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58939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CT Fourier transform enables us to: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Solve linear constant coefficient differential equations (LCCDE);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Analyze the frequency response of LTI systems;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Analyze and understand the implications of sampling;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Develop communications systems based on modulation principles.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Why do we need another transform?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Fourier transform cannot handle unstable signals: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	(Recall this is related to the fact that the eigenfunction, </a:t>
            </a:r>
            <a:r>
              <a:rPr lang="en-US" sz="1800" i="1" kern="0" dirty="0" err="1" smtClean="0">
                <a:latin typeface="+mn-lt"/>
              </a:rPr>
              <a:t>e</a:t>
            </a:r>
            <a:r>
              <a:rPr lang="en-US" sz="1800" i="1" kern="0" baseline="30000" dirty="0" err="1" smtClean="0">
                <a:latin typeface="+mn-lt"/>
              </a:rPr>
              <a:t>j</a:t>
            </a:r>
            <a:r>
              <a:rPr lang="en-US" sz="1800" i="1" kern="0" baseline="30000" dirty="0" err="1" smtClean="0">
                <a:latin typeface="+mn-lt"/>
                <a:sym typeface="Symbol"/>
              </a:rPr>
              <a:t></a:t>
            </a:r>
            <a:r>
              <a:rPr lang="en-US" sz="1800" i="1" kern="0" baseline="30000" dirty="0" err="1" smtClean="0">
                <a:latin typeface="+mn-lt"/>
              </a:rPr>
              <a:t>t</a:t>
            </a:r>
            <a:r>
              <a:rPr lang="en-US" sz="1800" b="1" kern="0" dirty="0" smtClean="0">
                <a:latin typeface="+mn-lt"/>
              </a:rPr>
              <a:t>, has unit amplitude, </a:t>
            </a:r>
            <a:r>
              <a:rPr lang="en-US" sz="1800" kern="0" dirty="0" smtClean="0">
                <a:latin typeface="+mn-lt"/>
              </a:rPr>
              <a:t>|</a:t>
            </a: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j</a:t>
            </a:r>
            <a:r>
              <a:rPr lang="en-US" sz="1800" i="1" kern="0" baseline="30000" dirty="0" err="1" smtClean="0">
                <a:sym typeface="Symbol"/>
              </a:rPr>
              <a:t></a:t>
            </a:r>
            <a:r>
              <a:rPr lang="en-US" sz="1800" i="1" kern="0" baseline="30000" dirty="0" err="1" smtClean="0"/>
              <a:t>t</a:t>
            </a:r>
            <a:r>
              <a:rPr lang="en-US" sz="1800" kern="0" dirty="0" smtClean="0">
                <a:latin typeface="+mn-lt"/>
              </a:rPr>
              <a:t>| = 1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many problems in which we desire to analyze and control unstable systems (e.g., the space shuttle, oscillators, lasers).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the simple unstable system: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This is an unstable causal system.</a:t>
            </a:r>
          </a:p>
          <a:p>
            <a:pPr marL="338138" indent="-169863">
              <a:spcBef>
                <a:spcPts val="0"/>
              </a:spcBef>
              <a:spcAft>
                <a:spcPts val="3600"/>
              </a:spcAft>
              <a:buFont typeface="Arial" pitchFamily="34" charset="0"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cannot analyze its behavior using: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Note however we can use time domain techniques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such as convolution and differential equations.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470675" y="2539119"/>
          <a:ext cx="1257300" cy="704850"/>
        </p:xfrm>
        <a:graphic>
          <a:graphicData uri="http://schemas.openxmlformats.org/presentationml/2006/ole">
            <p:oleObj spid="_x0000_s6149" name="Equation" r:id="rId4" imgW="838080" imgH="4698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632306" y="5390271"/>
          <a:ext cx="1181100" cy="342900"/>
        </p:xfrm>
        <a:graphic>
          <a:graphicData uri="http://schemas.openxmlformats.org/presentationml/2006/ole">
            <p:oleObj spid="_x0000_s6150" name="Equation" r:id="rId5" imgW="787320" imgH="228600" progId="Equation.3">
              <p:embed/>
            </p:oleObj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5771345" y="4660827"/>
            <a:ext cx="2839329" cy="655637"/>
            <a:chOff x="5419653" y="5265738"/>
            <a:chExt cx="2839329" cy="655637"/>
          </a:xfrm>
        </p:grpSpPr>
        <p:grpSp>
          <p:nvGrpSpPr>
            <p:cNvPr id="7" name="Group 14"/>
            <p:cNvGrpSpPr/>
            <p:nvPr/>
          </p:nvGrpSpPr>
          <p:grpSpPr>
            <a:xfrm>
              <a:off x="6179308" y="5270111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C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V="1">
              <a:off x="5419653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7527462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Object 1"/>
            <p:cNvGraphicFramePr>
              <a:graphicFrameLocks noChangeAspect="1"/>
            </p:cNvGraphicFramePr>
            <p:nvPr/>
          </p:nvGraphicFramePr>
          <p:xfrm>
            <a:off x="5427663" y="5280025"/>
            <a:ext cx="419100" cy="306388"/>
          </p:xfrm>
          <a:graphic>
            <a:graphicData uri="http://schemas.openxmlformats.org/presentationml/2006/ole">
              <p:oleObj spid="_x0000_s6151" name="Equation" r:id="rId6" imgW="279360" imgH="203040" progId="Equation.3">
                <p:embed/>
              </p:oleObj>
            </a:graphicData>
          </a:graphic>
        </p:graphicFrame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7624763" y="5265738"/>
            <a:ext cx="439737" cy="306387"/>
          </p:xfrm>
          <a:graphic>
            <a:graphicData uri="http://schemas.openxmlformats.org/presentationml/2006/ole">
              <p:oleObj spid="_x0000_s6152" name="Equation" r:id="rId7" imgW="291960" imgH="203040" progId="Equation.3">
                <p:embed/>
              </p:oleObj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6664325" y="5614988"/>
            <a:ext cx="419100" cy="306387"/>
          </p:xfrm>
          <a:graphic>
            <a:graphicData uri="http://schemas.openxmlformats.org/presentationml/2006/ole">
              <p:oleObj spid="_x0000_s6153" name="Equation" r:id="rId8" imgW="279360" imgH="203040" progId="Equation.3">
                <p:embed/>
              </p:oleObj>
            </a:graphicData>
          </a:graphic>
        </p:graphicFrame>
      </p:grpSp>
      <p:cxnSp>
        <p:nvCxnSpPr>
          <p:cNvPr id="17" name="Straight Connector 16"/>
          <p:cNvCxnSpPr/>
          <p:nvPr/>
        </p:nvCxnSpPr>
        <p:spPr>
          <a:xfrm>
            <a:off x="6836898" y="6486525"/>
            <a:ext cx="914400" cy="1588"/>
          </a:xfrm>
          <a:prstGeom prst="line">
            <a:avLst/>
          </a:prstGeom>
          <a:ln w="127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6511833" y="6148186"/>
            <a:ext cx="676568" cy="109"/>
          </a:xfrm>
          <a:prstGeom prst="line">
            <a:avLst/>
          </a:prstGeom>
          <a:ln w="127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5850597" y="5500467"/>
            <a:ext cx="1844434" cy="787791"/>
          </a:xfrm>
          <a:prstGeom prst="arc">
            <a:avLst>
              <a:gd name="adj1" fmla="val 16839391"/>
              <a:gd name="adj2" fmla="val 0"/>
            </a:avLst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773683" y="6384537"/>
          <a:ext cx="133350" cy="228600"/>
        </p:xfrm>
        <a:graphic>
          <a:graphicData uri="http://schemas.openxmlformats.org/presentationml/2006/ole">
            <p:oleObj spid="_x0000_s6154" name="Equation" r:id="rId9" imgW="88560" imgH="1522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61963" y="5474312"/>
          <a:ext cx="2152650" cy="342900"/>
        </p:xfrm>
        <a:graphic>
          <a:graphicData uri="http://schemas.openxmlformats.org/presentationml/2006/ole">
            <p:oleObj spid="_x0000_s6155" name="Equation" r:id="rId10" imgW="1434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458" y="604910"/>
            <a:ext cx="8712323" cy="59246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Recall the eigenfunction property of an </a:t>
            </a:r>
            <a:br>
              <a:rPr lang="en-US" sz="1800" b="1" kern="0" dirty="0" smtClean="0"/>
            </a:br>
            <a:r>
              <a:rPr lang="en-US" sz="1800" b="1" kern="0" dirty="0" smtClean="0"/>
              <a:t>LTI system: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i="1" kern="0" dirty="0" err="1" smtClean="0"/>
              <a:t>e</a:t>
            </a:r>
            <a:r>
              <a:rPr lang="en-US" sz="1800" i="1" kern="0" baseline="30000" dirty="0" err="1" smtClean="0"/>
              <a:t>st</a:t>
            </a:r>
            <a:r>
              <a:rPr lang="en-US" sz="1800" b="1" kern="0" dirty="0" smtClean="0"/>
              <a:t> is an eigenfunction of ANY</a:t>
            </a:r>
            <a:br>
              <a:rPr lang="en-US" sz="1800" b="1" kern="0" dirty="0" smtClean="0"/>
            </a:br>
            <a:r>
              <a:rPr lang="en-US" sz="1800" b="1" kern="0" dirty="0" smtClean="0"/>
              <a:t>LTI system.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i="1" kern="0" dirty="0" smtClean="0"/>
              <a:t>s </a:t>
            </a:r>
            <a:r>
              <a:rPr lang="en-US" sz="1800" b="1" kern="0" dirty="0" smtClean="0"/>
              <a:t>can be complex: </a:t>
            </a:r>
          </a:p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define the bilateral, or two-sided, Laplace transform:</a:t>
            </a:r>
          </a:p>
          <a:p>
            <a:pPr marL="168275" indent="-168275">
              <a:spcBef>
                <a:spcPts val="0"/>
              </a:spcBef>
              <a:spcAft>
                <a:spcPts val="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Several important observations are: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be viewed as a generalization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the Fourier transform:</a:t>
            </a:r>
          </a:p>
          <a:p>
            <a:pPr marL="338138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i="1" kern="0" dirty="0" smtClean="0">
                <a:latin typeface="+mn-lt"/>
              </a:rPr>
              <a:t>X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generally exists for a certain range of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values of </a:t>
            </a:r>
            <a:r>
              <a:rPr lang="en-US" sz="1800" i="1" kern="0" dirty="0" smtClean="0"/>
              <a:t>s</a:t>
            </a:r>
            <a:r>
              <a:rPr lang="en-US" sz="1800" b="1" kern="0" dirty="0" smtClean="0">
                <a:latin typeface="+mn-lt"/>
              </a:rPr>
              <a:t>. We refer to this as the region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of convergence (ROC). Note that this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only depends on </a:t>
            </a: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b="1" kern="0" dirty="0" smtClean="0">
                <a:latin typeface="+mn-lt"/>
                <a:sym typeface="Symbol"/>
              </a:rPr>
              <a:t> and not </a:t>
            </a:r>
            <a:r>
              <a:rPr lang="en-US" sz="1800" i="1" kern="0" dirty="0" smtClean="0">
                <a:latin typeface="+mn-lt"/>
                <a:sym typeface="Symbol"/>
              </a:rPr>
              <a:t></a:t>
            </a:r>
            <a:r>
              <a:rPr lang="en-US" sz="1800" b="1" i="1" kern="0" dirty="0" smtClean="0">
                <a:latin typeface="+mn-lt"/>
                <a:sym typeface="Symbol"/>
              </a:rPr>
              <a:t>.</a:t>
            </a:r>
          </a:p>
          <a:p>
            <a:pPr marL="338138" indent="-169863">
              <a:spcBef>
                <a:spcPts val="0"/>
              </a:spcBef>
              <a:spcAft>
                <a:spcPts val="4800"/>
              </a:spcAft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If </a:t>
            </a:r>
            <a:r>
              <a:rPr lang="en-US" sz="1800" i="1" kern="0" dirty="0" smtClean="0">
                <a:latin typeface="+mn-lt"/>
                <a:sym typeface="Symbol"/>
              </a:rPr>
              <a:t>s = j</a:t>
            </a:r>
            <a:r>
              <a:rPr lang="en-US" sz="1800" b="1" kern="0" dirty="0" smtClean="0">
                <a:latin typeface="+mn-lt"/>
                <a:sym typeface="Symbol"/>
              </a:rPr>
              <a:t> is in the ROC (i.e., </a:t>
            </a:r>
            <a:r>
              <a:rPr lang="en-US" sz="1800" i="1" kern="0" dirty="0" smtClean="0">
                <a:sym typeface="Symbol"/>
              </a:rPr>
              <a:t> = 0</a:t>
            </a:r>
            <a:r>
              <a:rPr lang="en-US" sz="1800" b="1" kern="0" dirty="0" smtClean="0">
                <a:sym typeface="Symbol"/>
              </a:rPr>
              <a:t>), then:</a:t>
            </a:r>
            <a:endParaRPr lang="en-US" sz="1800" b="1" kern="0" dirty="0" smtClean="0">
              <a:latin typeface="+mn-lt"/>
              <a:sym typeface="Symbol"/>
            </a:endParaRPr>
          </a:p>
          <a:p>
            <a:pPr marL="338138" indent="-169863">
              <a:spcBef>
                <a:spcPts val="0"/>
              </a:spcBef>
              <a:spcAft>
                <a:spcPts val="4800"/>
              </a:spcAft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  <a:sym typeface="Symbol"/>
              </a:rPr>
              <a:t>	and there is a clear relationship between the Laplace and Fourier transforms.</a:t>
            </a:r>
            <a:endParaRPr lang="en-US" sz="1800" b="1" kern="0" dirty="0" smtClean="0">
              <a:sym typeface="Symbo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Bilateral (Two-sided) Laplace Transform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832499" y="619125"/>
            <a:ext cx="4065286" cy="673979"/>
            <a:chOff x="4930990" y="5247396"/>
            <a:chExt cx="4065286" cy="673979"/>
          </a:xfrm>
        </p:grpSpPr>
        <p:grpSp>
          <p:nvGrpSpPr>
            <p:cNvPr id="8" name="Group 14"/>
            <p:cNvGrpSpPr/>
            <p:nvPr/>
          </p:nvGrpSpPr>
          <p:grpSpPr>
            <a:xfrm>
              <a:off x="6179308" y="5270111"/>
              <a:ext cx="1322363" cy="645238"/>
              <a:chOff x="4167618" y="1310171"/>
              <a:chExt cx="1322363" cy="64523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95752" y="1338306"/>
                <a:ext cx="1252025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C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flipV="1">
              <a:off x="5419653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7527462" y="559273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"/>
            <p:cNvGraphicFramePr>
              <a:graphicFrameLocks noChangeAspect="1"/>
            </p:cNvGraphicFramePr>
            <p:nvPr/>
          </p:nvGraphicFramePr>
          <p:xfrm>
            <a:off x="4930990" y="5261684"/>
            <a:ext cx="876300" cy="346075"/>
          </p:xfrm>
          <a:graphic>
            <a:graphicData uri="http://schemas.openxmlformats.org/presentationml/2006/ole">
              <p:oleObj spid="_x0000_s2067" name="Equation" r:id="rId3" imgW="583920" imgH="228600" progId="Equation.3">
                <p:embed/>
              </p:oleObj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7619913" y="5247396"/>
            <a:ext cx="1376363" cy="344488"/>
          </p:xfrm>
          <a:graphic>
            <a:graphicData uri="http://schemas.openxmlformats.org/presentationml/2006/ole">
              <p:oleObj spid="_x0000_s2068" name="Equation" r:id="rId4" imgW="914400" imgH="228600" progId="Equation.3">
                <p:embed/>
              </p:oleObj>
            </a:graphicData>
          </a:graphic>
        </p:graphicFrame>
        <p:graphicFrame>
          <p:nvGraphicFramePr>
            <p:cNvPr id="13" name="Object 5"/>
            <p:cNvGraphicFramePr>
              <a:graphicFrameLocks noChangeAspect="1"/>
            </p:cNvGraphicFramePr>
            <p:nvPr/>
          </p:nvGraphicFramePr>
          <p:xfrm>
            <a:off x="6664325" y="5614988"/>
            <a:ext cx="419100" cy="306387"/>
          </p:xfrm>
          <a:graphic>
            <a:graphicData uri="http://schemas.openxmlformats.org/presentationml/2006/ole">
              <p:oleObj spid="_x0000_s2069" name="Equation" r:id="rId5" imgW="279360" imgH="203040" progId="Equation.3">
                <p:embed/>
              </p:oleObj>
            </a:graphicData>
          </a:graphic>
        </p:graphicFrame>
      </p:grp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4687888" y="1339968"/>
          <a:ext cx="4229100" cy="704850"/>
        </p:xfrm>
        <a:graphic>
          <a:graphicData uri="http://schemas.openxmlformats.org/presentationml/2006/ole">
            <p:oleObj spid="_x0000_s2070" name="Equation" r:id="rId6" imgW="2819160" imgH="46980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524590" y="1870735"/>
          <a:ext cx="1066800" cy="285750"/>
        </p:xfrm>
        <a:graphic>
          <a:graphicData uri="http://schemas.openxmlformats.org/presentationml/2006/ole">
            <p:oleObj spid="_x0000_s2071" name="Equation" r:id="rId7" imgW="711000" imgH="19044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49263" y="2518603"/>
          <a:ext cx="3409950" cy="704850"/>
        </p:xfrm>
        <a:graphic>
          <a:graphicData uri="http://schemas.openxmlformats.org/presentationml/2006/ole">
            <p:oleObj spid="_x0000_s2072" name="Equation" r:id="rId8" imgW="2273040" imgH="469800" progId="Equation.3">
              <p:embed/>
            </p:oleObj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4699147" y="2875784"/>
          <a:ext cx="4133850" cy="1447800"/>
        </p:xfrm>
        <a:graphic>
          <a:graphicData uri="http://schemas.openxmlformats.org/presentationml/2006/ole">
            <p:oleObj spid="_x0000_s2073" name="Equation" r:id="rId9" imgW="2755800" imgH="96516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5401091" y="4441973"/>
          <a:ext cx="3409950" cy="762000"/>
        </p:xfrm>
        <a:graphic>
          <a:graphicData uri="http://schemas.openxmlformats.org/presentationml/2006/ole">
            <p:oleObj spid="_x0000_s2074" name="Equation" r:id="rId10" imgW="2273040" imgH="507960" progId="Equation.3">
              <p:embed/>
            </p:oleObj>
          </a:graphicData>
        </a:graphic>
      </p:graphicFrame>
      <p:graphicFrame>
        <p:nvGraphicFramePr>
          <p:cNvPr id="2075" name="Object 27"/>
          <p:cNvGraphicFramePr>
            <a:graphicFrameLocks noChangeAspect="1"/>
          </p:cNvGraphicFramePr>
          <p:nvPr/>
        </p:nvGraphicFramePr>
        <p:xfrm>
          <a:off x="449263" y="5713096"/>
          <a:ext cx="3086100" cy="419100"/>
        </p:xfrm>
        <a:graphic>
          <a:graphicData uri="http://schemas.openxmlformats.org/presentationml/2006/ole">
            <p:oleObj spid="_x0000_s2075" name="Equation" r:id="rId11" imgW="2057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A Right-Sided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891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3117" y="629749"/>
            <a:ext cx="4465458" cy="136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7289" y="576774"/>
            <a:ext cx="3783867" cy="381642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b="1" kern="0" dirty="0" smtClean="0">
                <a:latin typeface="+mn-lt"/>
              </a:rPr>
              <a:t>Example:                        where </a:t>
            </a:r>
            <a:r>
              <a:rPr lang="en-US" sz="1800" i="1" kern="0" dirty="0" smtClean="0">
                <a:latin typeface="+mn-lt"/>
              </a:rPr>
              <a:t>a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an arbitrary real or complex number.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converges only if: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800"/>
              </a:spcAft>
              <a:buClrTx/>
              <a:buSzTx/>
              <a:tabLst/>
            </a:pPr>
            <a:r>
              <a:rPr lang="en-US" sz="1800" b="1" kern="0" noProof="0" dirty="0" smtClean="0">
                <a:latin typeface="+mn-lt"/>
              </a:rPr>
              <a:t>and we can write:</a:t>
            </a: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480324" y="549657"/>
          <a:ext cx="1390650" cy="342900"/>
        </p:xfrm>
        <a:graphic>
          <a:graphicData uri="http://schemas.openxmlformats.org/presentationml/2006/ole">
            <p:oleObj spid="_x0000_s38913" name="Equation" r:id="rId5" imgW="927000" imgH="228600" progId="Equation.3">
              <p:embed/>
            </p:oleObj>
          </a:graphicData>
        </a:graphic>
      </p:graphicFrame>
      <p:pic>
        <p:nvPicPr>
          <p:cNvPr id="38915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86250" y="2337581"/>
            <a:ext cx="3530737" cy="306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47675" y="1809971"/>
          <a:ext cx="4572000" cy="1447800"/>
        </p:xfrm>
        <a:graphic>
          <a:graphicData uri="http://schemas.openxmlformats.org/presentationml/2006/ole">
            <p:oleObj spid="_x0000_s38917" name="Equation" r:id="rId7" imgW="3047760" imgH="96516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47675" y="3743660"/>
          <a:ext cx="3143250" cy="304800"/>
        </p:xfrm>
        <a:graphic>
          <a:graphicData uri="http://schemas.openxmlformats.org/presentationml/2006/ole">
            <p:oleObj spid="_x0000_s38918" name="Equation" r:id="rId8" imgW="2095200" imgH="2030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47675" y="4428685"/>
          <a:ext cx="3733800" cy="590550"/>
        </p:xfrm>
        <a:graphic>
          <a:graphicData uri="http://schemas.openxmlformats.org/presentationml/2006/ole">
            <p:oleObj spid="_x0000_s38919" name="Equation" r:id="rId9" imgW="2489040" imgH="393480" progId="Equation.3">
              <p:embed/>
            </p:oleObj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3228540" y="4269535"/>
            <a:ext cx="260250" cy="14419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94911" y="5190966"/>
            <a:ext cx="5767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946" y="5570796"/>
            <a:ext cx="853909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ROC can be visualized using </a:t>
            </a:r>
            <a:r>
              <a:rPr lang="en-US" sz="1800" i="1" kern="0" dirty="0" smtClean="0"/>
              <a:t>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-plane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plot shown above. The shaded region defines the values of </a:t>
            </a:r>
            <a:r>
              <a:rPr kumimoji="0" 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which the Laplace transform exists. The ROC is a very importance property of a two-sided Laplace transform.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A Left-Sided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289" y="576774"/>
            <a:ext cx="3783867" cy="403187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  <a:endParaRPr lang="en-US" sz="1800" b="1" kern="0" dirty="0" smtClean="0">
              <a:latin typeface="+mn-lt"/>
            </a:endParaRP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converges only if: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3800"/>
              </a:spcAft>
              <a:buClrTx/>
              <a:buSzTx/>
              <a:tabLst/>
            </a:pPr>
            <a:r>
              <a:rPr lang="en-US" sz="1800" b="1" kern="0" noProof="0" dirty="0" smtClean="0">
                <a:latin typeface="+mn-lt"/>
              </a:rPr>
              <a:t>and we can write:</a:t>
            </a: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481898" y="549275"/>
          <a:ext cx="1695450" cy="342900"/>
        </p:xfrm>
        <a:graphic>
          <a:graphicData uri="http://schemas.openxmlformats.org/presentationml/2006/ole">
            <p:oleObj spid="_x0000_s39938" name="Equation" r:id="rId3" imgW="1130040" imgH="22860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447675" y="1320507"/>
          <a:ext cx="4476750" cy="2171700"/>
        </p:xfrm>
        <a:graphic>
          <a:graphicData uri="http://schemas.openxmlformats.org/presentationml/2006/ole">
            <p:oleObj spid="_x0000_s39939" name="Equation" r:id="rId4" imgW="2984400" imgH="144756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457200" y="3939874"/>
          <a:ext cx="3124200" cy="304800"/>
        </p:xfrm>
        <a:graphic>
          <a:graphicData uri="http://schemas.openxmlformats.org/presentationml/2006/ole">
            <p:oleObj spid="_x0000_s39940" name="Equation" r:id="rId5" imgW="2082600" imgH="20304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447675" y="4569871"/>
          <a:ext cx="3657600" cy="590550"/>
        </p:xfrm>
        <a:graphic>
          <a:graphicData uri="http://schemas.openxmlformats.org/presentationml/2006/ole">
            <p:oleObj spid="_x0000_s39941" name="Equation" r:id="rId6" imgW="2438280" imgH="393480" progId="Equation.3">
              <p:embed/>
            </p:oleObj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3172268" y="4438351"/>
            <a:ext cx="260250" cy="1441940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38639" y="5359782"/>
            <a:ext cx="5767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946" y="5669272"/>
            <a:ext cx="8539090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buFontTx/>
              <a:buChar char="•"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transform is the same but the ROC is different. This is a major difference from the Fourier transform –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need both the transform and the ROC to uniquely specify the signal. The FT does not have an ROC issue.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9621" y="525264"/>
            <a:ext cx="4914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42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15477" y="2351797"/>
            <a:ext cx="3299923" cy="282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Rational Transforms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459" y="604910"/>
            <a:ext cx="8651630" cy="338554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4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/>
              <a:t>Many transforms of interest to us will be ratios of polynomials in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, which we refer to as a rational transform: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zeroes of the polynomial, </a:t>
            </a: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s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, are called zeroes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zeroes of the polynomial, </a:t>
            </a:r>
            <a:r>
              <a:rPr lang="en-US" sz="1800" i="1" kern="0" dirty="0" smtClean="0"/>
              <a:t>D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, are called poles of </a:t>
            </a:r>
            <a:r>
              <a:rPr lang="en-US" sz="1800" i="1" kern="0" dirty="0" smtClean="0"/>
              <a:t>H</a:t>
            </a:r>
            <a:r>
              <a:rPr lang="en-US" sz="1800" kern="0" dirty="0" smtClean="0"/>
              <a:t>(</a:t>
            </a:r>
            <a:r>
              <a:rPr lang="en-US" sz="1800" i="1" kern="0" dirty="0" smtClean="0"/>
              <a:t>s</a:t>
            </a:r>
            <a:r>
              <a:rPr lang="en-US" sz="1800" kern="0" dirty="0" smtClean="0"/>
              <a:t>)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Any signal that is a sum of (complex) one-sided exponentials can be expressed as a rational transform. Examples include circuit analysis.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Example: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endParaRPr lang="en-US" sz="1400" kern="0" dirty="0" smtClean="0">
              <a:latin typeface="+mn-lt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47675" y="1187672"/>
          <a:ext cx="7067550" cy="628650"/>
        </p:xfrm>
        <a:graphic>
          <a:graphicData uri="http://schemas.openxmlformats.org/presentationml/2006/ole">
            <p:oleObj spid="_x0000_s35842" name="Equation" r:id="rId3" imgW="4711680" imgH="419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453864" y="3306763"/>
          <a:ext cx="2286000" cy="342900"/>
        </p:xfrm>
        <a:graphic>
          <a:graphicData uri="http://schemas.openxmlformats.org/presentationml/2006/ole">
            <p:oleObj spid="_x0000_s35844" name="Equation" r:id="rId4" imgW="1523880" imgH="228600" progId="Equation.3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447675" y="3629025"/>
          <a:ext cx="4381500" cy="2857500"/>
        </p:xfrm>
        <a:graphic>
          <a:graphicData uri="http://schemas.openxmlformats.org/presentationml/2006/ole">
            <p:oleObj spid="_x0000_s35845" name="Equation" r:id="rId5" imgW="2920680" imgH="1904760" progId="Equation.3">
              <p:embed/>
            </p:oleObj>
          </a:graphicData>
        </a:graphic>
      </p:graphicFrame>
      <p:pic>
        <p:nvPicPr>
          <p:cNvPr id="35846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2778" y="3466418"/>
            <a:ext cx="3318321" cy="202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59791" y="3319954"/>
            <a:ext cx="1491175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zero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poles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177706" y="4071402"/>
            <a:ext cx="849129" cy="5120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274191" y="3713849"/>
            <a:ext cx="844062" cy="73152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44529" y="3685714"/>
            <a:ext cx="1336431" cy="80185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70806" y="5809957"/>
            <a:ext cx="282760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this signal have a Fourier transform?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534568"/>
            <a:ext cx="8732520" cy="58580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There are some signals, particularly two-sided signals such as              and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                  that do not have Laplace transforms.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ROC typically assumes a few simple shapes. It is usually the intersection of lines parallel to the imaginary axis. Why?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rational transforms, the ROC does not include any poles. Why?</a:t>
            </a:r>
          </a:p>
          <a:p>
            <a:pPr marL="168275" indent="-168275">
              <a:spcBef>
                <a:spcPts val="0"/>
              </a:spcBef>
              <a:spcAft>
                <a:spcPts val="128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is of finite duration and absolutely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integrable, its ROC is the complete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-plane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is right-sided, and if</a:t>
            </a:r>
            <a:br>
              <a:rPr lang="en-US" sz="1800" b="1" kern="0" dirty="0" smtClean="0">
                <a:latin typeface="+mn-lt"/>
              </a:rPr>
            </a:br>
            <a:r>
              <a:rPr lang="en-US" sz="1800" i="1" kern="0" dirty="0" smtClean="0">
                <a:latin typeface="+mn-lt"/>
                <a:sym typeface="Symbol"/>
              </a:rPr>
              <a:t></a:t>
            </a:r>
            <a:r>
              <a:rPr lang="en-US" sz="1800" kern="0" baseline="-25000" dirty="0" smtClean="0">
                <a:latin typeface="+mn-lt"/>
              </a:rPr>
              <a:t>0</a:t>
            </a:r>
            <a:r>
              <a:rPr lang="en-US" sz="1800" b="1" kern="0" dirty="0" smtClean="0">
                <a:latin typeface="+mn-lt"/>
              </a:rPr>
              <a:t> is in the ROC, all points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to the right of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kern="0" baseline="-25000" dirty="0" smtClean="0"/>
              <a:t>0</a:t>
            </a:r>
            <a:r>
              <a:rPr lang="en-US" sz="1800" b="1" kern="0" dirty="0" smtClean="0">
                <a:latin typeface="+mn-lt"/>
              </a:rPr>
              <a:t> are in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ROC.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 is left-sided, points to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left of </a:t>
            </a:r>
            <a:r>
              <a:rPr lang="en-US" sz="1800" i="1" kern="0" dirty="0" smtClean="0">
                <a:sym typeface="Symbol"/>
              </a:rPr>
              <a:t></a:t>
            </a:r>
            <a:r>
              <a:rPr lang="en-US" sz="1800" kern="0" baseline="-25000" dirty="0" smtClean="0"/>
              <a:t>0</a:t>
            </a:r>
            <a:r>
              <a:rPr lang="en-US" sz="1800" b="1" kern="0" dirty="0" smtClean="0">
                <a:latin typeface="+mn-lt"/>
              </a:rPr>
              <a:t> are in the ROC.   </a:t>
            </a:r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7141893" y="495324"/>
          <a:ext cx="819150" cy="342900"/>
        </p:xfrm>
        <a:graphic>
          <a:graphicData uri="http://schemas.openxmlformats.org/presentationml/2006/ole">
            <p:oleObj spid="_x0000_s31755" name="Equation" r:id="rId3" imgW="545760" imgH="228600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339284" y="774161"/>
          <a:ext cx="1028700" cy="342900"/>
        </p:xfrm>
        <a:graphic>
          <a:graphicData uri="http://schemas.openxmlformats.org/presentationml/2006/ole">
            <p:oleObj spid="_x0000_s31758" name="Equation" r:id="rId4" imgW="685800" imgH="228600" progId="Equation.3">
              <p:embed/>
            </p:oleObj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517182" y="2368527"/>
          <a:ext cx="419100" cy="304800"/>
        </p:xfrm>
        <a:graphic>
          <a:graphicData uri="http://schemas.openxmlformats.org/presentationml/2006/ole">
            <p:oleObj spid="_x0000_s31759" name="Equation" r:id="rId5" imgW="279360" imgH="203040" progId="Equation.3">
              <p:embed/>
            </p:oleObj>
          </a:graphicData>
        </a:graphic>
      </p:graphicFrame>
      <p:pic>
        <p:nvPicPr>
          <p:cNvPr id="31760" name="Picture 1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9216" y="2405576"/>
            <a:ext cx="3346184" cy="145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447675" y="2902533"/>
          <a:ext cx="3867150" cy="1485900"/>
        </p:xfrm>
        <a:graphic>
          <a:graphicData uri="http://schemas.openxmlformats.org/presentationml/2006/ole">
            <p:oleObj spid="_x0000_s31761" name="Equation" r:id="rId8" imgW="2577960" imgH="990360" progId="Equation.3">
              <p:embed/>
            </p:oleObj>
          </a:graphicData>
        </a:graphic>
      </p:graphicFrame>
      <p:pic>
        <p:nvPicPr>
          <p:cNvPr id="31762" name="Picture 18">
            <a:hlinkClick r:id="rId6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29464" y="4448083"/>
            <a:ext cx="5199405" cy="203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515177" y="4532631"/>
          <a:ext cx="419100" cy="304800"/>
        </p:xfrm>
        <a:graphic>
          <a:graphicData uri="http://schemas.openxmlformats.org/presentationml/2006/ole">
            <p:oleObj spid="_x0000_s31763" name="Equation" r:id="rId10" imgW="279360" imgH="203040" progId="Equation.3">
              <p:embed/>
            </p:oleObj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41727" y="5781994"/>
          <a:ext cx="419100" cy="304800"/>
        </p:xfrm>
        <a:graphic>
          <a:graphicData uri="http://schemas.openxmlformats.org/presentationml/2006/ole">
            <p:oleObj spid="_x0000_s31764" name="Equation" r:id="rId11" imgW="279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More Properties of the ROC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79" y="534568"/>
            <a:ext cx="873603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36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        is two-sided,  then the ROC consists of the intersection of a left-sided and right-sided version of       , which is a strip in the </a:t>
            </a:r>
            <a:r>
              <a:rPr lang="en-US" sz="1800" i="1" kern="0" dirty="0" smtClean="0"/>
              <a:t>s</a:t>
            </a:r>
            <a:r>
              <a:rPr lang="en-US" sz="1800" b="1" kern="0" dirty="0" smtClean="0"/>
              <a:t>-plane:</a:t>
            </a:r>
            <a:endParaRPr lang="en-US" sz="1800" b="1" kern="0" dirty="0" smtClean="0">
              <a:latin typeface="+mn-lt"/>
            </a:endParaRPr>
          </a:p>
        </p:txBody>
      </p:sp>
      <p:pic>
        <p:nvPicPr>
          <p:cNvPr id="3686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7675" y="1123364"/>
            <a:ext cx="8274723" cy="50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46147" y="534425"/>
          <a:ext cx="419100" cy="304800"/>
        </p:xfrm>
        <a:graphic>
          <a:graphicData uri="http://schemas.openxmlformats.org/presentationml/2006/ole">
            <p:oleObj spid="_x0000_s36870" name="Equation" r:id="rId5" imgW="279360" imgH="20304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3174413" y="799931"/>
          <a:ext cx="419100" cy="304800"/>
        </p:xfrm>
        <a:graphic>
          <a:graphicData uri="http://schemas.openxmlformats.org/presentationml/2006/ole">
            <p:oleObj spid="_x0000_s36871" name="Equation" r:id="rId6" imgW="279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Two-sided Signal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0964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3922" y="1324783"/>
            <a:ext cx="2327656" cy="251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56861" y="1998931"/>
            <a:ext cx="2208628" cy="220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889000" y="697084"/>
          <a:ext cx="2857500" cy="381000"/>
        </p:xfrm>
        <a:graphic>
          <a:graphicData uri="http://schemas.openxmlformats.org/presentationml/2006/ole">
            <p:oleObj spid="_x0000_s40966" name="Equation" r:id="rId6" imgW="1904760" imgH="253800" progId="Equation.3">
              <p:embed/>
            </p:oleObj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765675" y="583638"/>
          <a:ext cx="4191000" cy="1333500"/>
        </p:xfrm>
        <a:graphic>
          <a:graphicData uri="http://schemas.openxmlformats.org/presentationml/2006/ole">
            <p:oleObj spid="_x0000_s40967" name="Equation" r:id="rId7" imgW="2793960" imgH="8888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046" y="4459455"/>
            <a:ext cx="8736037" cy="7078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If b &lt; 0, the Laplace transform does not exist.</a:t>
            </a:r>
          </a:p>
          <a:p>
            <a:pPr marL="168275" indent="-168275">
              <a:spcBef>
                <a:spcPts val="0"/>
              </a:spcBef>
              <a:spcAft>
                <a:spcPts val="1200"/>
              </a:spcAft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Hence, the ROC plays an integral role in the Laplace transform.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22146</TotalTime>
  <Words>642</Words>
  <Application>Microsoft PowerPoint</Application>
  <PresentationFormat>Letter Paper (8.5x11 in)</PresentationFormat>
  <Paragraphs>89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2101</cp:revision>
  <dcterms:created xsi:type="dcterms:W3CDTF">2002-09-12T17:13:32Z</dcterms:created>
  <dcterms:modified xsi:type="dcterms:W3CDTF">2008-10-10T02:08:16Z</dcterms:modified>
</cp:coreProperties>
</file>