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4"/>
  </p:notesMasterIdLst>
  <p:handoutMasterIdLst>
    <p:handoutMasterId r:id="rId15"/>
  </p:handoutMasterIdLst>
  <p:sldIdLst>
    <p:sldId id="325" r:id="rId3"/>
    <p:sldId id="541" r:id="rId4"/>
    <p:sldId id="557" r:id="rId5"/>
    <p:sldId id="513" r:id="rId6"/>
    <p:sldId id="526" r:id="rId7"/>
    <p:sldId id="542" r:id="rId8"/>
    <p:sldId id="553" r:id="rId9"/>
    <p:sldId id="551" r:id="rId10"/>
    <p:sldId id="552" r:id="rId11"/>
    <p:sldId id="558" r:id="rId12"/>
    <p:sldId id="495" r:id="rId13"/>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4713" autoAdjust="0"/>
    <p:restoredTop sz="96226" autoAdjust="0"/>
  </p:normalViewPr>
  <p:slideViewPr>
    <p:cSldViewPr snapToGrid="0">
      <p:cViewPr varScale="1">
        <p:scale>
          <a:sx n="68" d="100"/>
          <a:sy n="68" d="100"/>
        </p:scale>
        <p:origin x="-828" y="-96"/>
      </p:cViewPr>
      <p:guideLst>
        <p:guide orient="horz" pos="1668"/>
        <p:guide pos="4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1.wmf"/><Relationship Id="rId5" Type="http://schemas.openxmlformats.org/officeDocument/2006/relationships/image" Target="../media/image30.wmf"/><Relationship Id="rId4"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5" Type="http://schemas.openxmlformats.org/officeDocument/2006/relationships/image" Target="../media/image39.wmf"/><Relationship Id="rId4" Type="http://schemas.openxmlformats.org/officeDocument/2006/relationships/image" Target="../media/image3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10/9/2008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9332"/>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3163 – Signals and Systems</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3163: </a:t>
            </a:r>
            <a:r>
              <a:rPr lang="en-US" sz="1200" b="1" dirty="0">
                <a:solidFill>
                  <a:srgbClr val="892034"/>
                </a:solidFill>
              </a:rPr>
              <a:t>Lecture </a:t>
            </a:r>
            <a:r>
              <a:rPr lang="en-US" sz="1200" b="1" dirty="0" smtClean="0">
                <a:solidFill>
                  <a:srgbClr val="892034"/>
                </a:solidFill>
              </a:rPr>
              <a:t>22,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ecircle.com/applets/007/ILaplace.html" TargetMode="External"/><Relationship Id="rId13" Type="http://schemas.openxmlformats.org/officeDocument/2006/relationships/hyperlink" Target="http://www.theoildrum.com/node/4530" TargetMode="External"/><Relationship Id="rId3" Type="http://schemas.openxmlformats.org/officeDocument/2006/relationships/hyperlink" Target="http://stellar.mit.edu/S/course/6/sp08/6.003/courseMaterial/topics/topic1/lectureNotes/lecture__18/lecture__18.pdf" TargetMode="External"/><Relationship Id="rId7" Type="http://schemas.openxmlformats.org/officeDocument/2006/relationships/hyperlink" Target="http://cnx.org/content/m10523/latest/" TargetMode="External"/><Relationship Id="rId12" Type="http://schemas.openxmlformats.org/officeDocument/2006/relationships/image" Target="../media/image2.png"/><Relationship Id="rId2" Type="http://schemas.openxmlformats.org/officeDocument/2006/relationships/notesSlide" Target="../notesSlides/notesSlide1.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hyperlink" Target="http://www.intmath.com/Laplace-transformation/7_Inverse-laplace-transform.php" TargetMode="External"/><Relationship Id="rId11" Type="http://schemas.openxmlformats.org/officeDocument/2006/relationships/hyperlink" Target="http://www.intmath.com/Laplace-transformation/6_Transforms-integrals.php" TargetMode="External"/><Relationship Id="rId5" Type="http://schemas.openxmlformats.org/officeDocument/2006/relationships/hyperlink" Target="http://en.wikipedia.org/wiki/Inverse_Laplace_transform" TargetMode="External"/><Relationship Id="rId15" Type="http://schemas.openxmlformats.org/officeDocument/2006/relationships/hyperlink" Target="http://www.physics.ucdavis.edu/Classes/Physics116/Poles_rev.html" TargetMode="External"/><Relationship Id="rId10" Type="http://schemas.openxmlformats.org/officeDocument/2006/relationships/hyperlink" Target="http://www.ece.msstate.edu/research/isip/publications/courses/ece_3163/lectures/current/lecture_22.mp3" TargetMode="External"/><Relationship Id="rId4" Type="http://schemas.openxmlformats.org/officeDocument/2006/relationships/hyperlink" Target="http://stellar.mit.edu/S/course/6/sp08/6.003/courseMaterial/topics/topic1/lectureNotes/lecture__19/lecture__19.pdf" TargetMode="External"/><Relationship Id="rId9" Type="http://schemas.openxmlformats.org/officeDocument/2006/relationships/hyperlink" Target="http://www.ece.msstate.edu/research/isip/publications/courses/ece_3163/lectures/current/lecture_22.ppt" TargetMode="External"/><Relationship Id="rId1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11.xml"/><Relationship Id="rId1" Type="http://schemas.openxmlformats.org/officeDocument/2006/relationships/vmlDrawing" Target="../drawings/vmlDrawing9.vml"/><Relationship Id="rId4" Type="http://schemas.openxmlformats.org/officeDocument/2006/relationships/oleObject" Target="../embeddings/oleObject40.bin"/></Relationships>
</file>

<file path=ppt/slides/_rels/slide11.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hyperlink" Target="http://users.ece.gatech.edu/~bonnie/book3/"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oleObject" Target="../embeddings/oleObject3.bin"/><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hyperlink" Target="http://www.ece.msstate.edu/research/isip/publications/courses/ece_3163/lectures/current/lecture_21.ppt" TargetMode="Externa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3.xml"/><Relationship Id="rId7" Type="http://schemas.openxmlformats.org/officeDocument/2006/relationships/oleObject" Target="../embeddings/oleObject7.bin"/><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3.bin"/><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oleObject" Target="../embeddings/oleObject15.bin"/><Relationship Id="rId7" Type="http://schemas.openxmlformats.org/officeDocument/2006/relationships/oleObject" Target="../embeddings/oleObject19.bin"/><Relationship Id="rId2" Type="http://schemas.openxmlformats.org/officeDocument/2006/relationships/slideLayout" Target="../slideLayouts/slideLayout11.xml"/><Relationship Id="rId1" Type="http://schemas.openxmlformats.org/officeDocument/2006/relationships/vmlDrawing" Target="../drawings/vmlDrawing4.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 Id="rId9" Type="http://schemas.openxmlformats.org/officeDocument/2006/relationships/oleObject" Target="../embeddings/oleObject2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oleObject" Target="../embeddings/oleObject22.bin"/><Relationship Id="rId7" Type="http://schemas.openxmlformats.org/officeDocument/2006/relationships/oleObject" Target="../embeddings/oleObject26.bin"/><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1.xml"/><Relationship Id="rId1" Type="http://schemas.openxmlformats.org/officeDocument/2006/relationships/vmlDrawing" Target="../drawings/vmlDrawing6.vml"/><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1.bin"/><Relationship Id="rId7" Type="http://schemas.openxmlformats.org/officeDocument/2006/relationships/oleObject" Target="../embeddings/oleObject35.bin"/><Relationship Id="rId2" Type="http://schemas.openxmlformats.org/officeDocument/2006/relationships/slideLayout" Target="../slideLayouts/slideLayout11.xml"/><Relationship Id="rId1" Type="http://schemas.openxmlformats.org/officeDocument/2006/relationships/vmlDrawing" Target="../drawings/vmlDrawing7.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11.xml"/><Relationship Id="rId1" Type="http://schemas.openxmlformats.org/officeDocument/2006/relationships/vmlDrawing" Target="../drawings/vmlDrawing8.vml"/><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358900"/>
            <a:ext cx="4721225" cy="4225974"/>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Familiar </a:t>
            </a:r>
            <a:r>
              <a:rPr lang="en-US" sz="1800" b="1" noProof="0" dirty="0" smtClean="0">
                <a:solidFill>
                  <a:schemeClr val="tx2"/>
                </a:solidFill>
                <a:latin typeface="+mn-lt"/>
              </a:rPr>
              <a:t>Properties</a:t>
            </a:r>
            <a:br>
              <a:rPr lang="en-US" sz="1800" b="1" noProof="0" dirty="0" smtClean="0">
                <a:solidFill>
                  <a:schemeClr val="tx2"/>
                </a:solidFill>
                <a:latin typeface="+mn-lt"/>
              </a:rPr>
            </a:br>
            <a:r>
              <a:rPr lang="en-US" sz="1800" b="1" noProof="0" dirty="0" smtClean="0">
                <a:solidFill>
                  <a:schemeClr val="tx2"/>
                </a:solidFill>
                <a:latin typeface="+mn-lt"/>
              </a:rPr>
              <a:t>Initial and Final Value Theorems</a:t>
            </a:r>
            <a:br>
              <a:rPr lang="en-US" sz="1800" b="1" noProof="0" dirty="0" smtClean="0">
                <a:solidFill>
                  <a:schemeClr val="tx2"/>
                </a:solidFill>
                <a:latin typeface="+mn-lt"/>
              </a:rPr>
            </a:br>
            <a:r>
              <a:rPr lang="en-US" sz="1800" b="1" noProof="0" dirty="0" smtClean="0">
                <a:solidFill>
                  <a:schemeClr val="tx2"/>
                </a:solidFill>
                <a:latin typeface="+mn-lt"/>
              </a:rPr>
              <a:t>Unilateral Laplace Transform</a:t>
            </a:r>
            <a:br>
              <a:rPr lang="en-US" sz="1800" b="1" noProof="0" dirty="0" smtClean="0">
                <a:solidFill>
                  <a:schemeClr val="tx2"/>
                </a:solidFill>
                <a:latin typeface="+mn-lt"/>
              </a:rPr>
            </a:br>
            <a:r>
              <a:rPr lang="en-US" sz="1800" b="1" noProof="0" dirty="0" smtClean="0">
                <a:solidFill>
                  <a:schemeClr val="tx2"/>
                </a:solidFill>
                <a:latin typeface="+mn-lt"/>
              </a:rPr>
              <a:t>Inverse Laplace Transform</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MIT 6.003: Lecture 18</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MIT 6.003: Lecture 19</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Wiki</a:t>
            </a:r>
            <a:r>
              <a:rPr lang="en-US" sz="1800" b="1" dirty="0" smtClean="0">
                <a:solidFill>
                  <a:schemeClr val="bg1"/>
                </a:solidFill>
                <a:hlinkClick r:id="rId5"/>
              </a:rPr>
              <a:t>: Inverse Laplace Transform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6"/>
              </a:rPr>
              <a:t>IntMath: Inverse Laplace Transform</a:t>
            </a:r>
            <a:r>
              <a:rPr lang="en-US" sz="1800" b="1" dirty="0" smtClean="0">
                <a:solidFill>
                  <a:schemeClr val="bg1"/>
                </a:solidFill>
                <a:hlinkClick r:id="rId7"/>
              </a:rPr>
              <a:t/>
            </a:r>
            <a:br>
              <a:rPr lang="en-US" sz="1800" b="1" dirty="0" smtClean="0">
                <a:solidFill>
                  <a:schemeClr val="bg1"/>
                </a:solidFill>
                <a:hlinkClick r:id="rId7"/>
              </a:rPr>
            </a:br>
            <a:r>
              <a:rPr lang="en-US" sz="1800" b="1" dirty="0" smtClean="0">
                <a:solidFill>
                  <a:schemeClr val="bg1"/>
                </a:solidFill>
                <a:hlinkClick r:id="rId7"/>
              </a:rPr>
              <a:t>CNX: Complex Integration</a:t>
            </a:r>
            <a:r>
              <a:rPr lang="en-US" sz="1800" b="1" dirty="0" smtClean="0">
                <a:solidFill>
                  <a:schemeClr val="bg1"/>
                </a:solidFill>
              </a:rPr>
              <a:t/>
            </a:r>
            <a:br>
              <a:rPr lang="en-US" sz="1800" b="1" dirty="0" smtClean="0">
                <a:solidFill>
                  <a:schemeClr val="bg1"/>
                </a:solidFill>
              </a:rPr>
            </a:br>
            <a:r>
              <a:rPr lang="en-US" sz="1800" b="1" dirty="0" err="1" smtClean="0">
                <a:solidFill>
                  <a:schemeClr val="bg1"/>
                </a:solidFill>
                <a:hlinkClick r:id="rId8"/>
              </a:rPr>
              <a:t>EECircle</a:t>
            </a:r>
            <a:r>
              <a:rPr lang="en-US" sz="1800" b="1" dirty="0" smtClean="0">
                <a:solidFill>
                  <a:schemeClr val="bg1"/>
                </a:solidFill>
                <a:hlinkClick r:id="rId8"/>
              </a:rPr>
              <a:t>: Java Applet</a:t>
            </a:r>
            <a:endParaRPr lang="en-US" sz="1800" b="1" dirty="0" smtClean="0">
              <a:solidFill>
                <a:schemeClr val="accent2"/>
              </a:solidFill>
              <a:latin typeface="+mn-lt"/>
            </a:endParaRPr>
          </a:p>
        </p:txBody>
      </p:sp>
      <p:sp>
        <p:nvSpPr>
          <p:cNvPr id="10"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9"/>
              </a:rPr>
              <a:t>.../publications/courses/ece_3163/lectures/current/lecture_22.ppt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10"/>
              </a:rPr>
              <a:t>.../publications/courses/ece_3163/lectures/current/lecture_22.mp3</a:t>
            </a:r>
            <a:endParaRPr lang="en-US" sz="1800" b="1" dirty="0">
              <a:solidFill>
                <a:schemeClr val="accent2"/>
              </a:solidFill>
            </a:endParaRPr>
          </a:p>
        </p:txBody>
      </p:sp>
      <p:sp>
        <p:nvSpPr>
          <p:cNvPr id="11"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22: </a:t>
            </a:r>
            <a:r>
              <a:rPr lang="en-US" b="1" dirty="0" smtClean="0">
                <a:solidFill>
                  <a:schemeClr val="accent2"/>
                </a:solidFill>
              </a:rPr>
              <a:t>PROPERTIES OF THE</a:t>
            </a:r>
            <a:br>
              <a:rPr lang="en-US" b="1" dirty="0" smtClean="0">
                <a:solidFill>
                  <a:schemeClr val="accent2"/>
                </a:solidFill>
              </a:rPr>
            </a:br>
            <a:r>
              <a:rPr lang="en-US" b="1" dirty="0" smtClean="0">
                <a:solidFill>
                  <a:schemeClr val="accent2"/>
                </a:solidFill>
              </a:rPr>
              <a:t>LAPLACE </a:t>
            </a:r>
            <a:r>
              <a:rPr lang="en-US" b="1" dirty="0" smtClean="0">
                <a:solidFill>
                  <a:schemeClr val="accent2"/>
                </a:solidFill>
              </a:rPr>
              <a:t>TRANSFORM</a:t>
            </a:r>
            <a:endParaRPr lang="en-US" b="1" dirty="0">
              <a:solidFill>
                <a:schemeClr val="accent2"/>
              </a:solidFill>
            </a:endParaRPr>
          </a:p>
        </p:txBody>
      </p:sp>
      <p:pic>
        <p:nvPicPr>
          <p:cNvPr id="3" name="Picture 2">
            <a:hlinkClick r:id="rId11"/>
          </p:cNvPr>
          <p:cNvPicPr>
            <a:picLocks noChangeAspect="1" noChangeArrowheads="1"/>
          </p:cNvPicPr>
          <p:nvPr/>
        </p:nvPicPr>
        <p:blipFill>
          <a:blip r:embed="rId12"/>
          <a:srcRect/>
          <a:stretch>
            <a:fillRect/>
          </a:stretch>
        </p:blipFill>
        <p:spPr bwMode="auto">
          <a:xfrm>
            <a:off x="6308725" y="1719468"/>
            <a:ext cx="2381250" cy="1571625"/>
          </a:xfrm>
          <a:prstGeom prst="rect">
            <a:avLst/>
          </a:prstGeom>
          <a:noFill/>
          <a:ln w="38100">
            <a:solidFill>
              <a:schemeClr val="accent1"/>
            </a:solidFill>
            <a:miter lim="800000"/>
            <a:headEnd/>
            <a:tailEnd/>
          </a:ln>
          <a:effectLst/>
        </p:spPr>
      </p:pic>
      <p:pic>
        <p:nvPicPr>
          <p:cNvPr id="4" name="Picture 3">
            <a:hlinkClick r:id="rId13"/>
          </p:cNvPr>
          <p:cNvPicPr>
            <a:picLocks noChangeAspect="1" noChangeArrowheads="1"/>
          </p:cNvPicPr>
          <p:nvPr/>
        </p:nvPicPr>
        <p:blipFill>
          <a:blip r:embed="rId14"/>
          <a:srcRect/>
          <a:stretch>
            <a:fillRect/>
          </a:stretch>
        </p:blipFill>
        <p:spPr bwMode="auto">
          <a:xfrm>
            <a:off x="6316394" y="3727937"/>
            <a:ext cx="2373581" cy="1720846"/>
          </a:xfrm>
          <a:prstGeom prst="rect">
            <a:avLst/>
          </a:prstGeom>
          <a:noFill/>
          <a:ln w="38100">
            <a:solidFill>
              <a:schemeClr val="accent1"/>
            </a:solidFill>
            <a:miter lim="800000"/>
            <a:headEnd/>
            <a:tailEnd/>
          </a:ln>
          <a:effectLst/>
        </p:spPr>
      </p:pic>
      <p:pic>
        <p:nvPicPr>
          <p:cNvPr id="2" name="Picture 1">
            <a:hlinkClick r:id="rId15"/>
          </p:cNvPr>
          <p:cNvPicPr>
            <a:picLocks noChangeAspect="1" noChangeArrowheads="1"/>
          </p:cNvPicPr>
          <p:nvPr/>
        </p:nvPicPr>
        <p:blipFill>
          <a:blip r:embed="rId16"/>
          <a:srcRect/>
          <a:stretch>
            <a:fillRect/>
          </a:stretch>
        </p:blipFill>
        <p:spPr bwMode="auto">
          <a:xfrm>
            <a:off x="5136791" y="2375168"/>
            <a:ext cx="2293067" cy="1720801"/>
          </a:xfrm>
          <a:prstGeom prst="rect">
            <a:avLst/>
          </a:prstGeom>
          <a:noFill/>
          <a:ln w="38100">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Specific Cases of Inverse Laplace Transforms</a:t>
            </a:r>
            <a:endParaRPr lang="en-US" b="1" dirty="0">
              <a:solidFill>
                <a:schemeClr val="accent2"/>
              </a:solidFill>
            </a:endParaRPr>
          </a:p>
        </p:txBody>
      </p:sp>
      <p:sp>
        <p:nvSpPr>
          <p:cNvPr id="8" name="TextBox 7"/>
          <p:cNvSpPr txBox="1"/>
          <p:nvPr/>
        </p:nvSpPr>
        <p:spPr>
          <a:xfrm>
            <a:off x="182879" y="604911"/>
            <a:ext cx="8736037" cy="5047536"/>
          </a:xfrm>
          <a:prstGeom prst="rect">
            <a:avLst/>
          </a:prstGeom>
        </p:spPr>
        <p:txBody>
          <a:bodyPr wrap="square" lIns="0" tIns="0" rIns="0" bIns="0" rtlCol="0">
            <a:spAutoFit/>
          </a:bodyPr>
          <a:lstStyle/>
          <a:p>
            <a:pPr marL="168275" indent="-168275">
              <a:spcBef>
                <a:spcPts val="0"/>
              </a:spcBef>
              <a:spcAft>
                <a:spcPts val="1200"/>
              </a:spcAft>
              <a:buFontTx/>
              <a:buChar char="•"/>
              <a:tabLst>
                <a:tab pos="4572000" algn="l"/>
              </a:tabLst>
            </a:pPr>
            <a:r>
              <a:rPr lang="en-US" sz="1800" b="1" kern="0" dirty="0" smtClean="0">
                <a:latin typeface="+mn-lt"/>
              </a:rPr>
              <a:t>We will restrict ourselves to two special case:</a:t>
            </a:r>
          </a:p>
          <a:p>
            <a:pPr marL="463550" indent="-295275">
              <a:spcBef>
                <a:spcPts val="0"/>
              </a:spcBef>
              <a:spcAft>
                <a:spcPts val="6000"/>
              </a:spcAft>
              <a:buFont typeface="+mj-lt"/>
              <a:buAutoNum type="arabicParenR"/>
              <a:tabLst>
                <a:tab pos="4572000" algn="l"/>
              </a:tabLst>
            </a:pPr>
            <a:r>
              <a:rPr lang="en-US" sz="1800" b="1" kern="0" dirty="0" smtClean="0">
                <a:solidFill>
                  <a:schemeClr val="accent1"/>
                </a:solidFill>
                <a:latin typeface="+mn-lt"/>
              </a:rPr>
              <a:t>Rational transforms: </a:t>
            </a:r>
            <a:r>
              <a:rPr lang="en-US" sz="1800" b="1" kern="0" dirty="0" smtClean="0">
                <a:latin typeface="+mn-lt"/>
              </a:rPr>
              <a:t>use partial fractions expansion</a:t>
            </a:r>
          </a:p>
          <a:p>
            <a:pPr marL="463550" indent="-295275">
              <a:spcBef>
                <a:spcPts val="0"/>
              </a:spcBef>
              <a:spcAft>
                <a:spcPts val="6000"/>
              </a:spcAft>
              <a:buFont typeface="+mj-lt"/>
              <a:buAutoNum type="arabicParenR"/>
              <a:tabLst>
                <a:tab pos="4572000" algn="l"/>
              </a:tabLst>
            </a:pPr>
            <a:r>
              <a:rPr lang="en-US" sz="1800" b="1" kern="0" dirty="0" smtClean="0">
                <a:solidFill>
                  <a:schemeClr val="accent1"/>
                </a:solidFill>
              </a:rPr>
              <a:t>Exponentials:</a:t>
            </a:r>
            <a:r>
              <a:rPr lang="en-US" sz="1800" b="1" kern="0" dirty="0" smtClean="0"/>
              <a:t> use the shift property:</a:t>
            </a:r>
            <a:endParaRPr lang="en-US" sz="1800" kern="0" dirty="0" smtClean="0"/>
          </a:p>
          <a:p>
            <a:pPr marL="168275" indent="-168275">
              <a:spcBef>
                <a:spcPts val="0"/>
              </a:spcBef>
              <a:spcAft>
                <a:spcPts val="1200"/>
              </a:spcAft>
              <a:buFont typeface="Arial" pitchFamily="34" charset="0"/>
              <a:buChar char="•"/>
              <a:tabLst>
                <a:tab pos="4572000" algn="l"/>
              </a:tabLst>
            </a:pPr>
            <a:r>
              <a:rPr lang="en-US" sz="1800" b="1" kern="0" dirty="0" smtClean="0">
                <a:latin typeface="+mn-lt"/>
              </a:rPr>
              <a:t>These two building blocks will allow us to construct the inverse transforms for many common signals and systems, including those used in circuit analysis.</a:t>
            </a:r>
          </a:p>
          <a:p>
            <a:pPr marL="168275" indent="-168275">
              <a:spcBef>
                <a:spcPts val="0"/>
              </a:spcBef>
              <a:spcAft>
                <a:spcPts val="1200"/>
              </a:spcAft>
              <a:buFont typeface="Arial" pitchFamily="34" charset="0"/>
              <a:buChar char="•"/>
              <a:tabLst>
                <a:tab pos="4572000" algn="l"/>
              </a:tabLst>
            </a:pPr>
            <a:r>
              <a:rPr lang="en-US" sz="1800" b="1" kern="0" dirty="0" smtClean="0">
                <a:latin typeface="+mn-lt"/>
              </a:rPr>
              <a:t>Therefore, the unilateral Laplace transform can be applied to finding both the transient and steady-state responses (as well as the frequency response) of a circuit. This is one of its principal uses in electrical engineering.</a:t>
            </a:r>
          </a:p>
          <a:p>
            <a:pPr marL="168275" indent="-168275">
              <a:spcBef>
                <a:spcPts val="0"/>
              </a:spcBef>
              <a:spcAft>
                <a:spcPts val="1200"/>
              </a:spcAft>
              <a:buFont typeface="Arial" pitchFamily="34" charset="0"/>
              <a:buChar char="•"/>
              <a:tabLst>
                <a:tab pos="4572000" algn="l"/>
              </a:tabLst>
            </a:pPr>
            <a:r>
              <a:rPr lang="en-US" sz="1800" b="1" kern="0" dirty="0" smtClean="0">
                <a:latin typeface="+mn-lt"/>
              </a:rPr>
              <a:t>The use of partial fractions, however, requires being able to factor a polynomial into its roots. You have previously used this in calculus, and have good MATLAB support for this as well.</a:t>
            </a:r>
            <a:endParaRPr lang="en-US" sz="1800" kern="0" dirty="0" smtClean="0">
              <a:latin typeface="+mn-lt"/>
            </a:endParaRPr>
          </a:p>
        </p:txBody>
      </p:sp>
      <p:graphicFrame>
        <p:nvGraphicFramePr>
          <p:cNvPr id="36873" name="Object 9"/>
          <p:cNvGraphicFramePr>
            <a:graphicFrameLocks noChangeAspect="1"/>
          </p:cNvGraphicFramePr>
          <p:nvPr/>
        </p:nvGraphicFramePr>
        <p:xfrm>
          <a:off x="696351" y="1386254"/>
          <a:ext cx="3028950" cy="628650"/>
        </p:xfrm>
        <a:graphic>
          <a:graphicData uri="http://schemas.openxmlformats.org/presentationml/2006/ole">
            <p:oleObj spid="_x0000_s46083" name="Equation" r:id="rId3" imgW="2019240" imgH="419040" progId="Equation.3">
              <p:embed/>
            </p:oleObj>
          </a:graphicData>
        </a:graphic>
      </p:graphicFrame>
      <p:graphicFrame>
        <p:nvGraphicFramePr>
          <p:cNvPr id="46085" name="Object 5"/>
          <p:cNvGraphicFramePr>
            <a:graphicFrameLocks noChangeAspect="1"/>
          </p:cNvGraphicFramePr>
          <p:nvPr/>
        </p:nvGraphicFramePr>
        <p:xfrm>
          <a:off x="695325" y="2476500"/>
          <a:ext cx="6477000" cy="342900"/>
        </p:xfrm>
        <a:graphic>
          <a:graphicData uri="http://schemas.openxmlformats.org/presentationml/2006/ole">
            <p:oleObj spid="_x0000_s46085" name="Equation" r:id="rId4" imgW="4317840" imgH="2286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Summary</a:t>
            </a:r>
          </a:p>
        </p:txBody>
      </p:sp>
      <p:pic>
        <p:nvPicPr>
          <p:cNvPr id="8" name="Picture 7" descr="x.jpg">
            <a:hlinkClick r:id="rId2"/>
          </p:cNvPr>
          <p:cNvPicPr>
            <a:picLocks noChangeAspect="1"/>
          </p:cNvPicPr>
          <p:nvPr/>
        </p:nvPicPr>
        <p:blipFill>
          <a:blip r:embed="rId3" cstate="print"/>
          <a:stretch>
            <a:fillRect/>
          </a:stretch>
        </p:blipFill>
        <p:spPr>
          <a:xfrm rot="10800000">
            <a:off x="1336428" y="1026945"/>
            <a:ext cx="6471425" cy="5606723"/>
          </a:xfrm>
          <a:prstGeom prst="rect">
            <a:avLst/>
          </a:prstGeom>
        </p:spPr>
      </p:pic>
      <p:sp>
        <p:nvSpPr>
          <p:cNvPr id="6" name="TextBox 5"/>
          <p:cNvSpPr txBox="1"/>
          <p:nvPr/>
        </p:nvSpPr>
        <p:spPr>
          <a:xfrm>
            <a:off x="182879" y="562704"/>
            <a:ext cx="8721969" cy="553998"/>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Review your tables of transform properties (one-sided!) and common transform pairs:</a:t>
            </a:r>
            <a:endParaRPr lang="en-US" sz="1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Familiar Properties of Linear Transforms</a:t>
            </a:r>
            <a:endParaRPr lang="en-US" b="1" dirty="0">
              <a:solidFill>
                <a:schemeClr val="accent2"/>
              </a:solidFill>
            </a:endParaRPr>
          </a:p>
        </p:txBody>
      </p:sp>
      <p:sp>
        <p:nvSpPr>
          <p:cNvPr id="5" name="TextBox 4"/>
          <p:cNvSpPr txBox="1"/>
          <p:nvPr/>
        </p:nvSpPr>
        <p:spPr>
          <a:xfrm>
            <a:off x="182879" y="576772"/>
            <a:ext cx="8721969" cy="5416868"/>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1200"/>
              </a:spcAft>
              <a:buClrTx/>
              <a:buSzTx/>
              <a:buFontTx/>
              <a:buChar char="•"/>
              <a:tabLst>
                <a:tab pos="4572000" algn="l"/>
              </a:tabLst>
            </a:pPr>
            <a:r>
              <a:rPr lang="en-US" sz="1800" b="1" kern="0" dirty="0" smtClean="0">
                <a:latin typeface="+mn-lt"/>
              </a:rPr>
              <a:t>To introduce the inverse Laplace transform and some important applications of the transform (e.g., circuits), we will need to introduce some familiar properties of the transform (e.g., linearity).</a:t>
            </a:r>
          </a:p>
          <a:p>
            <a:pPr marL="168275" marR="0" indent="-168275" algn="l" defTabSz="914400" rtl="0" eaLnBrk="1" fontAlgn="base" latinLnBrk="0" hangingPunct="1">
              <a:lnSpc>
                <a:spcPct val="100000"/>
              </a:lnSpc>
              <a:spcBef>
                <a:spcPts val="0"/>
              </a:spcBef>
              <a:spcAft>
                <a:spcPts val="1200"/>
              </a:spcAft>
              <a:buClrTx/>
              <a:buSzTx/>
              <a:buFontTx/>
              <a:buChar char="•"/>
              <a:tabLst>
                <a:tab pos="4572000" algn="l"/>
              </a:tabLst>
            </a:pPr>
            <a:r>
              <a:rPr lang="en-US" sz="1800" b="1" kern="0" dirty="0" smtClean="0">
                <a:latin typeface="+mn-lt"/>
              </a:rPr>
              <a:t>There are some properties unique to the Laplace transform (e.g., the Initial Value Theorem).</a:t>
            </a:r>
          </a:p>
          <a:p>
            <a:pPr marL="168275" marR="0" indent="-168275" algn="l" defTabSz="914400" rtl="0" eaLnBrk="1" fontAlgn="base" latinLnBrk="0" hangingPunct="1">
              <a:lnSpc>
                <a:spcPct val="100000"/>
              </a:lnSpc>
              <a:spcBef>
                <a:spcPts val="0"/>
              </a:spcBef>
              <a:spcAft>
                <a:spcPts val="1200"/>
              </a:spcAft>
              <a:buClrTx/>
              <a:buSzTx/>
              <a:buFontTx/>
              <a:buChar char="•"/>
              <a:tabLst>
                <a:tab pos="4572000" algn="l"/>
              </a:tabLst>
            </a:pPr>
            <a:r>
              <a:rPr lang="en-US" sz="1800" b="1" kern="0" dirty="0" smtClean="0">
                <a:latin typeface="+mn-lt"/>
              </a:rPr>
              <a:t>There are some properties of the Fourier Transform that do not have an equivalent for the Laplace transform (e.g., duality, Parseval’s theorem).</a:t>
            </a:r>
          </a:p>
          <a:p>
            <a:pPr marL="168275" marR="0" indent="-168275" algn="l" defTabSz="914400" rtl="0" eaLnBrk="1" fontAlgn="base" latinLnBrk="0" hangingPunct="1">
              <a:lnSpc>
                <a:spcPct val="100000"/>
              </a:lnSpc>
              <a:spcBef>
                <a:spcPts val="0"/>
              </a:spcBef>
              <a:spcAft>
                <a:spcPts val="3600"/>
              </a:spcAft>
              <a:buClrTx/>
              <a:buSzTx/>
              <a:buFontTx/>
              <a:buChar char="•"/>
              <a:tabLst>
                <a:tab pos="4572000" algn="l"/>
              </a:tabLst>
            </a:pPr>
            <a:r>
              <a:rPr lang="en-US" sz="1800" b="1" kern="0" dirty="0" smtClean="0">
                <a:latin typeface="+mn-lt"/>
              </a:rPr>
              <a:t>Linearity:</a:t>
            </a:r>
            <a:endParaRPr lang="en-US" sz="1800" b="1" kern="0" dirty="0" smtClean="0">
              <a:latin typeface="+mn-lt"/>
            </a:endParaRPr>
          </a:p>
          <a:p>
            <a:pPr marL="168275" marR="0" indent="-168275" algn="l" defTabSz="914400" rtl="0" eaLnBrk="1" fontAlgn="base" latinLnBrk="0" hangingPunct="1">
              <a:lnSpc>
                <a:spcPct val="100000"/>
              </a:lnSpc>
              <a:spcBef>
                <a:spcPts val="0"/>
              </a:spcBef>
              <a:spcAft>
                <a:spcPts val="1200"/>
              </a:spcAft>
              <a:buClrTx/>
              <a:buSzTx/>
              <a:tabLst>
                <a:tab pos="4572000" algn="l"/>
              </a:tabLst>
            </a:pPr>
            <a:r>
              <a:rPr lang="en-US" sz="1800" b="1" kern="0" dirty="0" smtClean="0">
                <a:latin typeface="+mn-lt"/>
              </a:rPr>
              <a:t>	</a:t>
            </a:r>
            <a:r>
              <a:rPr lang="en-US" sz="1800" b="1" kern="0" dirty="0" smtClean="0">
                <a:latin typeface="+mn-lt"/>
              </a:rPr>
              <a:t>Note that the ROC for the sum is at least the intersection of the ROCs for each component (it must include regions for which both transforms converge, as we demonstrated in </a:t>
            </a:r>
            <a:r>
              <a:rPr lang="en-US" sz="1800" b="1" kern="0" dirty="0" smtClean="0">
                <a:latin typeface="+mn-lt"/>
                <a:hlinkClick r:id="rId4"/>
              </a:rPr>
              <a:t>lecture 21</a:t>
            </a:r>
            <a:r>
              <a:rPr lang="en-US" sz="1800" b="1" kern="0" dirty="0" smtClean="0">
                <a:latin typeface="+mn-lt"/>
              </a:rPr>
              <a:t>).</a:t>
            </a:r>
            <a:endParaRPr lang="en-US" sz="1800" b="1" kern="0" dirty="0" smtClean="0">
              <a:latin typeface="+mn-lt"/>
            </a:endParaRPr>
          </a:p>
          <a:p>
            <a:pPr marL="168275" marR="0" indent="-168275" algn="l" defTabSz="914400" rtl="0" eaLnBrk="1" fontAlgn="base" latinLnBrk="0" hangingPunct="1">
              <a:lnSpc>
                <a:spcPct val="100000"/>
              </a:lnSpc>
              <a:spcBef>
                <a:spcPts val="0"/>
              </a:spcBef>
              <a:spcAft>
                <a:spcPts val="3600"/>
              </a:spcAft>
              <a:buClrTx/>
              <a:buSzTx/>
              <a:buFont typeface="Arial" pitchFamily="34" charset="0"/>
              <a:buChar char="•"/>
              <a:tabLst>
                <a:tab pos="4572000" algn="l"/>
              </a:tabLst>
            </a:pPr>
            <a:r>
              <a:rPr lang="en-US" sz="1800" b="1" kern="0" dirty="0" smtClean="0">
                <a:latin typeface="+mn-lt"/>
              </a:rPr>
              <a:t>In some special cases, the ROC can be larger (e.g., when the zeroes of one component cancel the poles of the other component). For example:</a:t>
            </a:r>
          </a:p>
          <a:p>
            <a:pPr marL="168275" marR="0" indent="-168275" algn="l" defTabSz="914400" rtl="0" eaLnBrk="1" fontAlgn="base" latinLnBrk="0" hangingPunct="1">
              <a:lnSpc>
                <a:spcPct val="100000"/>
              </a:lnSpc>
              <a:spcBef>
                <a:spcPts val="0"/>
              </a:spcBef>
              <a:spcAft>
                <a:spcPts val="3600"/>
              </a:spcAft>
              <a:buClrTx/>
              <a:buSzTx/>
              <a:tabLst>
                <a:tab pos="4572000" algn="l"/>
              </a:tabLst>
            </a:pPr>
            <a:r>
              <a:rPr lang="en-US" sz="1800" b="1" kern="0" dirty="0" smtClean="0">
                <a:latin typeface="+mn-lt"/>
              </a:rPr>
              <a:t>	Example:</a:t>
            </a:r>
          </a:p>
        </p:txBody>
      </p:sp>
      <p:graphicFrame>
        <p:nvGraphicFramePr>
          <p:cNvPr id="6155" name="Object 11"/>
          <p:cNvGraphicFramePr>
            <a:graphicFrameLocks noChangeAspect="1"/>
          </p:cNvGraphicFramePr>
          <p:nvPr/>
        </p:nvGraphicFramePr>
        <p:xfrm>
          <a:off x="458788" y="3298727"/>
          <a:ext cx="3200401" cy="323850"/>
        </p:xfrm>
        <a:graphic>
          <a:graphicData uri="http://schemas.openxmlformats.org/presentationml/2006/ole">
            <p:oleObj spid="_x0000_s6155" name="Equation" r:id="rId5" imgW="2133360" imgH="215640" progId="Equation.3">
              <p:embed/>
            </p:oleObj>
          </a:graphicData>
        </a:graphic>
      </p:graphicFrame>
      <p:graphicFrame>
        <p:nvGraphicFramePr>
          <p:cNvPr id="6156" name="Object 12"/>
          <p:cNvGraphicFramePr>
            <a:graphicFrameLocks noChangeAspect="1"/>
          </p:cNvGraphicFramePr>
          <p:nvPr/>
        </p:nvGraphicFramePr>
        <p:xfrm>
          <a:off x="458788" y="5294802"/>
          <a:ext cx="6457951" cy="323850"/>
        </p:xfrm>
        <a:graphic>
          <a:graphicData uri="http://schemas.openxmlformats.org/presentationml/2006/ole">
            <p:oleObj spid="_x0000_s6156" name="Equation" r:id="rId6" imgW="4305240" imgH="215640" progId="Equation.3">
              <p:embed/>
            </p:oleObj>
          </a:graphicData>
        </a:graphic>
      </p:graphicFrame>
      <p:graphicFrame>
        <p:nvGraphicFramePr>
          <p:cNvPr id="6157" name="Object 13"/>
          <p:cNvGraphicFramePr>
            <a:graphicFrameLocks noChangeAspect="1"/>
          </p:cNvGraphicFramePr>
          <p:nvPr/>
        </p:nvGraphicFramePr>
        <p:xfrm>
          <a:off x="458788" y="5905786"/>
          <a:ext cx="6915151" cy="628650"/>
        </p:xfrm>
        <a:graphic>
          <a:graphicData uri="http://schemas.openxmlformats.org/presentationml/2006/ole">
            <p:oleObj spid="_x0000_s6157" name="Equation" r:id="rId7" imgW="4609800" imgH="4190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Properties of the Laplace Transform</a:t>
            </a:r>
            <a:endParaRPr lang="en-US" b="1" dirty="0">
              <a:solidFill>
                <a:schemeClr val="accent2"/>
              </a:solidFill>
            </a:endParaRPr>
          </a:p>
        </p:txBody>
      </p:sp>
      <p:sp>
        <p:nvSpPr>
          <p:cNvPr id="5" name="TextBox 4"/>
          <p:cNvSpPr txBox="1"/>
          <p:nvPr/>
        </p:nvSpPr>
        <p:spPr>
          <a:xfrm>
            <a:off x="182879" y="576772"/>
            <a:ext cx="8721969" cy="5832366"/>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3600"/>
              </a:spcAft>
              <a:buClrTx/>
              <a:buSzTx/>
              <a:buFont typeface="Arial" pitchFamily="34" charset="0"/>
              <a:buChar char="•"/>
              <a:tabLst>
                <a:tab pos="4572000" algn="l"/>
              </a:tabLst>
            </a:pPr>
            <a:r>
              <a:rPr lang="en-US" sz="1800" b="1" kern="0" dirty="0" smtClean="0">
                <a:latin typeface="+mn-lt"/>
              </a:rPr>
              <a:t>Time-Shift:</a:t>
            </a:r>
          </a:p>
          <a:p>
            <a:pPr marL="168275" marR="0" indent="-168275" algn="l" defTabSz="914400" rtl="0" eaLnBrk="1" fontAlgn="base" latinLnBrk="0" hangingPunct="1">
              <a:lnSpc>
                <a:spcPct val="100000"/>
              </a:lnSpc>
              <a:spcBef>
                <a:spcPts val="0"/>
              </a:spcBef>
              <a:spcAft>
                <a:spcPts val="10200"/>
              </a:spcAft>
              <a:buClrTx/>
              <a:buSzTx/>
              <a:tabLst>
                <a:tab pos="4572000" algn="l"/>
              </a:tabLst>
            </a:pPr>
            <a:r>
              <a:rPr lang="en-US" sz="1800" b="1" kern="0" dirty="0" smtClean="0">
                <a:latin typeface="+mn-lt"/>
              </a:rPr>
              <a:t>	</a:t>
            </a:r>
            <a:r>
              <a:rPr lang="en-US" sz="1800" b="1" kern="0" dirty="0" smtClean="0">
                <a:latin typeface="+mn-lt"/>
              </a:rPr>
              <a:t>Example:</a:t>
            </a:r>
            <a:endParaRPr lang="en-US" sz="1800" b="1" kern="0" dirty="0" smtClean="0">
              <a:latin typeface="+mn-lt"/>
            </a:endParaRPr>
          </a:p>
          <a:p>
            <a:pPr marL="168275" marR="0" indent="-168275" algn="l" defTabSz="914400" rtl="0" eaLnBrk="1" fontAlgn="base" latinLnBrk="0" hangingPunct="1">
              <a:lnSpc>
                <a:spcPct val="100000"/>
              </a:lnSpc>
              <a:spcBef>
                <a:spcPts val="0"/>
              </a:spcBef>
              <a:spcAft>
                <a:spcPts val="1200"/>
              </a:spcAft>
              <a:buClrTx/>
              <a:buSzTx/>
              <a:tabLst>
                <a:tab pos="4572000" algn="l"/>
              </a:tabLst>
            </a:pPr>
            <a:r>
              <a:rPr lang="en-US" sz="1800" b="1" kern="0" dirty="0" smtClean="0">
                <a:latin typeface="+mn-lt"/>
              </a:rPr>
              <a:t>	</a:t>
            </a:r>
            <a:r>
              <a:rPr lang="en-US" sz="1800" b="1" kern="0" dirty="0" smtClean="0">
                <a:latin typeface="+mn-lt"/>
              </a:rPr>
              <a:t>Note that the ROC doesn’t change because it is defined by the pole location.</a:t>
            </a:r>
            <a:endParaRPr lang="en-US" sz="1800" b="1" kern="0" dirty="0" smtClean="0">
              <a:latin typeface="+mn-lt"/>
            </a:endParaRPr>
          </a:p>
          <a:p>
            <a:pPr marL="168275" marR="0" indent="-168275" algn="l" defTabSz="914400" rtl="0" eaLnBrk="1" fontAlgn="base" latinLnBrk="0" hangingPunct="1">
              <a:lnSpc>
                <a:spcPct val="100000"/>
              </a:lnSpc>
              <a:spcBef>
                <a:spcPts val="0"/>
              </a:spcBef>
              <a:spcAft>
                <a:spcPts val="4800"/>
              </a:spcAft>
              <a:buClrTx/>
              <a:buSzTx/>
              <a:tabLst>
                <a:tab pos="4572000" algn="l"/>
              </a:tabLst>
            </a:pPr>
            <a:r>
              <a:rPr lang="en-US" sz="1800" b="1" kern="0" dirty="0" smtClean="0">
                <a:latin typeface="+mn-lt"/>
              </a:rPr>
              <a:t>	Example:</a:t>
            </a:r>
            <a:endParaRPr lang="en-US" sz="1800" b="1" kern="0" dirty="0" smtClean="0">
              <a:latin typeface="+mn-lt"/>
            </a:endParaRPr>
          </a:p>
          <a:p>
            <a:pPr marL="168275" marR="0" indent="-168275" algn="l" defTabSz="914400" rtl="0" eaLnBrk="1" fontAlgn="base" latinLnBrk="0" hangingPunct="1">
              <a:lnSpc>
                <a:spcPct val="100000"/>
              </a:lnSpc>
              <a:spcBef>
                <a:spcPts val="0"/>
              </a:spcBef>
              <a:spcAft>
                <a:spcPts val="1200"/>
              </a:spcAft>
              <a:buClrTx/>
              <a:buSzTx/>
              <a:tabLst>
                <a:tab pos="4572000" algn="l"/>
              </a:tabLst>
            </a:pPr>
            <a:r>
              <a:rPr lang="en-US" sz="1800" b="1" kern="0" dirty="0" smtClean="0">
                <a:latin typeface="+mn-lt"/>
              </a:rPr>
              <a:t>	What is the ROC? Hint: This is a time-limited signal.</a:t>
            </a:r>
          </a:p>
          <a:p>
            <a:pPr marL="168275" marR="0" indent="-168275" algn="l" defTabSz="914400" rtl="0" eaLnBrk="1" fontAlgn="base" latinLnBrk="0" hangingPunct="1">
              <a:lnSpc>
                <a:spcPct val="100000"/>
              </a:lnSpc>
              <a:spcBef>
                <a:spcPts val="0"/>
              </a:spcBef>
              <a:spcAft>
                <a:spcPts val="4800"/>
              </a:spcAft>
              <a:buClrTx/>
              <a:buSzTx/>
              <a:buFont typeface="Arial" pitchFamily="34" charset="0"/>
              <a:buChar char="•"/>
              <a:tabLst>
                <a:tab pos="4572000" algn="l"/>
              </a:tabLst>
            </a:pPr>
            <a:r>
              <a:rPr lang="en-US" sz="1800" b="1" kern="0" dirty="0" smtClean="0">
                <a:latin typeface="+mn-lt"/>
              </a:rPr>
              <a:t>Time Scaling:</a:t>
            </a:r>
          </a:p>
          <a:p>
            <a:pPr marL="168275" marR="0" indent="-168275" algn="l" defTabSz="914400" rtl="0" eaLnBrk="1" fontAlgn="base" latinLnBrk="0" hangingPunct="1">
              <a:lnSpc>
                <a:spcPct val="100000"/>
              </a:lnSpc>
              <a:spcBef>
                <a:spcPts val="0"/>
              </a:spcBef>
              <a:spcAft>
                <a:spcPts val="2400"/>
              </a:spcAft>
              <a:buClrTx/>
              <a:buSzTx/>
              <a:tabLst>
                <a:tab pos="4572000" algn="l"/>
              </a:tabLst>
            </a:pPr>
            <a:r>
              <a:rPr lang="en-US" sz="1800" b="1" kern="0" dirty="0" smtClean="0">
                <a:latin typeface="+mn-lt"/>
              </a:rPr>
              <a:t>	</a:t>
            </a:r>
            <a:r>
              <a:rPr lang="en-US" sz="1800" b="1" kern="0" dirty="0" smtClean="0">
                <a:latin typeface="+mn-lt"/>
              </a:rPr>
              <a:t>Example:</a:t>
            </a:r>
          </a:p>
          <a:p>
            <a:pPr marL="168275" marR="0" indent="-168275" algn="l" defTabSz="914400" rtl="0" eaLnBrk="1" fontAlgn="base" latinLnBrk="0" hangingPunct="1">
              <a:lnSpc>
                <a:spcPct val="100000"/>
              </a:lnSpc>
              <a:spcBef>
                <a:spcPts val="0"/>
              </a:spcBef>
              <a:spcAft>
                <a:spcPts val="3600"/>
              </a:spcAft>
              <a:buClrTx/>
              <a:buSzTx/>
              <a:tabLst>
                <a:tab pos="4572000" algn="l"/>
              </a:tabLst>
            </a:pPr>
            <a:r>
              <a:rPr lang="en-US" sz="1800" b="1" kern="0" dirty="0" smtClean="0">
                <a:latin typeface="+mn-lt"/>
              </a:rPr>
              <a:t>	</a:t>
            </a:r>
            <a:r>
              <a:rPr lang="en-US" sz="1800" b="1" kern="0" dirty="0" smtClean="0">
                <a:solidFill>
                  <a:schemeClr val="accent1"/>
                </a:solidFill>
                <a:latin typeface="+mn-lt"/>
              </a:rPr>
              <a:t>                                            Is this result expected?</a:t>
            </a:r>
          </a:p>
        </p:txBody>
      </p:sp>
      <p:graphicFrame>
        <p:nvGraphicFramePr>
          <p:cNvPr id="6158" name="Object 14"/>
          <p:cNvGraphicFramePr>
            <a:graphicFrameLocks noChangeAspect="1"/>
          </p:cNvGraphicFramePr>
          <p:nvPr/>
        </p:nvGraphicFramePr>
        <p:xfrm>
          <a:off x="458788" y="4906743"/>
          <a:ext cx="1600200" cy="590550"/>
        </p:xfrm>
        <a:graphic>
          <a:graphicData uri="http://schemas.openxmlformats.org/presentationml/2006/ole">
            <p:oleObj spid="_x0000_s45061" name="Equation" r:id="rId4" imgW="1066680" imgH="393480" progId="Equation.3">
              <p:embed/>
            </p:oleObj>
          </a:graphicData>
        </a:graphic>
      </p:graphicFrame>
      <p:graphicFrame>
        <p:nvGraphicFramePr>
          <p:cNvPr id="45062" name="Object 6"/>
          <p:cNvGraphicFramePr>
            <a:graphicFrameLocks noChangeAspect="1"/>
          </p:cNvGraphicFramePr>
          <p:nvPr/>
        </p:nvGraphicFramePr>
        <p:xfrm>
          <a:off x="458788" y="1581074"/>
          <a:ext cx="4972051" cy="1257300"/>
        </p:xfrm>
        <a:graphic>
          <a:graphicData uri="http://schemas.openxmlformats.org/presentationml/2006/ole">
            <p:oleObj spid="_x0000_s45062" name="Equation" r:id="rId5" imgW="3314520" imgH="838080" progId="Equation.3">
              <p:embed/>
            </p:oleObj>
          </a:graphicData>
        </a:graphic>
      </p:graphicFrame>
      <p:graphicFrame>
        <p:nvGraphicFramePr>
          <p:cNvPr id="45063" name="Object 7"/>
          <p:cNvGraphicFramePr>
            <a:graphicFrameLocks noChangeAspect="1"/>
          </p:cNvGraphicFramePr>
          <p:nvPr/>
        </p:nvGraphicFramePr>
        <p:xfrm>
          <a:off x="458788" y="3538948"/>
          <a:ext cx="4743450" cy="628650"/>
        </p:xfrm>
        <a:graphic>
          <a:graphicData uri="http://schemas.openxmlformats.org/presentationml/2006/ole">
            <p:oleObj spid="_x0000_s45063" name="Equation" r:id="rId6" imgW="3162240" imgH="419040" progId="Equation.3">
              <p:embed/>
            </p:oleObj>
          </a:graphicData>
        </a:graphic>
      </p:graphicFrame>
      <p:graphicFrame>
        <p:nvGraphicFramePr>
          <p:cNvPr id="45064" name="Object 8"/>
          <p:cNvGraphicFramePr>
            <a:graphicFrameLocks noChangeAspect="1"/>
          </p:cNvGraphicFramePr>
          <p:nvPr/>
        </p:nvGraphicFramePr>
        <p:xfrm>
          <a:off x="458788" y="935429"/>
          <a:ext cx="3848100" cy="342900"/>
        </p:xfrm>
        <a:graphic>
          <a:graphicData uri="http://schemas.openxmlformats.org/presentationml/2006/ole">
            <p:oleObj spid="_x0000_s45064" name="Equation" r:id="rId7" imgW="2565360" imgH="228600" progId="Equation.3">
              <p:embed/>
            </p:oleObj>
          </a:graphicData>
        </a:graphic>
      </p:graphicFrame>
      <p:graphicFrame>
        <p:nvGraphicFramePr>
          <p:cNvPr id="45065" name="Object 9"/>
          <p:cNvGraphicFramePr>
            <a:graphicFrameLocks noChangeAspect="1"/>
          </p:cNvGraphicFramePr>
          <p:nvPr/>
        </p:nvGraphicFramePr>
        <p:xfrm>
          <a:off x="458788" y="5861270"/>
          <a:ext cx="2019300" cy="590550"/>
        </p:xfrm>
        <a:graphic>
          <a:graphicData uri="http://schemas.openxmlformats.org/presentationml/2006/ole">
            <p:oleObj spid="_x0000_s45065" name="Equation" r:id="rId8" imgW="1346040" imgH="39348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78458" y="604910"/>
            <a:ext cx="8712323" cy="4739759"/>
          </a:xfrm>
          <a:prstGeom prst="rect">
            <a:avLst/>
          </a:prstGeom>
        </p:spPr>
        <p:txBody>
          <a:bodyPr wrap="square" lIns="0" tIns="0" rIns="0" bIns="0" rtlCol="0">
            <a:spAutoFit/>
          </a:bodyPr>
          <a:lstStyle/>
          <a:p>
            <a:pPr marL="168275" indent="-168275">
              <a:spcBef>
                <a:spcPts val="0"/>
              </a:spcBef>
              <a:spcAft>
                <a:spcPts val="4800"/>
              </a:spcAft>
              <a:buFontTx/>
              <a:buChar char="•"/>
              <a:tabLst>
                <a:tab pos="4572000" algn="l"/>
              </a:tabLst>
            </a:pPr>
            <a:r>
              <a:rPr lang="en-US" sz="1800" b="1" kern="0" dirty="0" smtClean="0"/>
              <a:t>Multiplication by a Power of t:</a:t>
            </a:r>
            <a:endParaRPr lang="en-US" sz="1800" b="1" kern="0" dirty="0" smtClean="0">
              <a:sym typeface="Symbol"/>
            </a:endParaRPr>
          </a:p>
          <a:p>
            <a:pPr marL="168275" indent="-168275">
              <a:spcBef>
                <a:spcPts val="0"/>
              </a:spcBef>
              <a:spcAft>
                <a:spcPts val="4800"/>
              </a:spcAft>
              <a:tabLst>
                <a:tab pos="4572000" algn="l"/>
              </a:tabLst>
            </a:pPr>
            <a:r>
              <a:rPr lang="en-US" sz="1800" b="1" kern="0" dirty="0" smtClean="0">
                <a:sym typeface="Symbol"/>
              </a:rPr>
              <a:t>	</a:t>
            </a:r>
            <a:r>
              <a:rPr lang="en-US" sz="1800" b="1" kern="0" dirty="0" smtClean="0">
                <a:sym typeface="Symbol"/>
              </a:rPr>
              <a:t>Compare to Fourier transform:</a:t>
            </a:r>
          </a:p>
          <a:p>
            <a:pPr marL="168275" indent="-168275">
              <a:spcBef>
                <a:spcPts val="0"/>
              </a:spcBef>
              <a:spcAft>
                <a:spcPts val="4800"/>
              </a:spcAft>
              <a:tabLst>
                <a:tab pos="4572000" algn="l"/>
              </a:tabLst>
            </a:pPr>
            <a:r>
              <a:rPr lang="en-US" sz="1800" b="1" kern="0" dirty="0" smtClean="0">
                <a:sym typeface="Symbol"/>
              </a:rPr>
              <a:t>	</a:t>
            </a:r>
            <a:r>
              <a:rPr lang="en-US" sz="1800" b="1" kern="0" dirty="0" smtClean="0">
                <a:sym typeface="Symbol"/>
              </a:rPr>
              <a:t>Example:</a:t>
            </a:r>
          </a:p>
          <a:p>
            <a:pPr marL="168275" indent="-168275">
              <a:spcBef>
                <a:spcPts val="0"/>
              </a:spcBef>
              <a:spcAft>
                <a:spcPts val="4800"/>
              </a:spcAft>
              <a:buFont typeface="Arial" pitchFamily="34" charset="0"/>
              <a:buChar char="•"/>
              <a:tabLst>
                <a:tab pos="4572000" algn="l"/>
              </a:tabLst>
            </a:pPr>
            <a:r>
              <a:rPr lang="en-US" sz="1800" b="1" kern="0" dirty="0" smtClean="0">
                <a:sym typeface="Symbol"/>
              </a:rPr>
              <a:t>Time-Domain Differentiation (Bilateral):</a:t>
            </a:r>
            <a:endParaRPr lang="en-US" sz="1800" b="1" kern="0" dirty="0" smtClean="0">
              <a:sym typeface="Symbol"/>
            </a:endParaRPr>
          </a:p>
          <a:p>
            <a:pPr marL="168275" indent="-168275">
              <a:spcBef>
                <a:spcPts val="0"/>
              </a:spcBef>
              <a:spcAft>
                <a:spcPts val="4800"/>
              </a:spcAft>
              <a:tabLst>
                <a:tab pos="4572000" algn="l"/>
              </a:tabLst>
            </a:pPr>
            <a:r>
              <a:rPr lang="en-US" sz="1800" b="1" kern="0" dirty="0" smtClean="0">
                <a:sym typeface="Symbol"/>
              </a:rPr>
              <a:t>	Example:</a:t>
            </a:r>
          </a:p>
          <a:p>
            <a:pPr marL="168275" indent="-168275">
              <a:spcBef>
                <a:spcPts val="0"/>
              </a:spcBef>
              <a:spcAft>
                <a:spcPts val="4800"/>
              </a:spcAft>
              <a:buFont typeface="Arial" pitchFamily="34" charset="0"/>
              <a:buChar char="•"/>
              <a:tabLst>
                <a:tab pos="4572000" algn="l"/>
              </a:tabLst>
            </a:pPr>
            <a:r>
              <a:rPr lang="en-US" sz="1800" b="1" kern="0" dirty="0" smtClean="0">
                <a:sym typeface="Symbol"/>
              </a:rPr>
              <a:t>Integration:</a:t>
            </a:r>
            <a:endParaRPr lang="en-US" sz="1800" b="1" kern="0" dirty="0" smtClean="0">
              <a:sym typeface="Symbol"/>
            </a:endParaRP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More Properties</a:t>
            </a:r>
            <a:endParaRPr lang="en-US" b="1" dirty="0">
              <a:solidFill>
                <a:schemeClr val="accent2"/>
              </a:solidFill>
            </a:endParaRPr>
          </a:p>
        </p:txBody>
      </p:sp>
      <p:graphicFrame>
        <p:nvGraphicFramePr>
          <p:cNvPr id="2076" name="Object 28"/>
          <p:cNvGraphicFramePr>
            <a:graphicFrameLocks noChangeAspect="1"/>
          </p:cNvGraphicFramePr>
          <p:nvPr/>
        </p:nvGraphicFramePr>
        <p:xfrm>
          <a:off x="525463" y="862013"/>
          <a:ext cx="4210050" cy="628650"/>
        </p:xfrm>
        <a:graphic>
          <a:graphicData uri="http://schemas.openxmlformats.org/presentationml/2006/ole">
            <p:oleObj spid="_x0000_s2076" name="Equation" r:id="rId3" imgW="2806560" imgH="419040" progId="Equation.3">
              <p:embed/>
            </p:oleObj>
          </a:graphicData>
        </a:graphic>
      </p:graphicFrame>
      <p:graphicFrame>
        <p:nvGraphicFramePr>
          <p:cNvPr id="2077" name="Object 29"/>
          <p:cNvGraphicFramePr>
            <a:graphicFrameLocks noChangeAspect="1"/>
          </p:cNvGraphicFramePr>
          <p:nvPr/>
        </p:nvGraphicFramePr>
        <p:xfrm>
          <a:off x="458788" y="1771431"/>
          <a:ext cx="2438400" cy="628650"/>
        </p:xfrm>
        <a:graphic>
          <a:graphicData uri="http://schemas.openxmlformats.org/presentationml/2006/ole">
            <p:oleObj spid="_x0000_s2077" name="Equation" r:id="rId4" imgW="1625400" imgH="419040" progId="Equation.3">
              <p:embed/>
            </p:oleObj>
          </a:graphicData>
        </a:graphic>
      </p:graphicFrame>
      <p:graphicFrame>
        <p:nvGraphicFramePr>
          <p:cNvPr id="2078" name="Object 30"/>
          <p:cNvGraphicFramePr>
            <a:graphicFrameLocks noChangeAspect="1"/>
          </p:cNvGraphicFramePr>
          <p:nvPr/>
        </p:nvGraphicFramePr>
        <p:xfrm>
          <a:off x="458788" y="2514668"/>
          <a:ext cx="3733801" cy="628650"/>
        </p:xfrm>
        <a:graphic>
          <a:graphicData uri="http://schemas.openxmlformats.org/presentationml/2006/ole">
            <p:oleObj spid="_x0000_s2078" name="Equation" r:id="rId5" imgW="2489040" imgH="419040" progId="Equation.3">
              <p:embed/>
            </p:oleObj>
          </a:graphicData>
        </a:graphic>
      </p:graphicFrame>
      <p:graphicFrame>
        <p:nvGraphicFramePr>
          <p:cNvPr id="2079" name="Object 31"/>
          <p:cNvGraphicFramePr>
            <a:graphicFrameLocks noChangeAspect="1"/>
          </p:cNvGraphicFramePr>
          <p:nvPr/>
        </p:nvGraphicFramePr>
        <p:xfrm>
          <a:off x="458788" y="3532626"/>
          <a:ext cx="5772150" cy="628650"/>
        </p:xfrm>
        <a:graphic>
          <a:graphicData uri="http://schemas.openxmlformats.org/presentationml/2006/ole">
            <p:oleObj spid="_x0000_s2079" name="Equation" r:id="rId6" imgW="3848040" imgH="419040" progId="Equation.3">
              <p:embed/>
            </p:oleObj>
          </a:graphicData>
        </a:graphic>
      </p:graphicFrame>
      <p:graphicFrame>
        <p:nvGraphicFramePr>
          <p:cNvPr id="2080" name="Object 32"/>
          <p:cNvGraphicFramePr>
            <a:graphicFrameLocks noChangeAspect="1"/>
          </p:cNvGraphicFramePr>
          <p:nvPr/>
        </p:nvGraphicFramePr>
        <p:xfrm>
          <a:off x="458788" y="4388238"/>
          <a:ext cx="8001001" cy="590550"/>
        </p:xfrm>
        <a:graphic>
          <a:graphicData uri="http://schemas.openxmlformats.org/presentationml/2006/ole">
            <p:oleObj spid="_x0000_s2080" name="Equation" r:id="rId7" imgW="5333760" imgH="393480" progId="Equation.3">
              <p:embed/>
            </p:oleObj>
          </a:graphicData>
        </a:graphic>
      </p:graphicFrame>
      <p:graphicFrame>
        <p:nvGraphicFramePr>
          <p:cNvPr id="2081" name="Object 33"/>
          <p:cNvGraphicFramePr>
            <a:graphicFrameLocks noChangeAspect="1"/>
          </p:cNvGraphicFramePr>
          <p:nvPr/>
        </p:nvGraphicFramePr>
        <p:xfrm>
          <a:off x="458788" y="5471942"/>
          <a:ext cx="4648200" cy="723900"/>
        </p:xfrm>
        <a:graphic>
          <a:graphicData uri="http://schemas.openxmlformats.org/presentationml/2006/ole">
            <p:oleObj spid="_x0000_s2081" name="Equation" r:id="rId8" imgW="3098520" imgH="48240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Convolution</a:t>
            </a:r>
            <a:endParaRPr lang="en-US" b="1" dirty="0">
              <a:solidFill>
                <a:schemeClr val="accent2"/>
              </a:solidFill>
            </a:endParaRPr>
          </a:p>
        </p:txBody>
      </p:sp>
      <p:sp>
        <p:nvSpPr>
          <p:cNvPr id="6" name="TextBox 5"/>
          <p:cNvSpPr txBox="1"/>
          <p:nvPr/>
        </p:nvSpPr>
        <p:spPr>
          <a:xfrm>
            <a:off x="197289" y="562706"/>
            <a:ext cx="8679425" cy="4262705"/>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4800"/>
              </a:spcAft>
              <a:buClrTx/>
              <a:buSzTx/>
              <a:buFont typeface="Arial" pitchFamily="34" charset="0"/>
              <a:buChar char="•"/>
              <a:tabLst/>
            </a:pPr>
            <a:r>
              <a:rPr lang="en-US" sz="1800" b="1" kern="0" dirty="0" smtClean="0">
                <a:latin typeface="+mn-lt"/>
              </a:rPr>
              <a:t>The convolution integral:</a:t>
            </a:r>
            <a:endParaRPr lang="en-US" sz="1800" b="1" kern="0" dirty="0" smtClean="0">
              <a:latin typeface="+mn-lt"/>
            </a:endParaRPr>
          </a:p>
          <a:p>
            <a:pPr marL="168275" marR="0" indent="-168275" algn="l" defTabSz="914400" rtl="0" eaLnBrk="1" fontAlgn="base" latinLnBrk="0" hangingPunct="1">
              <a:lnSpc>
                <a:spcPct val="100000"/>
              </a:lnSpc>
              <a:spcBef>
                <a:spcPts val="0"/>
              </a:spcBef>
              <a:spcAft>
                <a:spcPts val="3600"/>
              </a:spcAft>
              <a:buClrTx/>
              <a:buSzTx/>
              <a:buFont typeface="Arial" pitchFamily="34" charset="0"/>
              <a:buChar char="•"/>
              <a:tabLst/>
            </a:pPr>
            <a:r>
              <a:rPr lang="en-US" sz="1800" b="1" kern="0" dirty="0" smtClean="0">
                <a:latin typeface="+mn-lt"/>
              </a:rPr>
              <a:t>Laplace transform is analogous to the Fourier transform:</a:t>
            </a:r>
          </a:p>
          <a:p>
            <a:pPr marL="168275" marR="0" indent="-168275" algn="l" defTabSz="914400" rtl="0" eaLnBrk="1" fontAlgn="base" latinLnBrk="0" hangingPunct="1">
              <a:lnSpc>
                <a:spcPct val="100000"/>
              </a:lnSpc>
              <a:spcBef>
                <a:spcPts val="0"/>
              </a:spcBef>
              <a:spcAft>
                <a:spcPts val="3000"/>
              </a:spcAft>
              <a:buClrTx/>
              <a:buSzTx/>
              <a:buFont typeface="Arial" pitchFamily="34" charset="0"/>
              <a:buChar char="•"/>
              <a:tabLst/>
            </a:pPr>
            <a:r>
              <a:rPr lang="en-US" sz="1800" b="1" kern="0" dirty="0" smtClean="0">
                <a:latin typeface="+mn-lt"/>
              </a:rPr>
              <a:t>But, because the Laplace transform and its inverse (to be discussed in a moment) are not symmetric, the dual of this is </a:t>
            </a:r>
            <a:r>
              <a:rPr lang="en-US" sz="1800" b="1" kern="0" dirty="0" smtClean="0">
                <a:solidFill>
                  <a:schemeClr val="accent1"/>
                </a:solidFill>
                <a:latin typeface="+mn-lt"/>
              </a:rPr>
              <a:t>not true</a:t>
            </a:r>
            <a:r>
              <a:rPr lang="en-US" sz="1800" b="1" kern="0" dirty="0" smtClean="0">
                <a:latin typeface="+mn-lt"/>
              </a:rPr>
              <a:t>:</a:t>
            </a:r>
          </a:p>
          <a:p>
            <a:pPr marL="168275" marR="0" indent="-168275" algn="l" defTabSz="914400" rtl="0" eaLnBrk="1" fontAlgn="base" latinLnBrk="0" hangingPunct="1">
              <a:lnSpc>
                <a:spcPct val="100000"/>
              </a:lnSpc>
              <a:spcBef>
                <a:spcPts val="0"/>
              </a:spcBef>
              <a:spcAft>
                <a:spcPts val="600"/>
              </a:spcAft>
              <a:buClrTx/>
              <a:buSzTx/>
              <a:tabLst/>
            </a:pPr>
            <a:r>
              <a:rPr lang="en-US" sz="1800" b="1" kern="0" dirty="0" smtClean="0">
                <a:latin typeface="+mn-lt"/>
              </a:rPr>
              <a:t>	</a:t>
            </a:r>
            <a:r>
              <a:rPr lang="en-US" sz="1800" b="1" kern="0" dirty="0" smtClean="0">
                <a:latin typeface="+mn-lt"/>
              </a:rPr>
              <a:t>This is one reason the Fourier transform is more popular for applications involving communications systems and modulation.</a:t>
            </a:r>
          </a:p>
          <a:p>
            <a:pPr marL="168275" marR="0" indent="-168275" algn="l" defTabSz="914400" rtl="0" eaLnBrk="1" fontAlgn="base" latinLnBrk="0" hangingPunct="1">
              <a:lnSpc>
                <a:spcPct val="100000"/>
              </a:lnSpc>
              <a:spcBef>
                <a:spcPts val="0"/>
              </a:spcBef>
              <a:spcAft>
                <a:spcPts val="600"/>
              </a:spcAft>
              <a:buClrTx/>
              <a:buSzTx/>
              <a:buFont typeface="Arial" pitchFamily="34" charset="0"/>
              <a:buChar char="•"/>
              <a:tabLst/>
            </a:pPr>
            <a:r>
              <a:rPr lang="en-US" sz="1800" b="1" kern="0" dirty="0" smtClean="0">
                <a:latin typeface="+mn-lt"/>
              </a:rPr>
              <a:t>The ROC is at least the overlap of the ROCs for each signal (again, it can be larger than the ROC for either signal).</a:t>
            </a:r>
          </a:p>
          <a:p>
            <a:pPr marL="168275" marR="0" indent="-168275" algn="l" defTabSz="914400" rtl="0" eaLnBrk="1" fontAlgn="base" latinLnBrk="0" hangingPunct="1">
              <a:lnSpc>
                <a:spcPct val="100000"/>
              </a:lnSpc>
              <a:spcBef>
                <a:spcPts val="0"/>
              </a:spcBef>
              <a:spcAft>
                <a:spcPts val="1200"/>
              </a:spcAft>
              <a:buClrTx/>
              <a:buSzTx/>
              <a:buFont typeface="Arial" pitchFamily="34" charset="0"/>
              <a:buChar char="•"/>
              <a:tabLst/>
            </a:pPr>
            <a:r>
              <a:rPr lang="en-US" sz="1800" b="1" kern="0" dirty="0" smtClean="0">
                <a:latin typeface="+mn-lt"/>
              </a:rPr>
              <a:t>Example:</a:t>
            </a:r>
          </a:p>
        </p:txBody>
      </p:sp>
      <p:graphicFrame>
        <p:nvGraphicFramePr>
          <p:cNvPr id="38913" name="Object 1"/>
          <p:cNvGraphicFramePr>
            <a:graphicFrameLocks noChangeAspect="1"/>
          </p:cNvGraphicFramePr>
          <p:nvPr/>
        </p:nvGraphicFramePr>
        <p:xfrm>
          <a:off x="457200" y="777213"/>
          <a:ext cx="3352800" cy="704850"/>
        </p:xfrm>
        <a:graphic>
          <a:graphicData uri="http://schemas.openxmlformats.org/presentationml/2006/ole">
            <p:oleObj spid="_x0000_s38913" name="Equation" r:id="rId3" imgW="2234880" imgH="469800" progId="Equation.3">
              <p:embed/>
            </p:oleObj>
          </a:graphicData>
        </a:graphic>
      </p:graphicFrame>
      <p:grpSp>
        <p:nvGrpSpPr>
          <p:cNvPr id="13" name="Group 12"/>
          <p:cNvGrpSpPr/>
          <p:nvPr/>
        </p:nvGrpSpPr>
        <p:grpSpPr>
          <a:xfrm>
            <a:off x="5540916" y="757332"/>
            <a:ext cx="3413125" cy="642446"/>
            <a:chOff x="4980556" y="1280160"/>
            <a:chExt cx="3413125" cy="642446"/>
          </a:xfrm>
        </p:grpSpPr>
        <p:sp>
          <p:nvSpPr>
            <p:cNvPr id="16" name="Rectangle 15"/>
            <p:cNvSpPr/>
            <p:nvPr/>
          </p:nvSpPr>
          <p:spPr>
            <a:xfrm>
              <a:off x="5773306" y="1280160"/>
              <a:ext cx="1570029" cy="64244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806709" y="1305503"/>
              <a:ext cx="1486517" cy="609398"/>
            </a:xfrm>
            <a:prstGeom prst="rect">
              <a:avLst/>
            </a:prstGeom>
          </p:spPr>
          <p:txBody>
            <a:bodyPr wrap="square" lIns="0" tIns="0" rIns="0" bIns="0" rtlCol="0">
              <a:spAutoFit/>
            </a:bodyPr>
            <a:lstStyle/>
            <a:p>
              <a:pPr marL="342900" marR="0" indent="-342900" algn="ctr" defTabSz="914400" rtl="0" eaLnBrk="1" fontAlgn="base" latinLnBrk="0" hangingPunct="1">
                <a:lnSpc>
                  <a:spcPct val="100000"/>
                </a:lnSpc>
                <a:spcBef>
                  <a:spcPct val="20000"/>
                </a:spcBef>
                <a:spcAft>
                  <a:spcPct val="0"/>
                </a:spcAft>
                <a:buClrTx/>
                <a:buSzTx/>
                <a:tabLst/>
              </a:pPr>
              <a:r>
                <a:rPr lang="en-US" sz="1800" b="1" kern="0" noProof="0" dirty="0" smtClean="0">
                  <a:solidFill>
                    <a:schemeClr val="bg1"/>
                  </a:solidFill>
                  <a:latin typeface="+mn-lt"/>
                </a:rPr>
                <a:t>C</a:t>
              </a:r>
              <a:r>
                <a:rPr kumimoji="0" lang="en-US" sz="1800" b="1" i="0" u="none" strike="noStrike" kern="0" cap="none" spc="0" normalizeH="0" baseline="0" noProof="0" dirty="0" smtClean="0">
                  <a:ln>
                    <a:noFill/>
                  </a:ln>
                  <a:solidFill>
                    <a:schemeClr val="bg1"/>
                  </a:solidFill>
                  <a:effectLst/>
                  <a:uLnTx/>
                  <a:uFillTx/>
                  <a:latin typeface="+mn-lt"/>
                  <a:ea typeface="+mn-ea"/>
                  <a:cs typeface="+mn-cs"/>
                </a:rPr>
                <a:t>T LTI</a:t>
              </a:r>
            </a:p>
            <a:p>
              <a:pPr marL="342900" marR="0" indent="-342900" algn="ctr" defTabSz="914400" rtl="0" eaLnBrk="1" fontAlgn="base" latinLnBrk="0" hangingPunct="1">
                <a:lnSpc>
                  <a:spcPct val="100000"/>
                </a:lnSpc>
                <a:spcBef>
                  <a:spcPct val="20000"/>
                </a:spcBef>
                <a:spcAft>
                  <a:spcPct val="0"/>
                </a:spcAft>
                <a:buClrTx/>
                <a:buSzTx/>
                <a:tabLst/>
              </a:pPr>
              <a:endParaRPr kumimoji="0" lang="en-US" sz="1800" b="1" i="0" u="none" strike="noStrike" kern="0" cap="none" spc="0" normalizeH="0" baseline="0" noProof="0" dirty="0" smtClean="0">
                <a:ln>
                  <a:noFill/>
                </a:ln>
                <a:solidFill>
                  <a:schemeClr val="bg1"/>
                </a:solidFill>
                <a:effectLst/>
                <a:uLnTx/>
                <a:uFillTx/>
                <a:latin typeface="+mn-lt"/>
                <a:ea typeface="+mn-ea"/>
                <a:cs typeface="+mn-cs"/>
              </a:endParaRPr>
            </a:p>
          </p:txBody>
        </p:sp>
        <p:cxnSp>
          <p:nvCxnSpPr>
            <p:cNvPr id="19" name="Straight Arrow Connector 18"/>
            <p:cNvCxnSpPr/>
            <p:nvPr/>
          </p:nvCxnSpPr>
          <p:spPr>
            <a:xfrm flipV="1">
              <a:off x="5027719" y="1599987"/>
              <a:ext cx="731520" cy="1"/>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7360616" y="1599987"/>
              <a:ext cx="731520" cy="1"/>
            </a:xfrm>
            <a:prstGeom prst="straightConnector1">
              <a:avLst/>
            </a:prstGeom>
            <a:ln w="12700">
              <a:solidFill>
                <a:schemeClr val="accent2"/>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1" name="Object 1"/>
            <p:cNvGraphicFramePr>
              <a:graphicFrameLocks noChangeAspect="1"/>
            </p:cNvGraphicFramePr>
            <p:nvPr/>
          </p:nvGraphicFramePr>
          <p:xfrm>
            <a:off x="4980556" y="1285977"/>
            <a:ext cx="419100" cy="304800"/>
          </p:xfrm>
          <a:graphic>
            <a:graphicData uri="http://schemas.openxmlformats.org/presentationml/2006/ole">
              <p:oleObj spid="_x0000_s38920" name="Equation" r:id="rId4" imgW="279360" imgH="203040" progId="Equation.3">
                <p:embed/>
              </p:oleObj>
            </a:graphicData>
          </a:graphic>
        </p:graphicFrame>
        <p:graphicFrame>
          <p:nvGraphicFramePr>
            <p:cNvPr id="22" name="Object 2"/>
            <p:cNvGraphicFramePr>
              <a:graphicFrameLocks noChangeAspect="1"/>
            </p:cNvGraphicFramePr>
            <p:nvPr/>
          </p:nvGraphicFramePr>
          <p:xfrm>
            <a:off x="7441181" y="1300264"/>
            <a:ext cx="952500" cy="306388"/>
          </p:xfrm>
          <a:graphic>
            <a:graphicData uri="http://schemas.openxmlformats.org/presentationml/2006/ole">
              <p:oleObj spid="_x0000_s38921" name="Equation" r:id="rId5" imgW="634680" imgH="203040" progId="Equation.3">
                <p:embed/>
              </p:oleObj>
            </a:graphicData>
          </a:graphic>
        </p:graphicFrame>
        <p:graphicFrame>
          <p:nvGraphicFramePr>
            <p:cNvPr id="23" name="Object 1"/>
            <p:cNvGraphicFramePr>
              <a:graphicFrameLocks noChangeAspect="1"/>
            </p:cNvGraphicFramePr>
            <p:nvPr/>
          </p:nvGraphicFramePr>
          <p:xfrm>
            <a:off x="6386203" y="1593952"/>
            <a:ext cx="419100" cy="306387"/>
          </p:xfrm>
          <a:graphic>
            <a:graphicData uri="http://schemas.openxmlformats.org/presentationml/2006/ole">
              <p:oleObj spid="_x0000_s38922" name="Equation" r:id="rId6" imgW="279360" imgH="203040" progId="Equation.3">
                <p:embed/>
              </p:oleObj>
            </a:graphicData>
          </a:graphic>
        </p:graphicFrame>
      </p:grpSp>
      <p:graphicFrame>
        <p:nvGraphicFramePr>
          <p:cNvPr id="38923" name="Object 11"/>
          <p:cNvGraphicFramePr>
            <a:graphicFrameLocks noChangeAspect="1"/>
          </p:cNvGraphicFramePr>
          <p:nvPr/>
        </p:nvGraphicFramePr>
        <p:xfrm>
          <a:off x="457200" y="1818464"/>
          <a:ext cx="1638300" cy="304800"/>
        </p:xfrm>
        <a:graphic>
          <a:graphicData uri="http://schemas.openxmlformats.org/presentationml/2006/ole">
            <p:oleObj spid="_x0000_s38923" name="Equation" r:id="rId7" imgW="1091880" imgH="203040" progId="Equation.3">
              <p:embed/>
            </p:oleObj>
          </a:graphicData>
        </a:graphic>
      </p:graphicFrame>
      <p:graphicFrame>
        <p:nvGraphicFramePr>
          <p:cNvPr id="38924" name="Object 12"/>
          <p:cNvGraphicFramePr>
            <a:graphicFrameLocks noChangeAspect="1"/>
          </p:cNvGraphicFramePr>
          <p:nvPr/>
        </p:nvGraphicFramePr>
        <p:xfrm>
          <a:off x="457200" y="2768905"/>
          <a:ext cx="2228850" cy="304800"/>
        </p:xfrm>
        <a:graphic>
          <a:graphicData uri="http://schemas.openxmlformats.org/presentationml/2006/ole">
            <p:oleObj spid="_x0000_s38924" name="Equation" r:id="rId8" imgW="1485720" imgH="203040" progId="Equation.3">
              <p:embed/>
            </p:oleObj>
          </a:graphicData>
        </a:graphic>
      </p:graphicFrame>
      <p:graphicFrame>
        <p:nvGraphicFramePr>
          <p:cNvPr id="38925" name="Object 13"/>
          <p:cNvGraphicFramePr>
            <a:graphicFrameLocks noChangeAspect="1"/>
          </p:cNvGraphicFramePr>
          <p:nvPr/>
        </p:nvGraphicFramePr>
        <p:xfrm>
          <a:off x="457200" y="4512435"/>
          <a:ext cx="7258050" cy="2152650"/>
        </p:xfrm>
        <a:graphic>
          <a:graphicData uri="http://schemas.openxmlformats.org/presentationml/2006/ole">
            <p:oleObj spid="_x0000_s38925" name="Equation" r:id="rId9" imgW="4838400" imgH="143496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Unilateral (One-sided) Laplace Transform</a:t>
            </a:r>
            <a:endParaRPr lang="en-US" b="1" dirty="0">
              <a:solidFill>
                <a:schemeClr val="accent2"/>
              </a:solidFill>
            </a:endParaRPr>
          </a:p>
        </p:txBody>
      </p:sp>
      <p:sp>
        <p:nvSpPr>
          <p:cNvPr id="8" name="TextBox 7"/>
          <p:cNvSpPr txBox="1"/>
          <p:nvPr/>
        </p:nvSpPr>
        <p:spPr>
          <a:xfrm>
            <a:off x="182880" y="534568"/>
            <a:ext cx="8732520" cy="4601260"/>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1800"/>
              </a:spcAft>
              <a:buClrTx/>
              <a:buSzTx/>
              <a:buFontTx/>
              <a:buChar char="•"/>
              <a:tabLst>
                <a:tab pos="4572000" algn="l"/>
              </a:tabLst>
            </a:pPr>
            <a:r>
              <a:rPr lang="en-US" sz="1800" b="1" kern="0" dirty="0" smtClean="0">
                <a:latin typeface="+mn-lt"/>
              </a:rPr>
              <a:t>Define a special case of the Laplace</a:t>
            </a:r>
            <a:br>
              <a:rPr lang="en-US" sz="1800" b="1" kern="0" dirty="0" smtClean="0">
                <a:latin typeface="+mn-lt"/>
              </a:rPr>
            </a:br>
            <a:r>
              <a:rPr lang="en-US" sz="1800" b="1" kern="0" dirty="0" smtClean="0">
                <a:latin typeface="+mn-lt"/>
              </a:rPr>
              <a:t>transform for right-sided signals:</a:t>
            </a:r>
          </a:p>
          <a:p>
            <a:pPr marL="168275" marR="0" indent="-168275" algn="l" defTabSz="914400" rtl="0" eaLnBrk="1" fontAlgn="base" latinLnBrk="0" hangingPunct="1">
              <a:lnSpc>
                <a:spcPct val="100000"/>
              </a:lnSpc>
              <a:spcBef>
                <a:spcPts val="0"/>
              </a:spcBef>
              <a:spcAft>
                <a:spcPts val="1200"/>
              </a:spcAft>
              <a:buClrTx/>
              <a:buSzTx/>
              <a:buFontTx/>
              <a:buChar char="•"/>
              <a:tabLst>
                <a:tab pos="4572000" algn="l"/>
              </a:tabLst>
            </a:pPr>
            <a:r>
              <a:rPr lang="en-US" sz="1800" b="1" kern="0" dirty="0" smtClean="0">
                <a:latin typeface="+mn-lt"/>
              </a:rPr>
              <a:t>For right-sided signals (                       ), and for causal systems (                       ), the one-sided and two-sided transforms are equal.</a:t>
            </a:r>
          </a:p>
          <a:p>
            <a:pPr marL="168275" marR="0" indent="-168275" algn="l" defTabSz="914400" rtl="0" eaLnBrk="1" fontAlgn="base" latinLnBrk="0" hangingPunct="1">
              <a:lnSpc>
                <a:spcPct val="100000"/>
              </a:lnSpc>
              <a:spcBef>
                <a:spcPts val="0"/>
              </a:spcBef>
              <a:spcAft>
                <a:spcPts val="6000"/>
              </a:spcAft>
              <a:buClrTx/>
              <a:buSzTx/>
              <a:buFontTx/>
              <a:buChar char="•"/>
              <a:tabLst>
                <a:tab pos="4572000" algn="l"/>
              </a:tabLst>
            </a:pPr>
            <a:r>
              <a:rPr lang="en-US" sz="1800" b="1" kern="0" dirty="0" smtClean="0">
                <a:latin typeface="+mn-lt"/>
              </a:rPr>
              <a:t>Several properties change slightly, such as differentiation:</a:t>
            </a:r>
          </a:p>
          <a:p>
            <a:pPr marL="168275" marR="0" indent="-168275" algn="l" defTabSz="914400" rtl="0" eaLnBrk="1" fontAlgn="base" latinLnBrk="0" hangingPunct="1">
              <a:lnSpc>
                <a:spcPct val="100000"/>
              </a:lnSpc>
              <a:spcBef>
                <a:spcPts val="0"/>
              </a:spcBef>
              <a:spcAft>
                <a:spcPts val="9600"/>
              </a:spcAft>
              <a:buClrTx/>
              <a:buSzTx/>
              <a:tabLst>
                <a:tab pos="4572000" algn="l"/>
              </a:tabLst>
            </a:pPr>
            <a:r>
              <a:rPr lang="en-US" sz="1800" b="1" kern="0" dirty="0" smtClean="0">
                <a:latin typeface="+mn-lt"/>
              </a:rPr>
              <a:t>	Proof:</a:t>
            </a:r>
          </a:p>
          <a:p>
            <a:pPr marL="168275" marR="0" indent="-168275" algn="l" defTabSz="914400" rtl="0" eaLnBrk="1" fontAlgn="base" latinLnBrk="0" hangingPunct="1">
              <a:lnSpc>
                <a:spcPct val="100000"/>
              </a:lnSpc>
              <a:spcBef>
                <a:spcPts val="0"/>
              </a:spcBef>
              <a:spcAft>
                <a:spcPts val="4800"/>
              </a:spcAft>
              <a:buClrTx/>
              <a:buSzTx/>
              <a:buFont typeface="Arial" pitchFamily="34" charset="0"/>
              <a:buChar char="•"/>
              <a:tabLst>
                <a:tab pos="4572000" algn="l"/>
              </a:tabLst>
            </a:pPr>
            <a:r>
              <a:rPr lang="en-US" sz="1800" b="1" kern="0" dirty="0" smtClean="0">
                <a:latin typeface="+mn-lt"/>
              </a:rPr>
              <a:t>Other properties, such as convolution, hold as is, as long as the system is causal and the input starts at </a:t>
            </a:r>
            <a:r>
              <a:rPr lang="en-US" sz="1800" i="1" kern="0" dirty="0" smtClean="0">
                <a:latin typeface="+mn-lt"/>
              </a:rPr>
              <a:t>t </a:t>
            </a:r>
            <a:r>
              <a:rPr lang="en-US" sz="1800" kern="0" dirty="0" smtClean="0">
                <a:latin typeface="+mn-lt"/>
              </a:rPr>
              <a:t>=</a:t>
            </a:r>
            <a:r>
              <a:rPr lang="en-US" sz="1800" i="1" kern="0" dirty="0" smtClean="0">
                <a:latin typeface="+mn-lt"/>
              </a:rPr>
              <a:t> 0</a:t>
            </a:r>
            <a:r>
              <a:rPr lang="en-US" sz="1800" b="1" kern="0" dirty="0" smtClean="0">
                <a:latin typeface="+mn-lt"/>
              </a:rPr>
              <a:t>.</a:t>
            </a:r>
            <a:endParaRPr lang="en-US" sz="1800" b="1" kern="0" dirty="0" smtClean="0">
              <a:latin typeface="+mn-lt"/>
            </a:endParaRPr>
          </a:p>
        </p:txBody>
      </p:sp>
      <p:graphicFrame>
        <p:nvGraphicFramePr>
          <p:cNvPr id="31765" name="Object 21"/>
          <p:cNvGraphicFramePr>
            <a:graphicFrameLocks noChangeAspect="1"/>
          </p:cNvGraphicFramePr>
          <p:nvPr/>
        </p:nvGraphicFramePr>
        <p:xfrm>
          <a:off x="4480559" y="555841"/>
          <a:ext cx="1771650" cy="723900"/>
        </p:xfrm>
        <a:graphic>
          <a:graphicData uri="http://schemas.openxmlformats.org/presentationml/2006/ole">
            <p:oleObj spid="_x0000_s31765" name="Equation" r:id="rId3" imgW="1180800" imgH="482400" progId="Equation.3">
              <p:embed/>
            </p:oleObj>
          </a:graphicData>
        </a:graphic>
      </p:graphicFrame>
      <p:graphicFrame>
        <p:nvGraphicFramePr>
          <p:cNvPr id="31766" name="Object 22"/>
          <p:cNvGraphicFramePr>
            <a:graphicFrameLocks noChangeAspect="1"/>
          </p:cNvGraphicFramePr>
          <p:nvPr/>
        </p:nvGraphicFramePr>
        <p:xfrm>
          <a:off x="2937241" y="1340121"/>
          <a:ext cx="1447800" cy="304800"/>
        </p:xfrm>
        <a:graphic>
          <a:graphicData uri="http://schemas.openxmlformats.org/presentationml/2006/ole">
            <p:oleObj spid="_x0000_s31766" name="Equation" r:id="rId4" imgW="965160" imgH="203040" progId="Equation.3">
              <p:embed/>
            </p:oleObj>
          </a:graphicData>
        </a:graphic>
      </p:graphicFrame>
      <p:graphicFrame>
        <p:nvGraphicFramePr>
          <p:cNvPr id="31767" name="Object 23"/>
          <p:cNvGraphicFramePr>
            <a:graphicFrameLocks noChangeAspect="1"/>
          </p:cNvGraphicFramePr>
          <p:nvPr/>
        </p:nvGraphicFramePr>
        <p:xfrm>
          <a:off x="7253312" y="1337995"/>
          <a:ext cx="1447800" cy="304800"/>
        </p:xfrm>
        <a:graphic>
          <a:graphicData uri="http://schemas.openxmlformats.org/presentationml/2006/ole">
            <p:oleObj spid="_x0000_s31767" name="Equation" r:id="rId5" imgW="965160" imgH="203040" progId="Equation.3">
              <p:embed/>
            </p:oleObj>
          </a:graphicData>
        </a:graphic>
      </p:graphicFrame>
      <p:graphicFrame>
        <p:nvGraphicFramePr>
          <p:cNvPr id="31768" name="Object 24"/>
          <p:cNvGraphicFramePr>
            <a:graphicFrameLocks noChangeAspect="1"/>
          </p:cNvGraphicFramePr>
          <p:nvPr/>
        </p:nvGraphicFramePr>
        <p:xfrm>
          <a:off x="457200" y="2327934"/>
          <a:ext cx="2171700" cy="590550"/>
        </p:xfrm>
        <a:graphic>
          <a:graphicData uri="http://schemas.openxmlformats.org/presentationml/2006/ole">
            <p:oleObj spid="_x0000_s31768" name="Equation" r:id="rId6" imgW="1447560" imgH="393480" progId="Equation.3">
              <p:embed/>
            </p:oleObj>
          </a:graphicData>
        </a:graphic>
      </p:graphicFrame>
      <p:graphicFrame>
        <p:nvGraphicFramePr>
          <p:cNvPr id="31769" name="Object 25"/>
          <p:cNvGraphicFramePr>
            <a:graphicFrameLocks noChangeAspect="1"/>
          </p:cNvGraphicFramePr>
          <p:nvPr/>
        </p:nvGraphicFramePr>
        <p:xfrm>
          <a:off x="2978126" y="2291861"/>
          <a:ext cx="3314700" cy="685800"/>
        </p:xfrm>
        <a:graphic>
          <a:graphicData uri="http://schemas.openxmlformats.org/presentationml/2006/ole">
            <p:oleObj spid="_x0000_s31769" name="Equation" r:id="rId7" imgW="2209680" imgH="457200" progId="Equation.3">
              <p:embed/>
            </p:oleObj>
          </a:graphicData>
        </a:graphic>
      </p:graphicFrame>
      <p:graphicFrame>
        <p:nvGraphicFramePr>
          <p:cNvPr id="31770" name="Object 26"/>
          <p:cNvGraphicFramePr>
            <a:graphicFrameLocks noChangeAspect="1"/>
          </p:cNvGraphicFramePr>
          <p:nvPr/>
        </p:nvGraphicFramePr>
        <p:xfrm>
          <a:off x="457200" y="3379788"/>
          <a:ext cx="7848600" cy="1104900"/>
        </p:xfrm>
        <a:graphic>
          <a:graphicData uri="http://schemas.openxmlformats.org/presentationml/2006/ole">
            <p:oleObj spid="_x0000_s31770" name="Equation" r:id="rId8" imgW="5232240" imgH="73656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Initial and Final Value Theorems</a:t>
            </a:r>
            <a:endParaRPr lang="en-US" b="1" dirty="0">
              <a:solidFill>
                <a:schemeClr val="accent2"/>
              </a:solidFill>
            </a:endParaRPr>
          </a:p>
        </p:txBody>
      </p:sp>
      <p:sp>
        <p:nvSpPr>
          <p:cNvPr id="6" name="TextBox 5"/>
          <p:cNvSpPr txBox="1"/>
          <p:nvPr/>
        </p:nvSpPr>
        <p:spPr>
          <a:xfrm>
            <a:off x="197289" y="576774"/>
            <a:ext cx="8693493" cy="1369606"/>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3000"/>
              </a:spcAft>
              <a:buClrTx/>
              <a:buSzTx/>
              <a:buFont typeface="Arial" pitchFamily="34" charset="0"/>
              <a:buChar char="•"/>
              <a:tabLst/>
            </a:pPr>
            <a:r>
              <a:rPr lang="en-US" sz="1800" b="1" kern="0" dirty="0" smtClean="0">
                <a:latin typeface="+mn-lt"/>
              </a:rPr>
              <a:t>Theorem:</a:t>
            </a:r>
            <a:endParaRPr lang="en-US" sz="1800" b="1" kern="0" dirty="0" smtClean="0">
              <a:latin typeface="+mn-lt"/>
            </a:endParaRPr>
          </a:p>
          <a:p>
            <a:pPr marL="168275" marR="0" indent="-168275" algn="l" defTabSz="914400" rtl="0" eaLnBrk="1" fontAlgn="base" latinLnBrk="0" hangingPunct="1">
              <a:lnSpc>
                <a:spcPct val="100000"/>
              </a:lnSpc>
              <a:spcBef>
                <a:spcPts val="0"/>
              </a:spcBef>
              <a:spcAft>
                <a:spcPts val="1200"/>
              </a:spcAft>
              <a:buClrTx/>
              <a:buSzTx/>
              <a:buFont typeface="Arial" pitchFamily="34" charset="0"/>
              <a:buChar char="•"/>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Proof:</a:t>
            </a:r>
          </a:p>
          <a:p>
            <a:pPr marL="168275" marR="0" indent="-168275" algn="l" defTabSz="914400" rtl="0" eaLnBrk="1" fontAlgn="base" latinLnBrk="0" hangingPunct="1">
              <a:lnSpc>
                <a:spcPct val="100000"/>
              </a:lnSpc>
              <a:spcBef>
                <a:spcPts val="0"/>
              </a:spcBef>
              <a:spcAft>
                <a:spcPts val="1200"/>
              </a:spcAft>
              <a:buClrTx/>
              <a:buSzTx/>
              <a:tabLst/>
            </a:pPr>
            <a:r>
              <a:rPr lang="en-US" sz="1800" b="1" kern="0" dirty="0" smtClean="0">
                <a:latin typeface="+mn-lt"/>
              </a:rPr>
              <a:t>	</a:t>
            </a:r>
            <a:r>
              <a:rPr lang="en-US" sz="1800" b="1" kern="0" dirty="0" smtClean="0">
                <a:latin typeface="+mn-lt"/>
              </a:rPr>
              <a:t>Applying the differentiation property:</a:t>
            </a:r>
            <a:endParaRPr lang="en-US" sz="1800" b="1" kern="0" dirty="0" smtClean="0">
              <a:latin typeface="+mn-lt"/>
            </a:endParaRPr>
          </a:p>
        </p:txBody>
      </p:sp>
      <p:graphicFrame>
        <p:nvGraphicFramePr>
          <p:cNvPr id="38913" name="Object 1"/>
          <p:cNvGraphicFramePr>
            <a:graphicFrameLocks noChangeAspect="1"/>
          </p:cNvGraphicFramePr>
          <p:nvPr/>
        </p:nvGraphicFramePr>
        <p:xfrm>
          <a:off x="1543415" y="582975"/>
          <a:ext cx="3962400" cy="838200"/>
        </p:xfrm>
        <a:graphic>
          <a:graphicData uri="http://schemas.openxmlformats.org/presentationml/2006/ole">
            <p:oleObj spid="_x0000_s39938" name="Equation" r:id="rId3" imgW="2641320" imgH="558720" progId="Equation.3">
              <p:embed/>
            </p:oleObj>
          </a:graphicData>
        </a:graphic>
      </p:graphicFrame>
      <p:graphicFrame>
        <p:nvGraphicFramePr>
          <p:cNvPr id="38917" name="Object 5"/>
          <p:cNvGraphicFramePr>
            <a:graphicFrameLocks noChangeAspect="1"/>
          </p:cNvGraphicFramePr>
          <p:nvPr/>
        </p:nvGraphicFramePr>
        <p:xfrm>
          <a:off x="457200" y="1959119"/>
          <a:ext cx="6210300" cy="3295650"/>
        </p:xfrm>
        <a:graphic>
          <a:graphicData uri="http://schemas.openxmlformats.org/presentationml/2006/ole">
            <p:oleObj spid="_x0000_s39939" name="Equation" r:id="rId4" imgW="4140000" imgH="2197080" progId="Equation.3">
              <p:embed/>
            </p:oleObj>
          </a:graphicData>
        </a:graphic>
      </p:graphicFrame>
      <p:sp>
        <p:nvSpPr>
          <p:cNvPr id="17" name="TextBox 16"/>
          <p:cNvSpPr txBox="1"/>
          <p:nvPr/>
        </p:nvSpPr>
        <p:spPr>
          <a:xfrm>
            <a:off x="196946" y="5275382"/>
            <a:ext cx="8539090" cy="1323439"/>
          </a:xfrm>
          <a:prstGeom prst="rect">
            <a:avLst/>
          </a:prstGeom>
        </p:spPr>
        <p:txBody>
          <a:bodyPr wrap="square" lIns="0" tIns="0" rIns="0" bIns="0" rtlCol="0">
            <a:spAutoFit/>
          </a:bodyPr>
          <a:lstStyle/>
          <a:p>
            <a:pPr marL="168275" indent="-168275">
              <a:spcBef>
                <a:spcPts val="0"/>
              </a:spcBef>
              <a:spcAft>
                <a:spcPts val="6000"/>
              </a:spcAft>
              <a:buFontTx/>
              <a:buChar char="•"/>
            </a:pPr>
            <a:r>
              <a:rPr kumimoji="0" lang="en-US" sz="1800" b="1" i="0" u="none" strike="noStrike" kern="0" cap="none" spc="0" normalizeH="0" baseline="0" noProof="0" dirty="0" smtClean="0">
                <a:ln>
                  <a:noFill/>
                </a:ln>
                <a:solidFill>
                  <a:schemeClr val="tx1"/>
                </a:solidFill>
                <a:effectLst/>
                <a:uLnTx/>
                <a:uFillTx/>
                <a:latin typeface="+mn-lt"/>
                <a:ea typeface="+mn-ea"/>
                <a:cs typeface="+mn-cs"/>
              </a:rPr>
              <a:t>The initial value theorem can be extended to higher-order</a:t>
            </a:r>
            <a:r>
              <a:rPr kumimoji="0" lang="en-US" sz="1800" b="1" i="0" u="none" strike="noStrike" kern="0" cap="none" spc="0" normalizeH="0" noProof="0" dirty="0" smtClean="0">
                <a:ln>
                  <a:noFill/>
                </a:ln>
                <a:solidFill>
                  <a:schemeClr val="tx1"/>
                </a:solidFill>
                <a:effectLst/>
                <a:uLnTx/>
                <a:uFillTx/>
                <a:latin typeface="+mn-lt"/>
                <a:ea typeface="+mn-ea"/>
                <a:cs typeface="+mn-cs"/>
              </a:rPr>
              <a:t> derivatives</a:t>
            </a:r>
            <a:r>
              <a:rPr lang="en-US" sz="1800" b="1" kern="0" dirty="0" smtClean="0">
                <a:latin typeface="+mn-lt"/>
              </a:rPr>
              <a:t>:</a:t>
            </a:r>
          </a:p>
          <a:p>
            <a:pPr marL="168275" indent="-168275">
              <a:spcBef>
                <a:spcPts val="0"/>
              </a:spcBef>
              <a:buFontTx/>
              <a:buChar char="•"/>
            </a:pPr>
            <a:r>
              <a:rPr lang="en-US" sz="1800" b="1" kern="0" noProof="0" dirty="0" smtClean="0">
                <a:latin typeface="+mn-lt"/>
              </a:rPr>
              <a:t>Allow initial and final conditions to be computed directly from the transform.</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graphicFrame>
        <p:nvGraphicFramePr>
          <p:cNvPr id="2" name="Object 6"/>
          <p:cNvGraphicFramePr>
            <a:graphicFrameLocks noChangeAspect="1"/>
          </p:cNvGraphicFramePr>
          <p:nvPr/>
        </p:nvGraphicFramePr>
        <p:xfrm>
          <a:off x="457200" y="5561081"/>
          <a:ext cx="2857500" cy="666750"/>
        </p:xfrm>
        <a:graphic>
          <a:graphicData uri="http://schemas.openxmlformats.org/presentationml/2006/ole">
            <p:oleObj spid="_x0000_s39942" name="Equation" r:id="rId5" imgW="1904760" imgH="4442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Application of the Initial and Final Value Theorems</a:t>
            </a:r>
            <a:endParaRPr lang="en-US" b="1" dirty="0">
              <a:solidFill>
                <a:schemeClr val="accent2"/>
              </a:solidFill>
            </a:endParaRPr>
          </a:p>
        </p:txBody>
      </p:sp>
      <p:sp>
        <p:nvSpPr>
          <p:cNvPr id="5" name="TextBox 4"/>
          <p:cNvSpPr txBox="1"/>
          <p:nvPr/>
        </p:nvSpPr>
        <p:spPr>
          <a:xfrm>
            <a:off x="178459" y="604910"/>
            <a:ext cx="8651630" cy="4108817"/>
          </a:xfrm>
          <a:prstGeom prst="rect">
            <a:avLst/>
          </a:prstGeom>
        </p:spPr>
        <p:txBody>
          <a:bodyPr wrap="square" lIns="0" tIns="0" rIns="0" bIns="0" rtlCol="0">
            <a:spAutoFit/>
          </a:bodyPr>
          <a:lstStyle/>
          <a:p>
            <a:pPr marL="168275" indent="-168275">
              <a:spcBef>
                <a:spcPts val="0"/>
              </a:spcBef>
              <a:spcAft>
                <a:spcPts val="6000"/>
              </a:spcAft>
              <a:buFontTx/>
              <a:buChar char="•"/>
              <a:tabLst>
                <a:tab pos="4572000" algn="l"/>
              </a:tabLst>
            </a:pPr>
            <a:r>
              <a:rPr lang="en-US" sz="1800" b="1" kern="0" dirty="0" smtClean="0"/>
              <a:t>Consider a rational transform:</a:t>
            </a:r>
          </a:p>
          <a:p>
            <a:pPr marL="168275" indent="-168275">
              <a:spcBef>
                <a:spcPts val="0"/>
              </a:spcBef>
              <a:spcAft>
                <a:spcPts val="6000"/>
              </a:spcAft>
              <a:buFontTx/>
              <a:buChar char="•"/>
              <a:tabLst>
                <a:tab pos="4572000" algn="l"/>
              </a:tabLst>
            </a:pPr>
            <a:r>
              <a:rPr lang="en-US" sz="1800" b="1" kern="0" dirty="0" smtClean="0">
                <a:latin typeface="+mn-lt"/>
              </a:rPr>
              <a:t>Initial value:</a:t>
            </a:r>
          </a:p>
          <a:p>
            <a:pPr marL="168275" indent="-168275">
              <a:spcBef>
                <a:spcPts val="0"/>
              </a:spcBef>
              <a:spcAft>
                <a:spcPts val="11400"/>
              </a:spcAft>
              <a:tabLst>
                <a:tab pos="4572000" algn="l"/>
              </a:tabLst>
            </a:pPr>
            <a:r>
              <a:rPr lang="en-US" sz="1800" b="1" kern="0" dirty="0" smtClean="0">
                <a:latin typeface="+mn-lt"/>
              </a:rPr>
              <a:t>	</a:t>
            </a:r>
            <a:r>
              <a:rPr lang="en-US" sz="1800" b="1" kern="0" dirty="0" smtClean="0">
                <a:latin typeface="+mn-lt"/>
              </a:rPr>
              <a:t>For example:</a:t>
            </a:r>
          </a:p>
          <a:p>
            <a:pPr marL="168275" indent="-168275">
              <a:spcBef>
                <a:spcPts val="0"/>
              </a:spcBef>
              <a:spcAft>
                <a:spcPts val="12800"/>
              </a:spcAft>
              <a:buFont typeface="Arial" pitchFamily="34" charset="0"/>
              <a:buChar char="•"/>
              <a:tabLst>
                <a:tab pos="4572000" algn="l"/>
              </a:tabLst>
            </a:pPr>
            <a:r>
              <a:rPr lang="en-US" sz="1800" b="1" kern="0" dirty="0" smtClean="0">
                <a:latin typeface="+mn-lt"/>
              </a:rPr>
              <a:t>Final Value:</a:t>
            </a:r>
            <a:endParaRPr lang="en-US" sz="1800" b="1" kern="0" dirty="0" smtClean="0">
              <a:latin typeface="+mn-lt"/>
            </a:endParaRPr>
          </a:p>
        </p:txBody>
      </p:sp>
      <p:graphicFrame>
        <p:nvGraphicFramePr>
          <p:cNvPr id="2" name="Object 6"/>
          <p:cNvGraphicFramePr>
            <a:graphicFrameLocks noChangeAspect="1"/>
          </p:cNvGraphicFramePr>
          <p:nvPr/>
        </p:nvGraphicFramePr>
        <p:xfrm>
          <a:off x="457200" y="930666"/>
          <a:ext cx="3733800" cy="647700"/>
        </p:xfrm>
        <a:graphic>
          <a:graphicData uri="http://schemas.openxmlformats.org/presentationml/2006/ole">
            <p:oleObj spid="_x0000_s35846" name="Equation" r:id="rId3" imgW="2489040" imgH="431640" progId="Equation.3">
              <p:embed/>
            </p:oleObj>
          </a:graphicData>
        </a:graphic>
      </p:graphicFrame>
      <p:graphicFrame>
        <p:nvGraphicFramePr>
          <p:cNvPr id="35847" name="Object 7"/>
          <p:cNvGraphicFramePr>
            <a:graphicFrameLocks noChangeAspect="1"/>
          </p:cNvGraphicFramePr>
          <p:nvPr/>
        </p:nvGraphicFramePr>
        <p:xfrm>
          <a:off x="457200" y="1678442"/>
          <a:ext cx="4743450" cy="1066800"/>
        </p:xfrm>
        <a:graphic>
          <a:graphicData uri="http://schemas.openxmlformats.org/presentationml/2006/ole">
            <p:oleObj spid="_x0000_s35847" name="Equation" r:id="rId4" imgW="3162240" imgH="711000" progId="Equation.3">
              <p:embed/>
            </p:oleObj>
          </a:graphicData>
        </a:graphic>
      </p:graphicFrame>
      <p:graphicFrame>
        <p:nvGraphicFramePr>
          <p:cNvPr id="35848" name="Object 8"/>
          <p:cNvGraphicFramePr>
            <a:graphicFrameLocks noChangeAspect="1"/>
          </p:cNvGraphicFramePr>
          <p:nvPr/>
        </p:nvGraphicFramePr>
        <p:xfrm>
          <a:off x="457200" y="2963807"/>
          <a:ext cx="3448050" cy="1333500"/>
        </p:xfrm>
        <a:graphic>
          <a:graphicData uri="http://schemas.openxmlformats.org/presentationml/2006/ole">
            <p:oleObj spid="_x0000_s35848" name="Equation" r:id="rId5" imgW="2298600" imgH="888840" progId="Equation.3">
              <p:embed/>
            </p:oleObj>
          </a:graphicData>
        </a:graphic>
      </p:graphicFrame>
      <p:graphicFrame>
        <p:nvGraphicFramePr>
          <p:cNvPr id="35849" name="Object 9"/>
          <p:cNvGraphicFramePr>
            <a:graphicFrameLocks noChangeAspect="1"/>
          </p:cNvGraphicFramePr>
          <p:nvPr/>
        </p:nvGraphicFramePr>
        <p:xfrm>
          <a:off x="457200" y="4801110"/>
          <a:ext cx="5905500" cy="419100"/>
        </p:xfrm>
        <a:graphic>
          <a:graphicData uri="http://schemas.openxmlformats.org/presentationml/2006/ole">
            <p:oleObj spid="_x0000_s35849" name="Equation" r:id="rId6" imgW="3936960" imgH="279360" progId="Equation.3">
              <p:embed/>
            </p:oleObj>
          </a:graphicData>
        </a:graphic>
      </p:graphicFrame>
      <p:graphicFrame>
        <p:nvGraphicFramePr>
          <p:cNvPr id="35850" name="Object 10"/>
          <p:cNvGraphicFramePr>
            <a:graphicFrameLocks noChangeAspect="1"/>
          </p:cNvGraphicFramePr>
          <p:nvPr/>
        </p:nvGraphicFramePr>
        <p:xfrm>
          <a:off x="457200" y="5182769"/>
          <a:ext cx="3943350" cy="1257300"/>
        </p:xfrm>
        <a:graphic>
          <a:graphicData uri="http://schemas.openxmlformats.org/presentationml/2006/ole">
            <p:oleObj spid="_x0000_s35850" name="Equation" r:id="rId7" imgW="2628720" imgH="83808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Inverse Laplace Transform usin</a:t>
            </a:r>
            <a:r>
              <a:rPr lang="en-US" b="1" dirty="0" smtClean="0">
                <a:solidFill>
                  <a:schemeClr val="accent2"/>
                </a:solidFill>
              </a:rPr>
              <a:t>g Complex Integration</a:t>
            </a:r>
            <a:endParaRPr lang="en-US" b="1" dirty="0">
              <a:solidFill>
                <a:schemeClr val="accent2"/>
              </a:solidFill>
            </a:endParaRPr>
          </a:p>
        </p:txBody>
      </p:sp>
      <p:sp>
        <p:nvSpPr>
          <p:cNvPr id="8" name="TextBox 7"/>
          <p:cNvSpPr txBox="1"/>
          <p:nvPr/>
        </p:nvSpPr>
        <p:spPr>
          <a:xfrm>
            <a:off x="182879" y="717452"/>
            <a:ext cx="8736037" cy="7017306"/>
          </a:xfrm>
          <a:prstGeom prst="rect">
            <a:avLst/>
          </a:prstGeom>
        </p:spPr>
        <p:txBody>
          <a:bodyPr wrap="square" lIns="0" tIns="0" rIns="0" bIns="0" rtlCol="0">
            <a:spAutoFit/>
          </a:bodyPr>
          <a:lstStyle/>
          <a:p>
            <a:pPr marL="168275" indent="-168275">
              <a:spcBef>
                <a:spcPts val="0"/>
              </a:spcBef>
              <a:spcAft>
                <a:spcPts val="6000"/>
              </a:spcAft>
              <a:buFontTx/>
              <a:buChar char="•"/>
              <a:tabLst>
                <a:tab pos="4572000" algn="l"/>
              </a:tabLst>
            </a:pPr>
            <a:r>
              <a:rPr lang="en-US" sz="1800" b="1" kern="0" dirty="0" smtClean="0">
                <a:latin typeface="+mn-lt"/>
              </a:rPr>
              <a:t>Recall:</a:t>
            </a:r>
          </a:p>
          <a:p>
            <a:pPr marL="168275" indent="-168275">
              <a:spcBef>
                <a:spcPts val="0"/>
              </a:spcBef>
              <a:spcAft>
                <a:spcPts val="12000"/>
              </a:spcAft>
              <a:tabLst>
                <a:tab pos="4572000" algn="l"/>
              </a:tabLst>
            </a:pPr>
            <a:r>
              <a:rPr lang="en-US" sz="1800" b="1" kern="0" dirty="0" smtClean="0">
                <a:latin typeface="+mn-lt"/>
              </a:rPr>
              <a:t>	Choose </a:t>
            </a:r>
            <a:r>
              <a:rPr lang="en-US" sz="1800" i="1" kern="0" dirty="0" smtClean="0">
                <a:latin typeface="+mn-lt"/>
                <a:sym typeface="Symbol"/>
              </a:rPr>
              <a:t>  </a:t>
            </a:r>
            <a:r>
              <a:rPr lang="en-US" sz="1800" kern="0" dirty="0" smtClean="0">
                <a:latin typeface="+mn-lt"/>
                <a:sym typeface="Symbol"/>
              </a:rPr>
              <a:t>ROC </a:t>
            </a:r>
            <a:r>
              <a:rPr lang="en-US" sz="1800" b="1" kern="0" dirty="0" smtClean="0">
                <a:latin typeface="+mn-lt"/>
                <a:sym typeface="Symbol"/>
              </a:rPr>
              <a:t>and apply the inverse Fourier transform:</a:t>
            </a:r>
          </a:p>
          <a:p>
            <a:pPr marL="168275" indent="-168275">
              <a:spcBef>
                <a:spcPts val="0"/>
              </a:spcBef>
              <a:spcAft>
                <a:spcPts val="8400"/>
              </a:spcAft>
              <a:buFont typeface="Arial" pitchFamily="34" charset="0"/>
              <a:buChar char="•"/>
              <a:tabLst>
                <a:tab pos="4572000" algn="l"/>
              </a:tabLst>
            </a:pPr>
            <a:r>
              <a:rPr lang="en-US" sz="1800" b="1" kern="0" dirty="0" smtClean="0">
                <a:latin typeface="+mn-lt"/>
                <a:sym typeface="Symbol"/>
              </a:rPr>
              <a:t>But for a fixed </a:t>
            </a:r>
            <a:r>
              <a:rPr lang="en-US" sz="1800" i="1" kern="0" dirty="0" smtClean="0">
                <a:sym typeface="Symbol"/>
              </a:rPr>
              <a:t>, s =  + j, </a:t>
            </a:r>
            <a:r>
              <a:rPr lang="en-US" sz="1800" i="1" kern="0" dirty="0" err="1" smtClean="0">
                <a:sym typeface="Symbol"/>
              </a:rPr>
              <a:t>ds</a:t>
            </a:r>
            <a:r>
              <a:rPr lang="en-US" sz="1800" i="1" kern="0" dirty="0" smtClean="0">
                <a:sym typeface="Symbol"/>
              </a:rPr>
              <a:t> = j d</a:t>
            </a:r>
            <a:r>
              <a:rPr lang="en-US" sz="1800" b="1" kern="0" dirty="0" smtClean="0">
                <a:sym typeface="Symbol"/>
              </a:rPr>
              <a:t>:</a:t>
            </a:r>
          </a:p>
          <a:p>
            <a:pPr marL="168275" indent="-168275">
              <a:spcBef>
                <a:spcPts val="0"/>
              </a:spcBef>
              <a:spcAft>
                <a:spcPts val="12000"/>
              </a:spcAft>
              <a:buFont typeface="Arial" pitchFamily="34" charset="0"/>
              <a:buChar char="•"/>
              <a:tabLst>
                <a:tab pos="4572000" algn="l"/>
              </a:tabLst>
            </a:pPr>
            <a:r>
              <a:rPr lang="en-US" sz="1800" b="1" kern="0" dirty="0" smtClean="0">
                <a:latin typeface="+mn-lt"/>
                <a:sym typeface="Symbol"/>
              </a:rPr>
              <a:t>This is a contour integral in the complex plane. Such integrals are studied extensively in a course on complex variables, but are beyond the scope of this course.</a:t>
            </a:r>
          </a:p>
          <a:p>
            <a:pPr marL="168275" indent="-168275">
              <a:spcBef>
                <a:spcPts val="0"/>
              </a:spcBef>
              <a:spcAft>
                <a:spcPts val="7200"/>
              </a:spcAft>
              <a:tabLst>
                <a:tab pos="4572000" algn="l"/>
              </a:tabLst>
            </a:pPr>
            <a:endParaRPr lang="en-US" sz="1800" kern="0" dirty="0" smtClean="0">
              <a:latin typeface="+mn-lt"/>
            </a:endParaRPr>
          </a:p>
        </p:txBody>
      </p:sp>
      <p:graphicFrame>
        <p:nvGraphicFramePr>
          <p:cNvPr id="36872" name="Object 8"/>
          <p:cNvGraphicFramePr>
            <a:graphicFrameLocks noChangeAspect="1"/>
          </p:cNvGraphicFramePr>
          <p:nvPr/>
        </p:nvGraphicFramePr>
        <p:xfrm>
          <a:off x="1197000" y="539627"/>
          <a:ext cx="3752850" cy="1066800"/>
        </p:xfrm>
        <a:graphic>
          <a:graphicData uri="http://schemas.openxmlformats.org/presentationml/2006/ole">
            <p:oleObj spid="_x0000_s36872" name="Equation" r:id="rId3" imgW="2501640" imgH="711000" progId="Equation.3">
              <p:embed/>
            </p:oleObj>
          </a:graphicData>
        </a:graphic>
      </p:graphicFrame>
      <p:graphicFrame>
        <p:nvGraphicFramePr>
          <p:cNvPr id="36873" name="Object 9"/>
          <p:cNvGraphicFramePr>
            <a:graphicFrameLocks noChangeAspect="1"/>
          </p:cNvGraphicFramePr>
          <p:nvPr/>
        </p:nvGraphicFramePr>
        <p:xfrm>
          <a:off x="457200" y="2092862"/>
          <a:ext cx="3409950" cy="1447800"/>
        </p:xfrm>
        <a:graphic>
          <a:graphicData uri="http://schemas.openxmlformats.org/presentationml/2006/ole">
            <p:oleObj spid="_x0000_s36873" name="Equation" r:id="rId4" imgW="2273040" imgH="965160" progId="Equation.3">
              <p:embed/>
            </p:oleObj>
          </a:graphicData>
        </a:graphic>
      </p:graphicFrame>
      <p:graphicFrame>
        <p:nvGraphicFramePr>
          <p:cNvPr id="36874" name="Object 10"/>
          <p:cNvGraphicFramePr>
            <a:graphicFrameLocks noChangeAspect="1"/>
          </p:cNvGraphicFramePr>
          <p:nvPr/>
        </p:nvGraphicFramePr>
        <p:xfrm>
          <a:off x="457200" y="3934338"/>
          <a:ext cx="3790950" cy="742950"/>
        </p:xfrm>
        <a:graphic>
          <a:graphicData uri="http://schemas.openxmlformats.org/presentationml/2006/ole">
            <p:oleObj spid="_x0000_s36874" name="Equation" r:id="rId5" imgW="2527200" imgH="49500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22852</TotalTime>
  <Words>400</Words>
  <Application>Microsoft PowerPoint</Application>
  <PresentationFormat>Letter Paper (8.5x11 in)</PresentationFormat>
  <Paragraphs>74</Paragraphs>
  <Slides>11</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4" baseType="lpstr">
      <vt:lpstr>lecture_title</vt:lpstr>
      <vt:lpstr>lecture_default</vt:lpstr>
      <vt:lpstr>Microsoft Equation 3.0</vt:lpstr>
      <vt:lpstr>Slide 0</vt:lpstr>
      <vt:lpstr>Slide 1</vt:lpstr>
      <vt:lpstr>Slide 2</vt:lpstr>
      <vt:lpstr>Slide 3</vt:lpstr>
      <vt:lpstr>Slide 4</vt:lpstr>
      <vt:lpstr>Slide 5</vt:lpstr>
      <vt:lpstr>Slide 6</vt:lpstr>
      <vt:lpstr>Slide 7</vt:lpstr>
      <vt:lpstr>Slide 8</vt:lpstr>
      <vt:lpstr>Slide 9</vt:lpstr>
      <vt:lpstr>Slide 10</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2144</cp:revision>
  <dcterms:created xsi:type="dcterms:W3CDTF">2002-09-12T17:13:32Z</dcterms:created>
  <dcterms:modified xsi:type="dcterms:W3CDTF">2008-10-10T13:20:43Z</dcterms:modified>
</cp:coreProperties>
</file>