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01" r:id="rId2"/>
  </p:sldMasterIdLst>
  <p:notesMasterIdLst>
    <p:notesMasterId r:id="rId15"/>
  </p:notesMasterIdLst>
  <p:handoutMasterIdLst>
    <p:handoutMasterId r:id="rId16"/>
  </p:handoutMasterIdLst>
  <p:sldIdLst>
    <p:sldId id="325" r:id="rId3"/>
    <p:sldId id="541" r:id="rId4"/>
    <p:sldId id="563" r:id="rId5"/>
    <p:sldId id="557" r:id="rId6"/>
    <p:sldId id="564" r:id="rId7"/>
    <p:sldId id="559" r:id="rId8"/>
    <p:sldId id="565" r:id="rId9"/>
    <p:sldId id="566" r:id="rId10"/>
    <p:sldId id="567" r:id="rId11"/>
    <p:sldId id="568" r:id="rId12"/>
    <p:sldId id="569" r:id="rId13"/>
    <p:sldId id="495" r:id="rId14"/>
  </p:sldIdLst>
  <p:sldSz cx="9144000" cy="6858000" type="letter"/>
  <p:notesSz cx="7077075" cy="90043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92034"/>
    <a:srgbClr val="EFF755"/>
    <a:srgbClr val="CC6600"/>
    <a:srgbClr val="6666FF"/>
    <a:srgbClr val="008000"/>
    <a:srgbClr val="000080"/>
    <a:srgbClr val="004000"/>
    <a:srgbClr val="9966FF"/>
    <a:srgbClr val="CCEC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4713" autoAdjust="0"/>
    <p:restoredTop sz="96226" autoAdjust="0"/>
  </p:normalViewPr>
  <p:slideViewPr>
    <p:cSldViewPr snapToGrid="0">
      <p:cViewPr varScale="1">
        <p:scale>
          <a:sx n="68" d="100"/>
          <a:sy n="68" d="100"/>
        </p:scale>
        <p:origin x="-828" y="-96"/>
      </p:cViewPr>
      <p:guideLst>
        <p:guide orient="horz" pos="55"/>
        <p:guide pos="2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734" y="-108"/>
      </p:cViewPr>
      <p:guideLst>
        <p:guide orient="horz" pos="2835"/>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5" Type="http://schemas.openxmlformats.org/officeDocument/2006/relationships/image" Target="../media/image8.wmf"/><Relationship Id="rId4"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4"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4" Type="http://schemas.openxmlformats.org/officeDocument/2006/relationships/image" Target="../media/image17.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35.wmf"/><Relationship Id="rId4" Type="http://schemas.openxmlformats.org/officeDocument/2006/relationships/image" Target="../media/image3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66158826-EADE-4792-AB13-43381F09BF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87463" y="674688"/>
            <a:ext cx="4502150" cy="3376612"/>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44636" y="4277043"/>
            <a:ext cx="5187804" cy="405193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ECC53042-5A96-4DBC-B738-B843823BA6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MS</a:t>
            </a:r>
            <a:r>
              <a:rPr lang="en-US" baseline="0" dirty="0" smtClean="0"/>
              <a:t> Equation 3.0 was used with settings of: 18, 12, 8, 18, 12.</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0</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6</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7</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10/19/2008</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dirty="0"/>
              <a:t>R. S. Sutton and A. G. </a:t>
            </a:r>
            <a:r>
              <a:rPr lang="en-US" altLang="en-US" dirty="0" err="1"/>
              <a:t>Barto</a:t>
            </a:r>
            <a:r>
              <a:rPr lang="en-US" altLang="en-US" dirty="0"/>
              <a:t>: Reinforcement Learning: An Introduction</a:t>
            </a:r>
            <a:endParaRPr lang="en-US" altLang="en-US" sz="1400" dirty="0"/>
          </a:p>
        </p:txBody>
      </p:sp>
      <p:sp>
        <p:nvSpPr>
          <p:cNvPr id="4"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2A9A9A9B-D817-4253-85CF-175FAC8E63AC}"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447800"/>
            <a:ext cx="3810000" cy="4876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47800"/>
            <a:ext cx="3810000" cy="4876800"/>
          </a:xfrm>
          <a:prstGeom prst="rect">
            <a:avLst/>
          </a:prstGeom>
        </p:spPr>
        <p:txBody>
          <a:bodyPr/>
          <a:lstStyle/>
          <a:p>
            <a:pPr lvl="0"/>
            <a:endParaRPr lang="en-US" noProof="0" smtClean="0"/>
          </a:p>
        </p:txBody>
      </p:sp>
      <p:sp>
        <p:nvSpPr>
          <p:cNvPr id="5"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6"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1EE89630-ECFE-46C4-8DDC-33331FDD31C1}"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5" name="Text Box 8"/>
          <p:cNvSpPr txBox="1">
            <a:spLocks noChangeArrowheads="1"/>
          </p:cNvSpPr>
          <p:nvPr/>
        </p:nvSpPr>
        <p:spPr bwMode="auto">
          <a:xfrm>
            <a:off x="479425" y="130175"/>
            <a:ext cx="3821113" cy="369332"/>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a:t>
            </a:r>
            <a:r>
              <a:rPr lang="en-US" sz="1800" b="1" dirty="0" smtClean="0">
                <a:solidFill>
                  <a:srgbClr val="333399"/>
                </a:solidFill>
              </a:rPr>
              <a:t>3163 – Signals and Systems</a:t>
            </a:r>
            <a:endParaRPr lang="en-US" sz="1800" b="1" dirty="0">
              <a:solidFill>
                <a:srgbClr val="333399"/>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7" r:id="rId2"/>
    <p:sldLayoutId id="2147483713" r:id="rId3"/>
    <p:sldLayoutId id="2147483714"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dirty="0"/>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3163: </a:t>
            </a:r>
            <a:r>
              <a:rPr lang="en-US" sz="1200" b="1" dirty="0">
                <a:solidFill>
                  <a:srgbClr val="892034"/>
                </a:solidFill>
              </a:rPr>
              <a:t>Lecture </a:t>
            </a:r>
            <a:r>
              <a:rPr lang="en-US" sz="1200" b="1" dirty="0" smtClean="0">
                <a:solidFill>
                  <a:srgbClr val="892034"/>
                </a:solidFill>
              </a:rPr>
              <a:t>24,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ece.msstate.edu/research/isip/publications/courses/ece_3163/lectures/current/lecture_24.mp3" TargetMode="External"/><Relationship Id="rId3" Type="http://schemas.openxmlformats.org/officeDocument/2006/relationships/hyperlink" Target="http://tutorial.math.lamar.edu/Classes/DE/LaplaceIntro.aspx" TargetMode="External"/><Relationship Id="rId7" Type="http://schemas.openxmlformats.org/officeDocument/2006/relationships/hyperlink" Target="http://www.ece.msstate.edu/research/isip/publications/courses/ece_3163/lectures/current/lecture_24.ppt" TargetMode="External"/><Relationship Id="rId12"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intmath.com/Laplace-transformation/8_Inverse-laplace-solve-DE.php" TargetMode="External"/><Relationship Id="rId11" Type="http://schemas.openxmlformats.org/officeDocument/2006/relationships/hyperlink" Target="http://www.atp.ruhr-uni-bochum.de/DynLAB/dynlabmodules/Examples/Laplacetransform/Rickeracke.html" TargetMode="External"/><Relationship Id="rId5" Type="http://schemas.openxmlformats.org/officeDocument/2006/relationships/hyperlink" Target="http://www.ma.iup.edu/projects/CalcDEMma/laplace/laplace.html" TargetMode="External"/><Relationship Id="rId10" Type="http://schemas.openxmlformats.org/officeDocument/2006/relationships/image" Target="../media/image2.png"/><Relationship Id="rId4" Type="http://schemas.openxmlformats.org/officeDocument/2006/relationships/hyperlink" Target="http://en.wikipedia.org/wiki/Laplace_transform_applied_to_differential_equations" TargetMode="External"/><Relationship Id="rId9" Type="http://schemas.openxmlformats.org/officeDocument/2006/relationships/hyperlink" Target="http://math.arizona.edu/~goriely/M322/M322-mathmagui.html"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users.ece.gatech.edu/~bonnie/book3/" TargetMode="External"/><Relationship Id="rId2" Type="http://schemas.openxmlformats.org/officeDocument/2006/relationships/notesSlide" Target="../notesSlides/notesSlide10.xml"/><Relationship Id="rId1" Type="http://schemas.openxmlformats.org/officeDocument/2006/relationships/slideLayout" Target="../slideLayouts/slideLayout11.xml"/><Relationship Id="rId5" Type="http://schemas.openxmlformats.org/officeDocument/2006/relationships/image" Target="../media/image34.png"/><Relationship Id="rId4" Type="http://schemas.openxmlformats.org/officeDocument/2006/relationships/image" Target="../media/image33.png"/></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notesSlide" Target="../notesSlides/notesSlide11.xml"/><Relationship Id="rId7" Type="http://schemas.openxmlformats.org/officeDocument/2006/relationships/oleObject" Target="../embeddings/oleObject22.bin"/><Relationship Id="rId2" Type="http://schemas.openxmlformats.org/officeDocument/2006/relationships/slideLayout" Target="../slideLayouts/slideLayout11.xml"/><Relationship Id="rId1" Type="http://schemas.openxmlformats.org/officeDocument/2006/relationships/vmlDrawing" Target="../drawings/vmlDrawing7.vml"/><Relationship Id="rId6" Type="http://schemas.openxmlformats.org/officeDocument/2006/relationships/oleObject" Target="../embeddings/oleObject21.bin"/><Relationship Id="rId5" Type="http://schemas.openxmlformats.org/officeDocument/2006/relationships/image" Target="../media/image34.png"/><Relationship Id="rId4" Type="http://schemas.openxmlformats.org/officeDocument/2006/relationships/hyperlink" Target="http://users.ece.gatech.edu/~bonnie/book3/" TargetMode="External"/><Relationship Id="rId9" Type="http://schemas.openxmlformats.org/officeDocument/2006/relationships/oleObject" Target="../embeddings/oleObject24.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2.xml"/><Relationship Id="rId7" Type="http://schemas.openxmlformats.org/officeDocument/2006/relationships/oleObject" Target="../embeddings/oleObject4.bin"/><Relationship Id="rId2" Type="http://schemas.openxmlformats.org/officeDocument/2006/relationships/slideLayout" Target="../slideLayouts/slideLayout11.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notesSlide" Target="../notesSlides/notesSlide3.xml"/><Relationship Id="rId7" Type="http://schemas.openxmlformats.org/officeDocument/2006/relationships/oleObject" Target="../embeddings/oleObject7.bin"/><Relationship Id="rId2" Type="http://schemas.openxmlformats.org/officeDocument/2006/relationships/slideLayout" Target="../slideLayouts/slideLayout11.xml"/><Relationship Id="rId1" Type="http://schemas.openxmlformats.org/officeDocument/2006/relationships/vmlDrawing" Target="../drawings/vmlDrawing2.vml"/><Relationship Id="rId6" Type="http://schemas.openxmlformats.org/officeDocument/2006/relationships/oleObject" Target="../embeddings/oleObject6.bin"/><Relationship Id="rId5" Type="http://schemas.openxmlformats.org/officeDocument/2006/relationships/image" Target="../media/image13.png"/><Relationship Id="rId4" Type="http://schemas.openxmlformats.org/officeDocument/2006/relationships/hyperlink" Target="http://users.ece.gatech.edu/~bonnie/book3/" TargetMode="External"/><Relationship Id="rId9" Type="http://schemas.openxmlformats.org/officeDocument/2006/relationships/oleObject" Target="../embeddings/oleObject9.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oleObject" Target="../embeddings/oleObject13.bin"/><Relationship Id="rId2" Type="http://schemas.openxmlformats.org/officeDocument/2006/relationships/slideLayout" Target="../slideLayouts/slideLayout11.xml"/><Relationship Id="rId1" Type="http://schemas.openxmlformats.org/officeDocument/2006/relationships/vmlDrawing" Target="../drawings/vmlDrawing3.vml"/><Relationship Id="rId6" Type="http://schemas.openxmlformats.org/officeDocument/2006/relationships/oleObject" Target="../embeddings/oleObject12.bin"/><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1.xml"/><Relationship Id="rId1" Type="http://schemas.openxmlformats.org/officeDocument/2006/relationships/vmlDrawing" Target="../drawings/vmlDrawing4.vml"/><Relationship Id="rId5" Type="http://schemas.openxmlformats.org/officeDocument/2006/relationships/oleObject" Target="../embeddings/oleObject15.bin"/><Relationship Id="rId4" Type="http://schemas.openxmlformats.org/officeDocument/2006/relationships/oleObject" Target="../embeddings/oleObject14.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notesSlide" Target="../notesSlides/notesSlide6.xml"/><Relationship Id="rId7" Type="http://schemas.openxmlformats.org/officeDocument/2006/relationships/image" Target="../media/image23.png"/><Relationship Id="rId2" Type="http://schemas.openxmlformats.org/officeDocument/2006/relationships/slideLayout" Target="../slideLayouts/slideLayout11.xml"/><Relationship Id="rId1" Type="http://schemas.openxmlformats.org/officeDocument/2006/relationships/vmlDrawing" Target="../drawings/vmlDrawing5.vml"/><Relationship Id="rId6" Type="http://schemas.openxmlformats.org/officeDocument/2006/relationships/oleObject" Target="../embeddings/oleObject16.bin"/><Relationship Id="rId5" Type="http://schemas.openxmlformats.org/officeDocument/2006/relationships/image" Target="../media/image22.png"/><Relationship Id="rId4" Type="http://schemas.openxmlformats.org/officeDocument/2006/relationships/hyperlink" Target="http://users.ece.gatech.edu/~bonnie/book3/" TargetMode="External"/></Relationships>
</file>

<file path=ppt/slides/_rels/slide7.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notesSlide" Target="../notesSlides/notesSlide7.xml"/><Relationship Id="rId7" Type="http://schemas.openxmlformats.org/officeDocument/2006/relationships/image" Target="../media/image28.png"/><Relationship Id="rId2" Type="http://schemas.openxmlformats.org/officeDocument/2006/relationships/slideLayout" Target="../slideLayouts/slideLayout11.xml"/><Relationship Id="rId1" Type="http://schemas.openxmlformats.org/officeDocument/2006/relationships/vmlDrawing" Target="../drawings/vmlDrawing6.vml"/><Relationship Id="rId6" Type="http://schemas.openxmlformats.org/officeDocument/2006/relationships/image" Target="../media/image27.png"/><Relationship Id="rId5" Type="http://schemas.openxmlformats.org/officeDocument/2006/relationships/hyperlink" Target="http://users.ece.gatech.edu/~bonnie/book3/" TargetMode="External"/><Relationship Id="rId10" Type="http://schemas.openxmlformats.org/officeDocument/2006/relationships/oleObject" Target="../embeddings/oleObject20.bin"/><Relationship Id="rId4" Type="http://schemas.openxmlformats.org/officeDocument/2006/relationships/oleObject" Target="../embeddings/oleObject18.bin"/><Relationship Id="rId9" Type="http://schemas.openxmlformats.org/officeDocument/2006/relationships/oleObject" Target="../embeddings/oleObject19.bin"/></Relationships>
</file>

<file path=ppt/slides/_rels/slide8.xml.rels><?xml version="1.0" encoding="UTF-8" standalone="yes"?>
<Relationships xmlns="http://schemas.openxmlformats.org/package/2006/relationships"><Relationship Id="rId3" Type="http://schemas.openxmlformats.org/officeDocument/2006/relationships/hyperlink" Target="http://users.ece.gatech.edu/~bonnie/book3/" TargetMode="External"/><Relationship Id="rId2" Type="http://schemas.openxmlformats.org/officeDocument/2006/relationships/notesSlide" Target="../notesSlides/notesSlide8.xml"/><Relationship Id="rId1" Type="http://schemas.openxmlformats.org/officeDocument/2006/relationships/slideLayout" Target="../slideLayouts/slideLayout11.xml"/><Relationship Id="rId5" Type="http://schemas.openxmlformats.org/officeDocument/2006/relationships/image" Target="../media/image31.png"/><Relationship Id="rId4" Type="http://schemas.openxmlformats.org/officeDocument/2006/relationships/image" Target="../media/image30.png"/></Relationships>
</file>

<file path=ppt/slides/_rels/slide9.xml.rels><?xml version="1.0" encoding="UTF-8" standalone="yes"?>
<Relationships xmlns="http://schemas.openxmlformats.org/package/2006/relationships"><Relationship Id="rId3" Type="http://schemas.openxmlformats.org/officeDocument/2006/relationships/hyperlink" Target="http://users.ece.gatech.edu/~bonnie/book3/" TargetMode="External"/><Relationship Id="rId2" Type="http://schemas.openxmlformats.org/officeDocument/2006/relationships/notesSlide" Target="../notesSlides/notesSlide9.xml"/><Relationship Id="rId1" Type="http://schemas.openxmlformats.org/officeDocument/2006/relationships/slideLayout" Target="../slideLayouts/slideLayout11.xml"/><Relationship Id="rId4" Type="http://schemas.openxmlformats.org/officeDocument/2006/relationships/image" Target="../media/image3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bwMode="auto">
          <a:xfrm>
            <a:off x="541338" y="1358900"/>
            <a:ext cx="4721225" cy="4225974"/>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lvl="0" indent="-176213" fontAlgn="auto">
              <a:spcAft>
                <a:spcPts val="0"/>
              </a:spcAft>
              <a:buFont typeface="Arial" pitchFamily="34" charset="0"/>
              <a:buChar char="•"/>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First-Order</a:t>
            </a:r>
            <a:br>
              <a:rPr lang="en-US" sz="1800" b="1" dirty="0" smtClean="0">
                <a:solidFill>
                  <a:schemeClr val="tx2"/>
                </a:solidFill>
                <a:latin typeface="+mn-lt"/>
              </a:rPr>
            </a:br>
            <a:r>
              <a:rPr lang="en-US" sz="1800" b="1" dirty="0" smtClean="0">
                <a:solidFill>
                  <a:schemeClr val="tx2"/>
                </a:solidFill>
                <a:latin typeface="+mn-lt"/>
              </a:rPr>
              <a:t>Second-Order</a:t>
            </a:r>
            <a:br>
              <a:rPr lang="en-US" sz="1800" b="1" dirty="0" smtClean="0">
                <a:solidFill>
                  <a:schemeClr val="tx2"/>
                </a:solidFill>
                <a:latin typeface="+mn-lt"/>
              </a:rPr>
            </a:br>
            <a:r>
              <a:rPr lang="en-US" sz="1800" b="1" dirty="0" smtClean="0">
                <a:solidFill>
                  <a:schemeClr val="tx2"/>
                </a:solidFill>
                <a:latin typeface="+mn-lt"/>
              </a:rPr>
              <a:t>N</a:t>
            </a:r>
            <a:r>
              <a:rPr lang="en-US" sz="1800" b="1" baseline="30000" dirty="0" smtClean="0">
                <a:solidFill>
                  <a:schemeClr val="tx2"/>
                </a:solidFill>
                <a:latin typeface="+mn-lt"/>
              </a:rPr>
              <a:t>th</a:t>
            </a:r>
            <a:r>
              <a:rPr lang="en-US" sz="1800" b="1" dirty="0" smtClean="0">
                <a:solidFill>
                  <a:schemeClr val="tx2"/>
                </a:solidFill>
                <a:latin typeface="+mn-lt"/>
              </a:rPr>
              <a:t>-Order</a:t>
            </a:r>
            <a:br>
              <a:rPr lang="en-US" sz="1800" b="1" dirty="0" smtClean="0">
                <a:solidFill>
                  <a:schemeClr val="tx2"/>
                </a:solidFill>
                <a:latin typeface="+mn-lt"/>
              </a:rPr>
            </a:br>
            <a:r>
              <a:rPr lang="en-US" sz="1800" b="1" dirty="0" smtClean="0">
                <a:solidFill>
                  <a:schemeClr val="tx2"/>
                </a:solidFill>
                <a:latin typeface="+mn-lt"/>
              </a:rPr>
              <a:t>Computation of the Output Signal</a:t>
            </a:r>
            <a:br>
              <a:rPr lang="en-US" sz="1800" b="1" dirty="0" smtClean="0">
                <a:solidFill>
                  <a:schemeClr val="tx2"/>
                </a:solidFill>
                <a:latin typeface="+mn-lt"/>
              </a:rPr>
            </a:br>
            <a:r>
              <a:rPr lang="en-US" sz="1800" b="1" dirty="0" smtClean="0">
                <a:solidFill>
                  <a:schemeClr val="tx2"/>
                </a:solidFill>
                <a:latin typeface="+mn-lt"/>
              </a:rPr>
              <a:t>Transfer Functions</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3"/>
              </a:rPr>
              <a:t>PD: Differential Equations</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4"/>
              </a:rPr>
              <a:t>Wiki: Applications to DEs</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5"/>
              </a:rPr>
              <a:t>GS: Laplace Transforms and </a:t>
            </a:r>
            <a:r>
              <a:rPr lang="en-US" sz="1800" b="1" dirty="0" smtClean="0">
                <a:solidFill>
                  <a:schemeClr val="bg1"/>
                </a:solidFill>
                <a:hlinkClick r:id="rId5"/>
              </a:rPr>
              <a:t>DEs</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6"/>
              </a:rPr>
              <a:t>IntMath: Solving </a:t>
            </a:r>
            <a:r>
              <a:rPr lang="en-US" sz="1800" b="1" dirty="0" smtClean="0">
                <a:solidFill>
                  <a:schemeClr val="bg1"/>
                </a:solidFill>
                <a:hlinkClick r:id="rId6"/>
              </a:rPr>
              <a:t>DEs </a:t>
            </a:r>
            <a:r>
              <a:rPr lang="en-US" sz="1800" b="1" dirty="0" smtClean="0">
                <a:solidFill>
                  <a:schemeClr val="bg1"/>
                </a:solidFill>
                <a:hlinkClick r:id="rId6"/>
              </a:rPr>
              <a:t>Using Laplace</a:t>
            </a:r>
            <a:r>
              <a:rPr lang="en-US" sz="1800" b="1" dirty="0" smtClean="0">
                <a:solidFill>
                  <a:schemeClr val="bg1"/>
                </a:solidFill>
              </a:rPr>
              <a:t/>
            </a:r>
            <a:br>
              <a:rPr lang="en-US" sz="1800" b="1" dirty="0" smtClean="0">
                <a:solidFill>
                  <a:schemeClr val="bg1"/>
                </a:solidFill>
              </a:rPr>
            </a:br>
            <a:endParaRPr lang="en-US" sz="1800" b="1" dirty="0" smtClean="0">
              <a:solidFill>
                <a:schemeClr val="accent2"/>
              </a:solidFill>
              <a:latin typeface="+mn-lt"/>
            </a:endParaRPr>
          </a:p>
        </p:txBody>
      </p:sp>
      <p:sp>
        <p:nvSpPr>
          <p:cNvPr id="10" name="Text Box 7"/>
          <p:cNvSpPr txBox="1">
            <a:spLocks noChangeArrowheads="1"/>
          </p:cNvSpPr>
          <p:nvPr/>
        </p:nvSpPr>
        <p:spPr bwMode="auto">
          <a:xfrm>
            <a:off x="479425" y="5739618"/>
            <a:ext cx="8243888" cy="646319"/>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pPr>
            <a:r>
              <a:rPr lang="en-US" sz="1800" b="1" dirty="0">
                <a:solidFill>
                  <a:schemeClr val="accent1"/>
                </a:solidFill>
              </a:rPr>
              <a:t>•	URL: </a:t>
            </a:r>
            <a:r>
              <a:rPr lang="en-US" sz="1800" b="1" dirty="0" smtClean="0">
                <a:solidFill>
                  <a:schemeClr val="accent2"/>
                </a:solidFill>
                <a:hlinkClick r:id="rId7"/>
              </a:rPr>
              <a:t>.../publications/courses/ece_3163/lectures/current/lecture_24.ppt</a:t>
            </a:r>
            <a:endParaRPr lang="en-US" sz="1800" b="1" dirty="0" smtClean="0">
              <a:solidFill>
                <a:schemeClr val="accent2"/>
              </a:solidFill>
            </a:endParaRPr>
          </a:p>
          <a:p>
            <a:pPr marL="176213" indent="-176213">
              <a:lnSpc>
                <a:spcPct val="90000"/>
              </a:lnSpc>
              <a:spcBef>
                <a:spcPct val="20000"/>
              </a:spcBef>
            </a:pPr>
            <a:r>
              <a:rPr lang="en-US" sz="1800" b="1" dirty="0" smtClean="0">
                <a:solidFill>
                  <a:schemeClr val="accent1"/>
                </a:solidFill>
              </a:rPr>
              <a:t>•	MP3: </a:t>
            </a:r>
            <a:r>
              <a:rPr lang="en-US" sz="1800" b="1" dirty="0" smtClean="0">
                <a:solidFill>
                  <a:schemeClr val="accent2"/>
                </a:solidFill>
                <a:hlinkClick r:id="rId8"/>
              </a:rPr>
              <a:t>.../publications/courses/ece_3163/lectures/current/lecture_24.mp3</a:t>
            </a:r>
            <a:endParaRPr lang="en-US" sz="1800" b="1" dirty="0">
              <a:solidFill>
                <a:schemeClr val="accent2"/>
              </a:solidFill>
            </a:endParaRPr>
          </a:p>
        </p:txBody>
      </p:sp>
      <p:sp>
        <p:nvSpPr>
          <p:cNvPr id="11"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tabLst>
                <a:tab pos="2908300" algn="l"/>
              </a:tabLst>
            </a:pPr>
            <a:r>
              <a:rPr lang="en-US" b="1" dirty="0">
                <a:solidFill>
                  <a:schemeClr val="accent1"/>
                </a:solidFill>
              </a:rPr>
              <a:t>LECTURE </a:t>
            </a:r>
            <a:r>
              <a:rPr lang="en-US" b="1" dirty="0" smtClean="0">
                <a:solidFill>
                  <a:schemeClr val="accent1"/>
                </a:solidFill>
              </a:rPr>
              <a:t>24: </a:t>
            </a:r>
            <a:r>
              <a:rPr lang="en-US" b="1" dirty="0" smtClean="0">
                <a:solidFill>
                  <a:schemeClr val="accent2"/>
                </a:solidFill>
              </a:rPr>
              <a:t>DIFFERENTIAL EQUATIONS</a:t>
            </a:r>
            <a:endParaRPr lang="en-US" b="1" dirty="0">
              <a:solidFill>
                <a:schemeClr val="accent2"/>
              </a:solidFill>
            </a:endParaRPr>
          </a:p>
        </p:txBody>
      </p:sp>
      <p:pic>
        <p:nvPicPr>
          <p:cNvPr id="2" name="Picture 1">
            <a:hlinkClick r:id="rId9"/>
          </p:cNvPr>
          <p:cNvPicPr>
            <a:picLocks noChangeAspect="1" noChangeArrowheads="1"/>
          </p:cNvPicPr>
          <p:nvPr/>
        </p:nvPicPr>
        <p:blipFill>
          <a:blip r:embed="rId10"/>
          <a:srcRect/>
          <a:stretch>
            <a:fillRect/>
          </a:stretch>
        </p:blipFill>
        <p:spPr bwMode="auto">
          <a:xfrm>
            <a:off x="6126480" y="1343212"/>
            <a:ext cx="2560320" cy="2022915"/>
          </a:xfrm>
          <a:prstGeom prst="rect">
            <a:avLst/>
          </a:prstGeom>
          <a:noFill/>
          <a:ln w="38100">
            <a:solidFill>
              <a:schemeClr val="accent1"/>
            </a:solidFill>
            <a:miter lim="800000"/>
            <a:headEnd/>
            <a:tailEnd/>
          </a:ln>
          <a:effectLst/>
        </p:spPr>
      </p:pic>
      <p:pic>
        <p:nvPicPr>
          <p:cNvPr id="3" name="Picture 2">
            <a:hlinkClick r:id="rId11"/>
          </p:cNvPr>
          <p:cNvPicPr>
            <a:picLocks noChangeAspect="1" noChangeArrowheads="1"/>
          </p:cNvPicPr>
          <p:nvPr/>
        </p:nvPicPr>
        <p:blipFill>
          <a:blip r:embed="rId12"/>
          <a:srcRect/>
          <a:stretch>
            <a:fillRect/>
          </a:stretch>
        </p:blipFill>
        <p:spPr bwMode="auto">
          <a:xfrm>
            <a:off x="6126480" y="3390312"/>
            <a:ext cx="2560320" cy="1969477"/>
          </a:xfrm>
          <a:prstGeom prst="rect">
            <a:avLst/>
          </a:prstGeom>
          <a:noFill/>
          <a:ln w="38100">
            <a:solidFill>
              <a:schemeClr val="accent1"/>
            </a:solid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Example</a:t>
            </a:r>
            <a:endParaRPr lang="en-US" b="1" dirty="0">
              <a:solidFill>
                <a:schemeClr val="accent2"/>
              </a:solidFill>
            </a:endParaRPr>
          </a:p>
        </p:txBody>
      </p:sp>
      <p:pic>
        <p:nvPicPr>
          <p:cNvPr id="62466" name="Picture 2">
            <a:hlinkClick r:id="rId3"/>
          </p:cNvPr>
          <p:cNvPicPr>
            <a:picLocks noChangeAspect="1" noChangeArrowheads="1"/>
          </p:cNvPicPr>
          <p:nvPr/>
        </p:nvPicPr>
        <p:blipFill>
          <a:blip r:embed="rId4"/>
          <a:srcRect l="4675" t="25359" r="3145" b="31226"/>
          <a:stretch>
            <a:fillRect/>
          </a:stretch>
        </p:blipFill>
        <p:spPr bwMode="auto">
          <a:xfrm>
            <a:off x="745586" y="674047"/>
            <a:ext cx="7469945" cy="2533388"/>
          </a:xfrm>
          <a:prstGeom prst="rect">
            <a:avLst/>
          </a:prstGeom>
          <a:noFill/>
          <a:ln w="9525">
            <a:noFill/>
            <a:miter lim="800000"/>
            <a:headEnd/>
            <a:tailEnd/>
          </a:ln>
          <a:effectLst/>
        </p:spPr>
      </p:pic>
      <p:pic>
        <p:nvPicPr>
          <p:cNvPr id="62467" name="Picture 3">
            <a:hlinkClick r:id="rId3"/>
          </p:cNvPr>
          <p:cNvPicPr>
            <a:picLocks noChangeAspect="1" noChangeArrowheads="1"/>
          </p:cNvPicPr>
          <p:nvPr/>
        </p:nvPicPr>
        <p:blipFill>
          <a:blip r:embed="rId5"/>
          <a:srcRect l="4567" t="38690" r="2522" b="18301"/>
          <a:stretch>
            <a:fillRect/>
          </a:stretch>
        </p:blipFill>
        <p:spPr bwMode="auto">
          <a:xfrm>
            <a:off x="956602" y="3500852"/>
            <a:ext cx="7602563" cy="25341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Example (Cont.)</a:t>
            </a:r>
            <a:endParaRPr lang="en-US" b="1" dirty="0">
              <a:solidFill>
                <a:schemeClr val="accent2"/>
              </a:solidFill>
            </a:endParaRPr>
          </a:p>
        </p:txBody>
      </p:sp>
      <p:pic>
        <p:nvPicPr>
          <p:cNvPr id="5" name="Picture 3">
            <a:hlinkClick r:id="rId4"/>
          </p:cNvPr>
          <p:cNvPicPr>
            <a:picLocks noChangeAspect="1" noChangeArrowheads="1"/>
          </p:cNvPicPr>
          <p:nvPr/>
        </p:nvPicPr>
        <p:blipFill>
          <a:blip r:embed="rId5"/>
          <a:srcRect l="4567" t="38690" r="2522" b="18301"/>
          <a:stretch>
            <a:fillRect/>
          </a:stretch>
        </p:blipFill>
        <p:spPr bwMode="auto">
          <a:xfrm>
            <a:off x="759648" y="546636"/>
            <a:ext cx="7602563" cy="2534188"/>
          </a:xfrm>
          <a:prstGeom prst="rect">
            <a:avLst/>
          </a:prstGeom>
          <a:noFill/>
          <a:ln w="9525">
            <a:noFill/>
            <a:miter lim="800000"/>
            <a:headEnd/>
            <a:tailEnd/>
          </a:ln>
          <a:effectLst/>
        </p:spPr>
      </p:pic>
      <p:graphicFrame>
        <p:nvGraphicFramePr>
          <p:cNvPr id="63490" name="Object 2"/>
          <p:cNvGraphicFramePr>
            <a:graphicFrameLocks noChangeAspect="1"/>
          </p:cNvGraphicFramePr>
          <p:nvPr/>
        </p:nvGraphicFramePr>
        <p:xfrm>
          <a:off x="457200" y="3549162"/>
          <a:ext cx="2952750" cy="1028700"/>
        </p:xfrm>
        <a:graphic>
          <a:graphicData uri="http://schemas.openxmlformats.org/presentationml/2006/ole">
            <p:oleObj spid="_x0000_s63490" name="Equation" r:id="rId6" imgW="1968480" imgH="685800" progId="Equation.3">
              <p:embed/>
            </p:oleObj>
          </a:graphicData>
        </a:graphic>
      </p:graphicFrame>
      <p:sp>
        <p:nvSpPr>
          <p:cNvPr id="7" name="TextBox 6"/>
          <p:cNvSpPr txBox="1"/>
          <p:nvPr/>
        </p:nvSpPr>
        <p:spPr>
          <a:xfrm>
            <a:off x="175503" y="3193342"/>
            <a:ext cx="3439894" cy="276999"/>
          </a:xfrm>
          <a:prstGeom prst="rect">
            <a:avLst/>
          </a:prstGeom>
        </p:spPr>
        <p:txBody>
          <a:bodyPr wrap="square" lIns="0" tIns="0" rIns="0" bIns="0" rtlCol="0">
            <a:spAutoFit/>
          </a:bodyPr>
          <a:lstStyle/>
          <a:p>
            <a:pPr marL="168275" indent="-168275">
              <a:spcBef>
                <a:spcPts val="0"/>
              </a:spcBef>
              <a:spcAft>
                <a:spcPts val="1200"/>
              </a:spcAft>
              <a:buFont typeface="Arial" pitchFamily="34" charset="0"/>
              <a:buChar char="•"/>
              <a:tabLst>
                <a:tab pos="4572000" algn="l"/>
              </a:tabLst>
            </a:pPr>
            <a:r>
              <a:rPr lang="en-US" sz="1800" b="1" kern="0" dirty="0" smtClean="0">
                <a:solidFill>
                  <a:schemeClr val="bg1"/>
                </a:solidFill>
              </a:rPr>
              <a:t>Write equations at each node:</a:t>
            </a:r>
          </a:p>
        </p:txBody>
      </p:sp>
      <p:sp>
        <p:nvSpPr>
          <p:cNvPr id="25" name="Freeform 24"/>
          <p:cNvSpPr/>
          <p:nvPr/>
        </p:nvSpPr>
        <p:spPr>
          <a:xfrm>
            <a:off x="2489982" y="2082019"/>
            <a:ext cx="1252027" cy="1631854"/>
          </a:xfrm>
          <a:custGeom>
            <a:avLst/>
            <a:gdLst>
              <a:gd name="connsiteX0" fmla="*/ 239151 w 1167618"/>
              <a:gd name="connsiteY0" fmla="*/ 1575582 h 1575582"/>
              <a:gd name="connsiteX1" fmla="*/ 1167618 w 1167618"/>
              <a:gd name="connsiteY1" fmla="*/ 1575582 h 1575582"/>
              <a:gd name="connsiteX2" fmla="*/ 0 w 1167618"/>
              <a:gd name="connsiteY2" fmla="*/ 0 h 1575582"/>
              <a:gd name="connsiteX3" fmla="*/ 0 w 1167618"/>
              <a:gd name="connsiteY3" fmla="*/ 0 h 1575582"/>
              <a:gd name="connsiteX0" fmla="*/ 239151 w 1167618"/>
              <a:gd name="connsiteY0" fmla="*/ 1575582 h 1575582"/>
              <a:gd name="connsiteX1" fmla="*/ 1167618 w 1167618"/>
              <a:gd name="connsiteY1" fmla="*/ 1575582 h 1575582"/>
              <a:gd name="connsiteX2" fmla="*/ 0 w 1167618"/>
              <a:gd name="connsiteY2" fmla="*/ 0 h 1575582"/>
              <a:gd name="connsiteX3" fmla="*/ 0 w 1167618"/>
              <a:gd name="connsiteY3" fmla="*/ 0 h 1575582"/>
              <a:gd name="connsiteX0" fmla="*/ 435940 w 1167618"/>
              <a:gd name="connsiteY0" fmla="*/ 1575582 h 1575582"/>
              <a:gd name="connsiteX1" fmla="*/ 1167618 w 1167618"/>
              <a:gd name="connsiteY1" fmla="*/ 1575582 h 1575582"/>
              <a:gd name="connsiteX2" fmla="*/ 0 w 1167618"/>
              <a:gd name="connsiteY2" fmla="*/ 0 h 1575582"/>
              <a:gd name="connsiteX3" fmla="*/ 0 w 1167618"/>
              <a:gd name="connsiteY3" fmla="*/ 0 h 1575582"/>
            </a:gdLst>
            <a:ahLst/>
            <a:cxnLst>
              <a:cxn ang="0">
                <a:pos x="connsiteX0" y="connsiteY0"/>
              </a:cxn>
              <a:cxn ang="0">
                <a:pos x="connsiteX1" y="connsiteY1"/>
              </a:cxn>
              <a:cxn ang="0">
                <a:pos x="connsiteX2" y="connsiteY2"/>
              </a:cxn>
              <a:cxn ang="0">
                <a:pos x="connsiteX3" y="connsiteY3"/>
              </a:cxn>
            </a:cxnLst>
            <a:rect l="l" t="t" r="r" b="b"/>
            <a:pathLst>
              <a:path w="1167618" h="1575582">
                <a:moveTo>
                  <a:pt x="435940" y="1575582"/>
                </a:moveTo>
                <a:cubicBezTo>
                  <a:pt x="1034053" y="1561999"/>
                  <a:pt x="858129" y="1575582"/>
                  <a:pt x="1167618" y="1575582"/>
                </a:cubicBezTo>
                <a:lnTo>
                  <a:pt x="0" y="0"/>
                </a:lnTo>
                <a:lnTo>
                  <a:pt x="0" y="0"/>
                </a:lnTo>
              </a:path>
            </a:pathLst>
          </a:custGeom>
          <a:ln w="38100">
            <a:solidFill>
              <a:schemeClr val="accent1">
                <a:alpha val="25000"/>
              </a:schemeClr>
            </a:solidFill>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flipH="1">
            <a:off x="3562373" y="2222695"/>
            <a:ext cx="1037762" cy="1854592"/>
          </a:xfrm>
          <a:custGeom>
            <a:avLst/>
            <a:gdLst>
              <a:gd name="connsiteX0" fmla="*/ 239151 w 1167618"/>
              <a:gd name="connsiteY0" fmla="*/ 1575582 h 1575582"/>
              <a:gd name="connsiteX1" fmla="*/ 1167618 w 1167618"/>
              <a:gd name="connsiteY1" fmla="*/ 1575582 h 1575582"/>
              <a:gd name="connsiteX2" fmla="*/ 0 w 1167618"/>
              <a:gd name="connsiteY2" fmla="*/ 0 h 1575582"/>
              <a:gd name="connsiteX3" fmla="*/ 0 w 1167618"/>
              <a:gd name="connsiteY3" fmla="*/ 0 h 1575582"/>
              <a:gd name="connsiteX0" fmla="*/ 3555465 w 3555465"/>
              <a:gd name="connsiteY0" fmla="*/ 1575582 h 1575582"/>
              <a:gd name="connsiteX1" fmla="*/ 1167618 w 3555465"/>
              <a:gd name="connsiteY1" fmla="*/ 1575582 h 1575582"/>
              <a:gd name="connsiteX2" fmla="*/ 0 w 3555465"/>
              <a:gd name="connsiteY2" fmla="*/ 0 h 1575582"/>
              <a:gd name="connsiteX3" fmla="*/ 0 w 3555465"/>
              <a:gd name="connsiteY3" fmla="*/ 0 h 1575582"/>
            </a:gdLst>
            <a:ahLst/>
            <a:cxnLst>
              <a:cxn ang="0">
                <a:pos x="connsiteX0" y="connsiteY0"/>
              </a:cxn>
              <a:cxn ang="0">
                <a:pos x="connsiteX1" y="connsiteY1"/>
              </a:cxn>
              <a:cxn ang="0">
                <a:pos x="connsiteX2" y="connsiteY2"/>
              </a:cxn>
              <a:cxn ang="0">
                <a:pos x="connsiteX3" y="connsiteY3"/>
              </a:cxn>
            </a:cxnLst>
            <a:rect l="l" t="t" r="r" b="b"/>
            <a:pathLst>
              <a:path w="3555465" h="1575582">
                <a:moveTo>
                  <a:pt x="3555465" y="1575582"/>
                </a:moveTo>
                <a:lnTo>
                  <a:pt x="1167618" y="1575582"/>
                </a:lnTo>
                <a:lnTo>
                  <a:pt x="0" y="0"/>
                </a:lnTo>
                <a:lnTo>
                  <a:pt x="0" y="0"/>
                </a:lnTo>
              </a:path>
            </a:pathLst>
          </a:custGeom>
          <a:ln w="38100">
            <a:solidFill>
              <a:schemeClr val="accent1">
                <a:alpha val="25000"/>
              </a:schemeClr>
            </a:solidFill>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flipH="1">
            <a:off x="2588454" y="2250831"/>
            <a:ext cx="4459460" cy="2166423"/>
          </a:xfrm>
          <a:custGeom>
            <a:avLst/>
            <a:gdLst>
              <a:gd name="connsiteX0" fmla="*/ 239151 w 1167618"/>
              <a:gd name="connsiteY0" fmla="*/ 1575582 h 1575582"/>
              <a:gd name="connsiteX1" fmla="*/ 1167618 w 1167618"/>
              <a:gd name="connsiteY1" fmla="*/ 1575582 h 1575582"/>
              <a:gd name="connsiteX2" fmla="*/ 0 w 1167618"/>
              <a:gd name="connsiteY2" fmla="*/ 0 h 1575582"/>
              <a:gd name="connsiteX3" fmla="*/ 0 w 1167618"/>
              <a:gd name="connsiteY3" fmla="*/ 0 h 1575582"/>
              <a:gd name="connsiteX0" fmla="*/ 3555465 w 3555465"/>
              <a:gd name="connsiteY0" fmla="*/ 1575582 h 1575582"/>
              <a:gd name="connsiteX1" fmla="*/ 1167618 w 3555465"/>
              <a:gd name="connsiteY1" fmla="*/ 1575582 h 1575582"/>
              <a:gd name="connsiteX2" fmla="*/ 0 w 3555465"/>
              <a:gd name="connsiteY2" fmla="*/ 0 h 1575582"/>
              <a:gd name="connsiteX3" fmla="*/ 0 w 3555465"/>
              <a:gd name="connsiteY3" fmla="*/ 0 h 1575582"/>
              <a:gd name="connsiteX0" fmla="*/ 3555465 w 6005130"/>
              <a:gd name="connsiteY0" fmla="*/ 1575582 h 1585879"/>
              <a:gd name="connsiteX1" fmla="*/ 6005130 w 6005130"/>
              <a:gd name="connsiteY1" fmla="*/ 1585879 h 1585879"/>
              <a:gd name="connsiteX2" fmla="*/ 1167618 w 6005130"/>
              <a:gd name="connsiteY2" fmla="*/ 1575582 h 1585879"/>
              <a:gd name="connsiteX3" fmla="*/ 0 w 6005130"/>
              <a:gd name="connsiteY3" fmla="*/ 0 h 1585879"/>
              <a:gd name="connsiteX4" fmla="*/ 0 w 6005130"/>
              <a:gd name="connsiteY4" fmla="*/ 0 h 1585879"/>
              <a:gd name="connsiteX0" fmla="*/ 3555465 w 6005130"/>
              <a:gd name="connsiteY0" fmla="*/ 1575582 h 1585879"/>
              <a:gd name="connsiteX1" fmla="*/ 6005130 w 6005130"/>
              <a:gd name="connsiteY1" fmla="*/ 1585879 h 1585879"/>
              <a:gd name="connsiteX2" fmla="*/ 2919116 w 6005130"/>
              <a:gd name="connsiteY2" fmla="*/ 1575582 h 1585879"/>
              <a:gd name="connsiteX3" fmla="*/ 0 w 6005130"/>
              <a:gd name="connsiteY3" fmla="*/ 0 h 1585879"/>
              <a:gd name="connsiteX4" fmla="*/ 0 w 6005130"/>
              <a:gd name="connsiteY4" fmla="*/ 0 h 15858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05130" h="1585879">
                <a:moveTo>
                  <a:pt x="3555465" y="1575582"/>
                </a:moveTo>
                <a:lnTo>
                  <a:pt x="6005130" y="1585879"/>
                </a:lnTo>
                <a:lnTo>
                  <a:pt x="2919116" y="1575582"/>
                </a:lnTo>
                <a:lnTo>
                  <a:pt x="0" y="0"/>
                </a:lnTo>
                <a:lnTo>
                  <a:pt x="0" y="0"/>
                </a:lnTo>
              </a:path>
            </a:pathLst>
          </a:custGeom>
          <a:ln w="38100">
            <a:solidFill>
              <a:schemeClr val="accent1">
                <a:alpha val="25000"/>
              </a:schemeClr>
            </a:solidFill>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TextBox 28"/>
          <p:cNvSpPr txBox="1"/>
          <p:nvPr/>
        </p:nvSpPr>
        <p:spPr>
          <a:xfrm>
            <a:off x="175503" y="4654037"/>
            <a:ext cx="3439894" cy="276999"/>
          </a:xfrm>
          <a:prstGeom prst="rect">
            <a:avLst/>
          </a:prstGeom>
        </p:spPr>
        <p:txBody>
          <a:bodyPr wrap="square" lIns="0" tIns="0" rIns="0" bIns="0" rtlCol="0">
            <a:spAutoFit/>
          </a:bodyPr>
          <a:lstStyle/>
          <a:p>
            <a:pPr marL="168275" indent="-168275">
              <a:spcBef>
                <a:spcPts val="0"/>
              </a:spcBef>
              <a:spcAft>
                <a:spcPts val="1200"/>
              </a:spcAft>
              <a:buFont typeface="Arial" pitchFamily="34" charset="0"/>
              <a:buChar char="•"/>
              <a:tabLst>
                <a:tab pos="4572000" algn="l"/>
              </a:tabLst>
            </a:pPr>
            <a:r>
              <a:rPr lang="en-US" sz="1800" b="1" kern="0" dirty="0" smtClean="0">
                <a:solidFill>
                  <a:schemeClr val="bg1"/>
                </a:solidFill>
              </a:rPr>
              <a:t>Solve for the first for </a:t>
            </a:r>
            <a:r>
              <a:rPr lang="en-US" sz="1800" i="1" kern="0" dirty="0" smtClean="0">
                <a:solidFill>
                  <a:schemeClr val="bg1"/>
                </a:solidFill>
              </a:rPr>
              <a:t>Q</a:t>
            </a:r>
            <a:r>
              <a:rPr lang="en-US" sz="1800" i="1" kern="0" baseline="-25000" dirty="0" smtClean="0">
                <a:solidFill>
                  <a:schemeClr val="bg1"/>
                </a:solidFill>
              </a:rPr>
              <a:t>1</a:t>
            </a:r>
            <a:r>
              <a:rPr lang="en-US" sz="1800" kern="0" dirty="0" smtClean="0">
                <a:solidFill>
                  <a:schemeClr val="bg1"/>
                </a:solidFill>
              </a:rPr>
              <a:t>(</a:t>
            </a:r>
            <a:r>
              <a:rPr lang="en-US" sz="1800" i="1" kern="0" dirty="0" smtClean="0">
                <a:solidFill>
                  <a:schemeClr val="bg1"/>
                </a:solidFill>
              </a:rPr>
              <a:t>s</a:t>
            </a:r>
            <a:r>
              <a:rPr lang="en-US" sz="1800" kern="0" dirty="0" smtClean="0">
                <a:solidFill>
                  <a:schemeClr val="bg1"/>
                </a:solidFill>
              </a:rPr>
              <a:t>)</a:t>
            </a:r>
            <a:r>
              <a:rPr lang="en-US" sz="1800" b="1" kern="0" dirty="0" smtClean="0">
                <a:solidFill>
                  <a:schemeClr val="bg1"/>
                </a:solidFill>
              </a:rPr>
              <a:t>:</a:t>
            </a:r>
          </a:p>
        </p:txBody>
      </p:sp>
      <p:graphicFrame>
        <p:nvGraphicFramePr>
          <p:cNvPr id="63491" name="Object 3"/>
          <p:cNvGraphicFramePr>
            <a:graphicFrameLocks noChangeAspect="1"/>
          </p:cNvGraphicFramePr>
          <p:nvPr/>
        </p:nvGraphicFramePr>
        <p:xfrm>
          <a:off x="457200" y="5003703"/>
          <a:ext cx="1771650" cy="590550"/>
        </p:xfrm>
        <a:graphic>
          <a:graphicData uri="http://schemas.openxmlformats.org/presentationml/2006/ole">
            <p:oleObj spid="_x0000_s63491" name="Equation" r:id="rId7" imgW="1180800" imgH="393480" progId="Equation.3">
              <p:embed/>
            </p:oleObj>
          </a:graphicData>
        </a:graphic>
      </p:graphicFrame>
      <p:sp>
        <p:nvSpPr>
          <p:cNvPr id="31" name="TextBox 30"/>
          <p:cNvSpPr txBox="1"/>
          <p:nvPr/>
        </p:nvSpPr>
        <p:spPr>
          <a:xfrm>
            <a:off x="201294" y="5636431"/>
            <a:ext cx="3439894" cy="276999"/>
          </a:xfrm>
          <a:prstGeom prst="rect">
            <a:avLst/>
          </a:prstGeom>
        </p:spPr>
        <p:txBody>
          <a:bodyPr wrap="square" lIns="0" tIns="0" rIns="0" bIns="0" rtlCol="0">
            <a:spAutoFit/>
          </a:bodyPr>
          <a:lstStyle/>
          <a:p>
            <a:pPr marL="168275" indent="-168275">
              <a:spcBef>
                <a:spcPts val="0"/>
              </a:spcBef>
              <a:spcAft>
                <a:spcPts val="1200"/>
              </a:spcAft>
              <a:buFont typeface="Arial" pitchFamily="34" charset="0"/>
              <a:buChar char="•"/>
              <a:tabLst>
                <a:tab pos="4572000" algn="l"/>
              </a:tabLst>
            </a:pPr>
            <a:r>
              <a:rPr lang="en-US" sz="1800" b="1" kern="0" dirty="0" smtClean="0">
                <a:solidFill>
                  <a:schemeClr val="bg1"/>
                </a:solidFill>
              </a:rPr>
              <a:t>Subst. this into the second:</a:t>
            </a:r>
          </a:p>
        </p:txBody>
      </p:sp>
      <p:graphicFrame>
        <p:nvGraphicFramePr>
          <p:cNvPr id="63492" name="Object 4"/>
          <p:cNvGraphicFramePr>
            <a:graphicFrameLocks noChangeAspect="1"/>
          </p:cNvGraphicFramePr>
          <p:nvPr/>
        </p:nvGraphicFramePr>
        <p:xfrm>
          <a:off x="457200" y="5980822"/>
          <a:ext cx="4552950" cy="628650"/>
        </p:xfrm>
        <a:graphic>
          <a:graphicData uri="http://schemas.openxmlformats.org/presentationml/2006/ole">
            <p:oleObj spid="_x0000_s63492" name="Equation" r:id="rId8" imgW="3035160" imgH="419040" progId="Equation.3">
              <p:embed/>
            </p:oleObj>
          </a:graphicData>
        </a:graphic>
      </p:graphicFrame>
      <p:sp>
        <p:nvSpPr>
          <p:cNvPr id="33" name="TextBox 32"/>
          <p:cNvSpPr txBox="1"/>
          <p:nvPr/>
        </p:nvSpPr>
        <p:spPr>
          <a:xfrm>
            <a:off x="5052304" y="4564942"/>
            <a:ext cx="3439894" cy="553998"/>
          </a:xfrm>
          <a:prstGeom prst="rect">
            <a:avLst/>
          </a:prstGeom>
        </p:spPr>
        <p:txBody>
          <a:bodyPr wrap="square" lIns="0" tIns="0" rIns="0" bIns="0" rtlCol="0">
            <a:spAutoFit/>
          </a:bodyPr>
          <a:lstStyle/>
          <a:p>
            <a:pPr marL="168275" indent="-168275">
              <a:spcBef>
                <a:spcPts val="0"/>
              </a:spcBef>
              <a:spcAft>
                <a:spcPts val="1200"/>
              </a:spcAft>
              <a:buFont typeface="Arial" pitchFamily="34" charset="0"/>
              <a:buChar char="•"/>
              <a:tabLst>
                <a:tab pos="4572000" algn="l"/>
              </a:tabLst>
            </a:pPr>
            <a:r>
              <a:rPr lang="en-US" sz="1800" b="1" kern="0" dirty="0" smtClean="0">
                <a:solidFill>
                  <a:schemeClr val="bg1"/>
                </a:solidFill>
              </a:rPr>
              <a:t>Subst. into the third and solve for </a:t>
            </a:r>
            <a:r>
              <a:rPr lang="en-US" sz="1800" i="1" kern="0" dirty="0" smtClean="0">
                <a:solidFill>
                  <a:schemeClr val="bg1"/>
                </a:solidFill>
              </a:rPr>
              <a:t>Y</a:t>
            </a:r>
            <a:r>
              <a:rPr lang="en-US" sz="1800" kern="0" dirty="0" smtClean="0">
                <a:solidFill>
                  <a:schemeClr val="bg1"/>
                </a:solidFill>
              </a:rPr>
              <a:t>(</a:t>
            </a:r>
            <a:r>
              <a:rPr lang="en-US" sz="1800" i="1" kern="0" dirty="0" smtClean="0">
                <a:solidFill>
                  <a:schemeClr val="bg1"/>
                </a:solidFill>
              </a:rPr>
              <a:t>s</a:t>
            </a:r>
            <a:r>
              <a:rPr lang="en-US" sz="1800" kern="0" dirty="0" smtClean="0">
                <a:solidFill>
                  <a:schemeClr val="bg1"/>
                </a:solidFill>
              </a:rPr>
              <a:t>)/</a:t>
            </a:r>
            <a:r>
              <a:rPr lang="en-US" sz="1800" i="1" kern="0" dirty="0" smtClean="0">
                <a:solidFill>
                  <a:schemeClr val="bg1"/>
                </a:solidFill>
              </a:rPr>
              <a:t>X</a:t>
            </a:r>
            <a:r>
              <a:rPr lang="en-US" sz="1800" kern="0" dirty="0" smtClean="0">
                <a:solidFill>
                  <a:schemeClr val="bg1"/>
                </a:solidFill>
              </a:rPr>
              <a:t>(</a:t>
            </a:r>
            <a:r>
              <a:rPr lang="en-US" sz="1800" i="1" kern="0" dirty="0" smtClean="0">
                <a:solidFill>
                  <a:schemeClr val="bg1"/>
                </a:solidFill>
              </a:rPr>
              <a:t>s</a:t>
            </a:r>
            <a:r>
              <a:rPr lang="en-US" sz="1800" kern="0" dirty="0" smtClean="0">
                <a:solidFill>
                  <a:schemeClr val="bg1"/>
                </a:solidFill>
              </a:rPr>
              <a:t>)</a:t>
            </a:r>
            <a:r>
              <a:rPr lang="en-US" sz="1800" b="1" kern="0" dirty="0" smtClean="0">
                <a:solidFill>
                  <a:schemeClr val="bg1"/>
                </a:solidFill>
              </a:rPr>
              <a:t>:</a:t>
            </a:r>
          </a:p>
        </p:txBody>
      </p:sp>
      <p:graphicFrame>
        <p:nvGraphicFramePr>
          <p:cNvPr id="63493" name="Object 5"/>
          <p:cNvGraphicFramePr>
            <a:graphicFrameLocks noChangeAspect="1"/>
          </p:cNvGraphicFramePr>
          <p:nvPr/>
        </p:nvGraphicFramePr>
        <p:xfrm>
          <a:off x="5512826" y="5203166"/>
          <a:ext cx="1981200" cy="666750"/>
        </p:xfrm>
        <a:graphic>
          <a:graphicData uri="http://schemas.openxmlformats.org/presentationml/2006/ole">
            <p:oleObj spid="_x0000_s63493" name="Equation" r:id="rId9" imgW="1320480" imgH="444240" progId="Equation.3">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Summary</a:t>
            </a:r>
          </a:p>
        </p:txBody>
      </p:sp>
      <p:sp>
        <p:nvSpPr>
          <p:cNvPr id="6" name="TextBox 5"/>
          <p:cNvSpPr txBox="1"/>
          <p:nvPr/>
        </p:nvSpPr>
        <p:spPr>
          <a:xfrm>
            <a:off x="182879" y="562704"/>
            <a:ext cx="8721969" cy="3847207"/>
          </a:xfrm>
          <a:prstGeom prst="rect">
            <a:avLst/>
          </a:prstGeom>
        </p:spPr>
        <p:txBody>
          <a:bodyPr wrap="square" lIns="0" tIns="0" rIns="0" bIns="0" rtlCol="0">
            <a:spAutoFit/>
          </a:bodyPr>
          <a:lstStyle/>
          <a:p>
            <a:pPr marL="168275" indent="-168275">
              <a:spcAft>
                <a:spcPts val="1200"/>
              </a:spcAft>
              <a:buFont typeface="Arial" pitchFamily="34" charset="0"/>
              <a:buChar char="•"/>
            </a:pPr>
            <a:r>
              <a:rPr lang="en-US" sz="1800" b="1" dirty="0" smtClean="0"/>
              <a:t>Demonstrated how to solve 1</a:t>
            </a:r>
            <a:r>
              <a:rPr lang="en-US" sz="1800" b="1" baseline="30000" dirty="0" smtClean="0"/>
              <a:t>st</a:t>
            </a:r>
            <a:r>
              <a:rPr lang="en-US" sz="1800" b="1" dirty="0" smtClean="0"/>
              <a:t> and 2</a:t>
            </a:r>
            <a:r>
              <a:rPr lang="en-US" sz="1800" b="1" baseline="30000" dirty="0" smtClean="0"/>
              <a:t>nd</a:t>
            </a:r>
            <a:r>
              <a:rPr lang="en-US" sz="1800" b="1" dirty="0" smtClean="0"/>
              <a:t>-order differential equations using Laplace transforms.</a:t>
            </a:r>
          </a:p>
          <a:p>
            <a:pPr marL="168275" indent="-168275">
              <a:spcAft>
                <a:spcPts val="1200"/>
              </a:spcAft>
              <a:buFont typeface="Arial" pitchFamily="34" charset="0"/>
              <a:buChar char="•"/>
            </a:pPr>
            <a:r>
              <a:rPr lang="en-US" sz="1800" b="1" dirty="0" smtClean="0"/>
              <a:t>Generalized this to N</a:t>
            </a:r>
            <a:r>
              <a:rPr lang="en-US" sz="1800" b="1" baseline="30000" dirty="0" smtClean="0"/>
              <a:t>th</a:t>
            </a:r>
            <a:r>
              <a:rPr lang="en-US" sz="1800" b="1" dirty="0" smtClean="0"/>
              <a:t>-order differential equations.</a:t>
            </a:r>
          </a:p>
          <a:p>
            <a:pPr marL="168275" indent="-168275">
              <a:spcAft>
                <a:spcPts val="1200"/>
              </a:spcAft>
              <a:buFont typeface="Arial" pitchFamily="34" charset="0"/>
              <a:buChar char="•"/>
            </a:pPr>
            <a:r>
              <a:rPr lang="en-US" sz="1800" b="1" dirty="0" smtClean="0"/>
              <a:t>Demonstrated how the Laplace transform can be used in circuit analysis.</a:t>
            </a:r>
          </a:p>
          <a:p>
            <a:pPr marL="168275" indent="-168275">
              <a:spcAft>
                <a:spcPts val="1200"/>
              </a:spcAft>
              <a:buFont typeface="Arial" pitchFamily="34" charset="0"/>
              <a:buChar char="•"/>
            </a:pPr>
            <a:r>
              <a:rPr lang="en-US" sz="1800" b="1" dirty="0" smtClean="0"/>
              <a:t>Generalize this approach to other useful building blocks (e.g., integrator).</a:t>
            </a:r>
          </a:p>
          <a:p>
            <a:pPr marL="168275" indent="-168275">
              <a:spcAft>
                <a:spcPts val="1200"/>
              </a:spcAft>
              <a:buFont typeface="Arial" pitchFamily="34" charset="0"/>
              <a:buChar char="•"/>
            </a:pPr>
            <a:r>
              <a:rPr lang="en-US" sz="1800" b="1" dirty="0" smtClean="0"/>
              <a:t>Next:</a:t>
            </a:r>
          </a:p>
          <a:p>
            <a:pPr marL="338138" indent="-169863">
              <a:spcAft>
                <a:spcPts val="1200"/>
              </a:spcAft>
              <a:buFont typeface="Wingdings" pitchFamily="2" charset="2"/>
              <a:buChar char="§"/>
            </a:pPr>
            <a:r>
              <a:rPr lang="en-US" sz="1800" b="1" dirty="0" smtClean="0"/>
              <a:t>Generalize this approach to other block diagrams.</a:t>
            </a:r>
          </a:p>
          <a:p>
            <a:pPr marL="338138" indent="-169863">
              <a:spcAft>
                <a:spcPts val="1200"/>
              </a:spcAft>
              <a:buFont typeface="Wingdings" pitchFamily="2" charset="2"/>
              <a:buChar char="§"/>
            </a:pPr>
            <a:r>
              <a:rPr lang="en-US" sz="1800" b="1" dirty="0" smtClean="0"/>
              <a:t>Work another circuit example demonstrating transient and steady-state response.</a:t>
            </a:r>
          </a:p>
          <a:p>
            <a:pPr marL="338138" indent="-169863">
              <a:spcAft>
                <a:spcPts val="1200"/>
              </a:spcAft>
              <a:buFont typeface="Wingdings" pitchFamily="2" charset="2"/>
              <a:buChar char="§"/>
            </a:pPr>
            <a:r>
              <a:rPr lang="en-US" sz="1800" b="1" dirty="0" smtClean="0"/>
              <a:t>Review for exam no. 2.</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First-Order Differential Equations</a:t>
            </a:r>
            <a:endParaRPr lang="en-US" b="1" dirty="0">
              <a:solidFill>
                <a:schemeClr val="accent2"/>
              </a:solidFill>
            </a:endParaRPr>
          </a:p>
        </p:txBody>
      </p:sp>
      <p:sp>
        <p:nvSpPr>
          <p:cNvPr id="5" name="TextBox 4"/>
          <p:cNvSpPr txBox="1"/>
          <p:nvPr/>
        </p:nvSpPr>
        <p:spPr>
          <a:xfrm>
            <a:off x="182879" y="576772"/>
            <a:ext cx="8721969" cy="5955476"/>
          </a:xfrm>
          <a:prstGeom prst="rect">
            <a:avLst/>
          </a:prstGeom>
        </p:spPr>
        <p:txBody>
          <a:bodyPr wrap="square" lIns="0" tIns="0" rIns="0" bIns="0" rtlCol="0">
            <a:spAutoFit/>
          </a:bodyPr>
          <a:lstStyle/>
          <a:p>
            <a:pPr marL="168275" marR="0" indent="-168275" algn="l" defTabSz="914400" rtl="0" eaLnBrk="1" fontAlgn="base" latinLnBrk="0" hangingPunct="1">
              <a:lnSpc>
                <a:spcPct val="100000"/>
              </a:lnSpc>
              <a:spcBef>
                <a:spcPts val="0"/>
              </a:spcBef>
              <a:spcAft>
                <a:spcPts val="4800"/>
              </a:spcAft>
              <a:buClrTx/>
              <a:buSzTx/>
              <a:buFontTx/>
              <a:buChar char="•"/>
              <a:tabLst>
                <a:tab pos="4572000" algn="l"/>
              </a:tabLst>
            </a:pPr>
            <a:r>
              <a:rPr lang="en-US" sz="1800" b="1" kern="0" dirty="0" smtClean="0">
                <a:latin typeface="+mn-lt"/>
              </a:rPr>
              <a:t>Consider a linear time-invariant system defined by:</a:t>
            </a:r>
          </a:p>
          <a:p>
            <a:pPr marL="168275" marR="0" indent="-168275" algn="l" defTabSz="914400" rtl="0" eaLnBrk="1" fontAlgn="base" latinLnBrk="0" hangingPunct="1">
              <a:lnSpc>
                <a:spcPct val="100000"/>
              </a:lnSpc>
              <a:spcBef>
                <a:spcPts val="0"/>
              </a:spcBef>
              <a:spcAft>
                <a:spcPts val="3600"/>
              </a:spcAft>
              <a:buClrTx/>
              <a:buSzTx/>
              <a:buFontTx/>
              <a:buChar char="•"/>
              <a:tabLst>
                <a:tab pos="4572000" algn="l"/>
              </a:tabLst>
            </a:pPr>
            <a:r>
              <a:rPr lang="en-US" sz="1800" b="1" kern="0" dirty="0" smtClean="0">
                <a:latin typeface="+mn-lt"/>
              </a:rPr>
              <a:t>Apply the one-sided Laplace transform:</a:t>
            </a:r>
          </a:p>
          <a:p>
            <a:pPr marL="168275" marR="0" indent="-168275" algn="l" defTabSz="914400" rtl="0" eaLnBrk="1" fontAlgn="base" latinLnBrk="0" hangingPunct="1">
              <a:lnSpc>
                <a:spcPct val="100000"/>
              </a:lnSpc>
              <a:spcBef>
                <a:spcPts val="0"/>
              </a:spcBef>
              <a:spcAft>
                <a:spcPts val="7800"/>
              </a:spcAft>
              <a:buClrTx/>
              <a:buSzTx/>
              <a:buFontTx/>
              <a:buChar char="•"/>
              <a:tabLst>
                <a:tab pos="4572000" algn="l"/>
              </a:tabLst>
            </a:pPr>
            <a:r>
              <a:rPr lang="en-US" sz="1800" b="1" kern="0" dirty="0" smtClean="0">
                <a:latin typeface="+mn-lt"/>
              </a:rPr>
              <a:t>We can now use simple algebraic manipulations to find the solution:</a:t>
            </a:r>
          </a:p>
          <a:p>
            <a:pPr marL="168275" marR="0" indent="-168275" algn="l" defTabSz="914400" rtl="0" eaLnBrk="1" fontAlgn="base" latinLnBrk="0" hangingPunct="1">
              <a:lnSpc>
                <a:spcPct val="100000"/>
              </a:lnSpc>
              <a:spcBef>
                <a:spcPts val="0"/>
              </a:spcBef>
              <a:spcAft>
                <a:spcPts val="4800"/>
              </a:spcAft>
              <a:buClrTx/>
              <a:buSzTx/>
              <a:buFontTx/>
              <a:buChar char="•"/>
              <a:tabLst>
                <a:tab pos="4572000" algn="l"/>
              </a:tabLst>
            </a:pPr>
            <a:r>
              <a:rPr lang="en-US" sz="1800" b="1" kern="0" dirty="0" smtClean="0">
                <a:latin typeface="+mn-lt"/>
              </a:rPr>
              <a:t>If the initial condition is zero, we can find the transfer function:</a:t>
            </a:r>
          </a:p>
          <a:p>
            <a:pPr marL="168275" marR="0" indent="-168275" algn="l" defTabSz="914400" rtl="0" eaLnBrk="1" fontAlgn="base" latinLnBrk="0" hangingPunct="1">
              <a:lnSpc>
                <a:spcPct val="100000"/>
              </a:lnSpc>
              <a:spcBef>
                <a:spcPts val="0"/>
              </a:spcBef>
              <a:spcAft>
                <a:spcPts val="1200"/>
              </a:spcAft>
              <a:buClrTx/>
              <a:buSzTx/>
              <a:buFontTx/>
              <a:buChar char="•"/>
              <a:tabLst>
                <a:tab pos="4572000" algn="l"/>
              </a:tabLst>
            </a:pPr>
            <a:r>
              <a:rPr lang="en-US" sz="1800" b="1" kern="0" dirty="0" smtClean="0">
                <a:latin typeface="+mn-lt"/>
              </a:rPr>
              <a:t>Why is this transfer function, which ignores the initial condition, of interest?</a:t>
            </a:r>
            <a:br>
              <a:rPr lang="en-US" sz="1800" b="1" kern="0" dirty="0" smtClean="0">
                <a:latin typeface="+mn-lt"/>
              </a:rPr>
            </a:br>
            <a:r>
              <a:rPr lang="en-US" sz="1800" b="1" kern="0" dirty="0" smtClean="0">
                <a:latin typeface="+mn-lt"/>
              </a:rPr>
              <a:t>(Hints: stability, steady-state response)</a:t>
            </a:r>
          </a:p>
          <a:p>
            <a:pPr marL="168275" marR="0" indent="-168275" algn="l" defTabSz="914400" rtl="0" eaLnBrk="1" fontAlgn="base" latinLnBrk="0" hangingPunct="1">
              <a:lnSpc>
                <a:spcPct val="100000"/>
              </a:lnSpc>
              <a:spcBef>
                <a:spcPts val="0"/>
              </a:spcBef>
              <a:spcAft>
                <a:spcPts val="4800"/>
              </a:spcAft>
              <a:buClrTx/>
              <a:buSzTx/>
              <a:buFontTx/>
              <a:buChar char="•"/>
              <a:tabLst>
                <a:tab pos="4572000" algn="l"/>
              </a:tabLst>
            </a:pPr>
            <a:r>
              <a:rPr lang="en-US" sz="1800" b="1" kern="0" dirty="0" smtClean="0">
                <a:latin typeface="+mn-lt"/>
              </a:rPr>
              <a:t>Note we can also find the frequency response of the system:</a:t>
            </a:r>
          </a:p>
          <a:p>
            <a:pPr marL="168275" marR="0" indent="-168275" algn="l" defTabSz="914400" rtl="0" eaLnBrk="1" fontAlgn="base" latinLnBrk="0" hangingPunct="1">
              <a:lnSpc>
                <a:spcPct val="100000"/>
              </a:lnSpc>
              <a:spcBef>
                <a:spcPts val="0"/>
              </a:spcBef>
              <a:spcAft>
                <a:spcPts val="4800"/>
              </a:spcAft>
              <a:buClrTx/>
              <a:buSzTx/>
              <a:buFontTx/>
              <a:buChar char="•"/>
              <a:tabLst>
                <a:tab pos="4572000" algn="l"/>
              </a:tabLst>
            </a:pPr>
            <a:r>
              <a:rPr lang="en-US" sz="1800" b="1" kern="0" dirty="0" smtClean="0">
                <a:latin typeface="+mn-lt"/>
              </a:rPr>
              <a:t>How does this relate to the frequency response found using the Fourier transform? Under what assumptions is this expression valid?</a:t>
            </a:r>
          </a:p>
        </p:txBody>
      </p:sp>
      <p:graphicFrame>
        <p:nvGraphicFramePr>
          <p:cNvPr id="6157" name="Object 13"/>
          <p:cNvGraphicFramePr>
            <a:graphicFrameLocks noChangeAspect="1"/>
          </p:cNvGraphicFramePr>
          <p:nvPr/>
        </p:nvGraphicFramePr>
        <p:xfrm>
          <a:off x="457200" y="903508"/>
          <a:ext cx="1924050" cy="590550"/>
        </p:xfrm>
        <a:graphic>
          <a:graphicData uri="http://schemas.openxmlformats.org/presentationml/2006/ole">
            <p:oleObj spid="_x0000_s6157" name="Equation" r:id="rId4" imgW="1282680" imgH="393480" progId="Equation.3">
              <p:embed/>
            </p:oleObj>
          </a:graphicData>
        </a:graphic>
      </p:graphicFrame>
      <p:graphicFrame>
        <p:nvGraphicFramePr>
          <p:cNvPr id="6158" name="Object 14"/>
          <p:cNvGraphicFramePr>
            <a:graphicFrameLocks noChangeAspect="1"/>
          </p:cNvGraphicFramePr>
          <p:nvPr/>
        </p:nvGraphicFramePr>
        <p:xfrm>
          <a:off x="457200" y="1813317"/>
          <a:ext cx="2857500" cy="342900"/>
        </p:xfrm>
        <a:graphic>
          <a:graphicData uri="http://schemas.openxmlformats.org/presentationml/2006/ole">
            <p:oleObj spid="_x0000_s6158" name="Equation" r:id="rId5" imgW="1904760" imgH="228600" progId="Equation.3">
              <p:embed/>
            </p:oleObj>
          </a:graphicData>
        </a:graphic>
      </p:graphicFrame>
      <p:graphicFrame>
        <p:nvGraphicFramePr>
          <p:cNvPr id="6159" name="Object 15"/>
          <p:cNvGraphicFramePr>
            <a:graphicFrameLocks noChangeAspect="1"/>
          </p:cNvGraphicFramePr>
          <p:nvPr/>
        </p:nvGraphicFramePr>
        <p:xfrm>
          <a:off x="457200" y="2479134"/>
          <a:ext cx="2686050" cy="990600"/>
        </p:xfrm>
        <a:graphic>
          <a:graphicData uri="http://schemas.openxmlformats.org/presentationml/2006/ole">
            <p:oleObj spid="_x0000_s6159" name="Equation" r:id="rId6" imgW="1790640" imgH="660240" progId="Equation.3">
              <p:embed/>
            </p:oleObj>
          </a:graphicData>
        </a:graphic>
      </p:graphicFrame>
      <p:graphicFrame>
        <p:nvGraphicFramePr>
          <p:cNvPr id="6161" name="Object 17"/>
          <p:cNvGraphicFramePr>
            <a:graphicFrameLocks noChangeAspect="1"/>
          </p:cNvGraphicFramePr>
          <p:nvPr/>
        </p:nvGraphicFramePr>
        <p:xfrm>
          <a:off x="457200" y="3736314"/>
          <a:ext cx="2000250" cy="628650"/>
        </p:xfrm>
        <a:graphic>
          <a:graphicData uri="http://schemas.openxmlformats.org/presentationml/2006/ole">
            <p:oleObj spid="_x0000_s6161" name="Equation" r:id="rId7" imgW="1333440" imgH="419040" progId="Equation.3">
              <p:embed/>
            </p:oleObj>
          </a:graphicData>
        </a:graphic>
      </p:graphicFrame>
      <p:graphicFrame>
        <p:nvGraphicFramePr>
          <p:cNvPr id="6162" name="Object 18"/>
          <p:cNvGraphicFramePr>
            <a:graphicFrameLocks noChangeAspect="1"/>
          </p:cNvGraphicFramePr>
          <p:nvPr/>
        </p:nvGraphicFramePr>
        <p:xfrm>
          <a:off x="457200" y="5296142"/>
          <a:ext cx="2743200" cy="628650"/>
        </p:xfrm>
        <a:graphic>
          <a:graphicData uri="http://schemas.openxmlformats.org/presentationml/2006/ole">
            <p:oleObj spid="_x0000_s6162" name="Equation" r:id="rId8" imgW="1828800" imgH="419040" progId="Equation.3">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52" name="Picture 8">
            <a:hlinkClick r:id="rId4"/>
          </p:cNvPr>
          <p:cNvPicPr>
            <a:picLocks noChangeAspect="1" noChangeArrowheads="1"/>
          </p:cNvPicPr>
          <p:nvPr/>
        </p:nvPicPr>
        <p:blipFill>
          <a:blip r:embed="rId5"/>
          <a:srcRect l="10756" t="39849" r="3429" b="15604"/>
          <a:stretch>
            <a:fillRect/>
          </a:stretch>
        </p:blipFill>
        <p:spPr bwMode="auto">
          <a:xfrm>
            <a:off x="4529797" y="504825"/>
            <a:ext cx="4382428" cy="1825989"/>
          </a:xfrm>
          <a:prstGeom prst="rect">
            <a:avLst/>
          </a:prstGeom>
          <a:noFill/>
          <a:ln w="9525">
            <a:noFill/>
            <a:miter lim="800000"/>
            <a:headEnd/>
            <a:tailEnd/>
          </a:ln>
          <a:effectLst/>
        </p:spPr>
      </p:pic>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RC Circuit</a:t>
            </a:r>
            <a:endParaRPr lang="en-US" b="1" dirty="0">
              <a:solidFill>
                <a:schemeClr val="accent2"/>
              </a:solidFill>
            </a:endParaRPr>
          </a:p>
        </p:txBody>
      </p:sp>
      <p:graphicFrame>
        <p:nvGraphicFramePr>
          <p:cNvPr id="6157" name="Object 13"/>
          <p:cNvGraphicFramePr>
            <a:graphicFrameLocks noChangeAspect="1"/>
          </p:cNvGraphicFramePr>
          <p:nvPr/>
        </p:nvGraphicFramePr>
        <p:xfrm>
          <a:off x="458788" y="893467"/>
          <a:ext cx="3181350" cy="1257300"/>
        </p:xfrm>
        <a:graphic>
          <a:graphicData uri="http://schemas.openxmlformats.org/presentationml/2006/ole">
            <p:oleObj spid="_x0000_s57346" name="Equation" r:id="rId6" imgW="2120760" imgH="838080" progId="Equation.3">
              <p:embed/>
            </p:oleObj>
          </a:graphicData>
        </a:graphic>
      </p:graphicFrame>
      <p:graphicFrame>
        <p:nvGraphicFramePr>
          <p:cNvPr id="57353" name="Object 9"/>
          <p:cNvGraphicFramePr>
            <a:graphicFrameLocks noChangeAspect="1"/>
          </p:cNvGraphicFramePr>
          <p:nvPr/>
        </p:nvGraphicFramePr>
        <p:xfrm>
          <a:off x="458788" y="2507272"/>
          <a:ext cx="5638801" cy="1295400"/>
        </p:xfrm>
        <a:graphic>
          <a:graphicData uri="http://schemas.openxmlformats.org/presentationml/2006/ole">
            <p:oleObj spid="_x0000_s57353" name="Equation" r:id="rId7" imgW="3759120" imgH="863280" progId="Equation.3">
              <p:embed/>
            </p:oleObj>
          </a:graphicData>
        </a:graphic>
      </p:graphicFrame>
      <p:sp>
        <p:nvSpPr>
          <p:cNvPr id="5" name="TextBox 4"/>
          <p:cNvSpPr txBox="1"/>
          <p:nvPr/>
        </p:nvSpPr>
        <p:spPr>
          <a:xfrm>
            <a:off x="182879" y="576772"/>
            <a:ext cx="8721969" cy="6263253"/>
          </a:xfrm>
          <a:prstGeom prst="rect">
            <a:avLst/>
          </a:prstGeom>
        </p:spPr>
        <p:txBody>
          <a:bodyPr wrap="square" lIns="0" tIns="0" rIns="0" bIns="0" rtlCol="0">
            <a:spAutoFit/>
          </a:bodyPr>
          <a:lstStyle/>
          <a:p>
            <a:pPr marL="168275" marR="0" indent="-168275" algn="l" defTabSz="914400" rtl="0" eaLnBrk="1" fontAlgn="base" latinLnBrk="0" hangingPunct="1">
              <a:lnSpc>
                <a:spcPct val="100000"/>
              </a:lnSpc>
              <a:spcBef>
                <a:spcPts val="0"/>
              </a:spcBef>
              <a:spcAft>
                <a:spcPts val="10800"/>
              </a:spcAft>
              <a:buClrTx/>
              <a:buSzTx/>
              <a:buFontTx/>
              <a:buChar char="•"/>
              <a:tabLst>
                <a:tab pos="4572000" algn="l"/>
              </a:tabLst>
            </a:pPr>
            <a:r>
              <a:rPr lang="en-US" sz="1800" b="1" kern="0" dirty="0" smtClean="0">
                <a:latin typeface="+mn-lt"/>
              </a:rPr>
              <a:t>The input/output differential equation:</a:t>
            </a:r>
          </a:p>
          <a:p>
            <a:pPr marL="168275" marR="0" indent="-168275" algn="l" defTabSz="914400" rtl="0" eaLnBrk="1" fontAlgn="base" latinLnBrk="0" hangingPunct="1">
              <a:lnSpc>
                <a:spcPct val="100000"/>
              </a:lnSpc>
              <a:spcBef>
                <a:spcPts val="0"/>
              </a:spcBef>
              <a:spcAft>
                <a:spcPts val="10800"/>
              </a:spcAft>
              <a:buClrTx/>
              <a:buSzTx/>
              <a:buFontTx/>
              <a:buChar char="•"/>
              <a:tabLst>
                <a:tab pos="4572000" algn="l"/>
              </a:tabLst>
            </a:pPr>
            <a:r>
              <a:rPr lang="en-US" sz="1800" b="1" kern="0" dirty="0" smtClean="0">
                <a:latin typeface="+mn-lt"/>
              </a:rPr>
              <a:t>Assume the input is a unit step function:</a:t>
            </a:r>
          </a:p>
          <a:p>
            <a:pPr marL="168275" marR="0" indent="-168275" algn="l" defTabSz="914400" rtl="0" eaLnBrk="1" fontAlgn="base" latinLnBrk="0" hangingPunct="1">
              <a:lnSpc>
                <a:spcPct val="100000"/>
              </a:lnSpc>
              <a:spcBef>
                <a:spcPts val="0"/>
              </a:spcBef>
              <a:spcAft>
                <a:spcPts val="3600"/>
              </a:spcAft>
              <a:buClrTx/>
              <a:buSzTx/>
              <a:buFontTx/>
              <a:buChar char="•"/>
              <a:tabLst>
                <a:tab pos="4572000" algn="l"/>
              </a:tabLst>
            </a:pPr>
            <a:r>
              <a:rPr lang="en-US" sz="1800" b="1" kern="0" dirty="0" smtClean="0">
                <a:latin typeface="+mn-lt"/>
              </a:rPr>
              <a:t>We can take the inverse Laplace transform to recover the output signal:</a:t>
            </a:r>
          </a:p>
          <a:p>
            <a:pPr marL="168275" marR="0" indent="-168275" algn="l" defTabSz="914400" rtl="0" eaLnBrk="1" fontAlgn="base" latinLnBrk="0" hangingPunct="1">
              <a:lnSpc>
                <a:spcPct val="100000"/>
              </a:lnSpc>
              <a:spcBef>
                <a:spcPts val="0"/>
              </a:spcBef>
              <a:spcAft>
                <a:spcPts val="3600"/>
              </a:spcAft>
              <a:buClrTx/>
              <a:buSzTx/>
              <a:buFontTx/>
              <a:buChar char="•"/>
              <a:tabLst>
                <a:tab pos="4572000" algn="l"/>
              </a:tabLst>
            </a:pPr>
            <a:r>
              <a:rPr lang="en-US" sz="1800" b="1" kern="0" dirty="0" smtClean="0">
                <a:latin typeface="+mn-lt"/>
              </a:rPr>
              <a:t>For a zero initial condition:</a:t>
            </a:r>
          </a:p>
          <a:p>
            <a:pPr marL="168275" marR="0" indent="-168275" algn="l" defTabSz="914400" rtl="0" eaLnBrk="1" fontAlgn="base" latinLnBrk="0" hangingPunct="1">
              <a:lnSpc>
                <a:spcPct val="100000"/>
              </a:lnSpc>
              <a:spcBef>
                <a:spcPts val="0"/>
              </a:spcBef>
              <a:spcAft>
                <a:spcPts val="600"/>
              </a:spcAft>
              <a:buClrTx/>
              <a:buSzTx/>
              <a:buFontTx/>
              <a:buChar char="•"/>
              <a:tabLst>
                <a:tab pos="4572000" algn="l"/>
              </a:tabLst>
            </a:pPr>
            <a:r>
              <a:rPr lang="en-US" sz="1800" b="1" kern="0" dirty="0" smtClean="0">
                <a:latin typeface="+mn-lt"/>
              </a:rPr>
              <a:t>Observations:</a:t>
            </a:r>
          </a:p>
          <a:p>
            <a:pPr marL="338138" indent="-169863">
              <a:spcBef>
                <a:spcPts val="0"/>
              </a:spcBef>
              <a:spcAft>
                <a:spcPts val="0"/>
              </a:spcAft>
              <a:buFont typeface="Wingdings" pitchFamily="2" charset="2"/>
              <a:buChar char="§"/>
              <a:tabLst>
                <a:tab pos="4572000" algn="l"/>
              </a:tabLst>
            </a:pPr>
            <a:r>
              <a:rPr lang="en-US" sz="1800" b="1" kern="0" dirty="0" smtClean="0"/>
              <a:t>How can we find the impulse response?</a:t>
            </a:r>
          </a:p>
          <a:p>
            <a:pPr marL="338138" marR="0" indent="-169863" algn="l" defTabSz="914400" rtl="0" eaLnBrk="1" fontAlgn="base" latinLnBrk="0" hangingPunct="1">
              <a:lnSpc>
                <a:spcPct val="100000"/>
              </a:lnSpc>
              <a:spcBef>
                <a:spcPts val="0"/>
              </a:spcBef>
              <a:spcAft>
                <a:spcPts val="0"/>
              </a:spcAft>
              <a:buClrTx/>
              <a:buSzTx/>
              <a:buFont typeface="Wingdings" pitchFamily="2" charset="2"/>
              <a:buChar char="§"/>
              <a:tabLst>
                <a:tab pos="4572000" algn="l"/>
              </a:tabLst>
            </a:pPr>
            <a:r>
              <a:rPr lang="en-US" sz="1800" b="1" kern="0" dirty="0" smtClean="0">
                <a:latin typeface="+mn-lt"/>
              </a:rPr>
              <a:t>Implications of stability on the transient response?</a:t>
            </a:r>
          </a:p>
          <a:p>
            <a:pPr marL="338138" marR="0" indent="-169863" algn="l" defTabSz="914400" rtl="0" eaLnBrk="1" fontAlgn="base" latinLnBrk="0" hangingPunct="1">
              <a:lnSpc>
                <a:spcPct val="100000"/>
              </a:lnSpc>
              <a:spcBef>
                <a:spcPts val="0"/>
              </a:spcBef>
              <a:spcAft>
                <a:spcPts val="0"/>
              </a:spcAft>
              <a:buClrTx/>
              <a:buSzTx/>
              <a:buFont typeface="Wingdings" pitchFamily="2" charset="2"/>
              <a:buChar char="§"/>
              <a:tabLst>
                <a:tab pos="4572000" algn="l"/>
              </a:tabLst>
            </a:pPr>
            <a:r>
              <a:rPr lang="en-US" sz="1800" b="1" kern="0" dirty="0" smtClean="0">
                <a:latin typeface="+mn-lt"/>
              </a:rPr>
              <a:t>What conclusions can we draw about the complete response to a sinusoid?</a:t>
            </a:r>
          </a:p>
          <a:p>
            <a:pPr marL="168275" marR="0" indent="-168275" algn="l" defTabSz="914400" rtl="0" eaLnBrk="1" fontAlgn="base" latinLnBrk="0" hangingPunct="1">
              <a:lnSpc>
                <a:spcPct val="100000"/>
              </a:lnSpc>
              <a:spcBef>
                <a:spcPts val="0"/>
              </a:spcBef>
              <a:spcAft>
                <a:spcPts val="0"/>
              </a:spcAft>
              <a:buClrTx/>
              <a:buSzTx/>
              <a:buFontTx/>
              <a:buChar char="•"/>
              <a:tabLst>
                <a:tab pos="4572000" algn="l"/>
              </a:tabLst>
            </a:pPr>
            <a:endParaRPr lang="en-US" sz="1800" b="1" kern="0" dirty="0" smtClean="0">
              <a:latin typeface="+mn-lt"/>
            </a:endParaRPr>
          </a:p>
        </p:txBody>
      </p:sp>
      <p:graphicFrame>
        <p:nvGraphicFramePr>
          <p:cNvPr id="6159" name="Object 15"/>
          <p:cNvGraphicFramePr>
            <a:graphicFrameLocks noChangeAspect="1"/>
          </p:cNvGraphicFramePr>
          <p:nvPr/>
        </p:nvGraphicFramePr>
        <p:xfrm>
          <a:off x="458788" y="4209684"/>
          <a:ext cx="3790951" cy="342900"/>
        </p:xfrm>
        <a:graphic>
          <a:graphicData uri="http://schemas.openxmlformats.org/presentationml/2006/ole">
            <p:oleObj spid="_x0000_s57348" name="Equation" r:id="rId8" imgW="2527200" imgH="228600" progId="Equation.3">
              <p:embed/>
            </p:oleObj>
          </a:graphicData>
        </a:graphic>
      </p:graphicFrame>
      <p:graphicFrame>
        <p:nvGraphicFramePr>
          <p:cNvPr id="57354" name="Object 10"/>
          <p:cNvGraphicFramePr>
            <a:graphicFrameLocks noChangeAspect="1"/>
          </p:cNvGraphicFramePr>
          <p:nvPr/>
        </p:nvGraphicFramePr>
        <p:xfrm>
          <a:off x="458788" y="4911017"/>
          <a:ext cx="2343150" cy="342900"/>
        </p:xfrm>
        <a:graphic>
          <a:graphicData uri="http://schemas.openxmlformats.org/presentationml/2006/ole">
            <p:oleObj spid="_x0000_s57354" name="Equation" r:id="rId9" imgW="1562040" imgH="228600" progId="Equation.3">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Second-Order Differential Equation</a:t>
            </a:r>
            <a:endParaRPr lang="en-US" b="1" dirty="0">
              <a:solidFill>
                <a:schemeClr val="accent2"/>
              </a:solidFill>
            </a:endParaRPr>
          </a:p>
        </p:txBody>
      </p:sp>
      <p:sp>
        <p:nvSpPr>
          <p:cNvPr id="5" name="TextBox 4"/>
          <p:cNvSpPr txBox="1"/>
          <p:nvPr/>
        </p:nvSpPr>
        <p:spPr>
          <a:xfrm>
            <a:off x="182879" y="576772"/>
            <a:ext cx="8721969" cy="4108817"/>
          </a:xfrm>
          <a:prstGeom prst="rect">
            <a:avLst/>
          </a:prstGeom>
        </p:spPr>
        <p:txBody>
          <a:bodyPr wrap="square" lIns="0" tIns="0" rIns="0" bIns="0" rtlCol="0">
            <a:spAutoFit/>
          </a:bodyPr>
          <a:lstStyle/>
          <a:p>
            <a:pPr marL="168275" indent="-168275">
              <a:spcBef>
                <a:spcPts val="0"/>
              </a:spcBef>
              <a:spcAft>
                <a:spcPts val="5400"/>
              </a:spcAft>
              <a:buFontTx/>
              <a:buChar char="•"/>
              <a:tabLst>
                <a:tab pos="4572000" algn="l"/>
              </a:tabLst>
            </a:pPr>
            <a:r>
              <a:rPr lang="en-US" sz="1800" b="1" kern="0" dirty="0" smtClean="0"/>
              <a:t>Consider a linear time-invariant system defined by:</a:t>
            </a:r>
          </a:p>
          <a:p>
            <a:pPr marL="168275" indent="-168275">
              <a:spcBef>
                <a:spcPts val="0"/>
              </a:spcBef>
              <a:spcAft>
                <a:spcPts val="11400"/>
              </a:spcAft>
              <a:buFont typeface="Arial" pitchFamily="34" charset="0"/>
              <a:buChar char="•"/>
              <a:tabLst>
                <a:tab pos="4572000" algn="l"/>
              </a:tabLst>
            </a:pPr>
            <a:r>
              <a:rPr lang="en-US" sz="1800" b="1" kern="0" dirty="0" smtClean="0">
                <a:latin typeface="+mn-lt"/>
              </a:rPr>
              <a:t>Apply the Laplace transform:</a:t>
            </a:r>
          </a:p>
          <a:p>
            <a:pPr marL="168275" indent="-168275">
              <a:spcBef>
                <a:spcPts val="0"/>
              </a:spcBef>
              <a:spcAft>
                <a:spcPts val="6000"/>
              </a:spcAft>
              <a:buFont typeface="Arial" pitchFamily="34" charset="0"/>
              <a:buChar char="•"/>
              <a:tabLst>
                <a:tab pos="4572000" algn="l"/>
              </a:tabLst>
            </a:pPr>
            <a:r>
              <a:rPr lang="en-US" sz="1800" b="1" kern="0" dirty="0" smtClean="0">
                <a:solidFill>
                  <a:schemeClr val="bg1"/>
                </a:solidFill>
                <a:latin typeface="+mn-lt"/>
              </a:rPr>
              <a:t>If the initial conditions are zero:</a:t>
            </a:r>
          </a:p>
          <a:p>
            <a:pPr marL="168275" indent="-168275">
              <a:spcBef>
                <a:spcPts val="0"/>
              </a:spcBef>
              <a:spcAft>
                <a:spcPts val="1200"/>
              </a:spcAft>
              <a:buFont typeface="Arial" pitchFamily="34" charset="0"/>
              <a:buChar char="•"/>
              <a:tabLst>
                <a:tab pos="4572000" algn="l"/>
              </a:tabLst>
            </a:pPr>
            <a:r>
              <a:rPr lang="en-US" sz="1800" b="1" kern="0" dirty="0" smtClean="0">
                <a:solidFill>
                  <a:schemeClr val="bg1"/>
                </a:solidFill>
                <a:latin typeface="+mn-lt"/>
              </a:rPr>
              <a:t>Example:</a:t>
            </a:r>
            <a:endParaRPr lang="en-US" sz="1800" kern="0" dirty="0" smtClean="0">
              <a:solidFill>
                <a:schemeClr val="bg1"/>
              </a:solidFill>
            </a:endParaRPr>
          </a:p>
        </p:txBody>
      </p:sp>
      <p:graphicFrame>
        <p:nvGraphicFramePr>
          <p:cNvPr id="45066" name="Object 10"/>
          <p:cNvGraphicFramePr>
            <a:graphicFrameLocks noChangeAspect="1"/>
          </p:cNvGraphicFramePr>
          <p:nvPr/>
        </p:nvGraphicFramePr>
        <p:xfrm>
          <a:off x="458788" y="1853097"/>
          <a:ext cx="7010401" cy="1371600"/>
        </p:xfrm>
        <a:graphic>
          <a:graphicData uri="http://schemas.openxmlformats.org/presentationml/2006/ole">
            <p:oleObj spid="_x0000_s45066" name="Equation" r:id="rId4" imgW="4673520" imgH="914400" progId="Equation.3">
              <p:embed/>
            </p:oleObj>
          </a:graphicData>
        </a:graphic>
      </p:graphicFrame>
      <p:graphicFrame>
        <p:nvGraphicFramePr>
          <p:cNvPr id="45068" name="Object 12"/>
          <p:cNvGraphicFramePr>
            <a:graphicFrameLocks noChangeAspect="1"/>
          </p:cNvGraphicFramePr>
          <p:nvPr/>
        </p:nvGraphicFramePr>
        <p:xfrm>
          <a:off x="458788" y="869950"/>
          <a:ext cx="6000751" cy="628650"/>
        </p:xfrm>
        <a:graphic>
          <a:graphicData uri="http://schemas.openxmlformats.org/presentationml/2006/ole">
            <p:oleObj spid="_x0000_s45068" name="Equation" r:id="rId5" imgW="4000320" imgH="419040" progId="Equation.3">
              <p:embed/>
            </p:oleObj>
          </a:graphicData>
        </a:graphic>
      </p:graphicFrame>
      <p:graphicFrame>
        <p:nvGraphicFramePr>
          <p:cNvPr id="45069" name="Object 13"/>
          <p:cNvGraphicFramePr>
            <a:graphicFrameLocks noChangeAspect="1"/>
          </p:cNvGraphicFramePr>
          <p:nvPr/>
        </p:nvGraphicFramePr>
        <p:xfrm>
          <a:off x="458788" y="3595237"/>
          <a:ext cx="2705100" cy="666750"/>
        </p:xfrm>
        <a:graphic>
          <a:graphicData uri="http://schemas.openxmlformats.org/presentationml/2006/ole">
            <p:oleObj spid="_x0000_s45069" name="Equation" r:id="rId6" imgW="1803240" imgH="444240" progId="Equation.3">
              <p:embed/>
            </p:oleObj>
          </a:graphicData>
        </a:graphic>
      </p:graphicFrame>
      <p:graphicFrame>
        <p:nvGraphicFramePr>
          <p:cNvPr id="45070" name="Object 14"/>
          <p:cNvGraphicFramePr>
            <a:graphicFrameLocks noChangeAspect="1"/>
          </p:cNvGraphicFramePr>
          <p:nvPr/>
        </p:nvGraphicFramePr>
        <p:xfrm>
          <a:off x="458788" y="4618038"/>
          <a:ext cx="5314950" cy="2019300"/>
        </p:xfrm>
        <a:graphic>
          <a:graphicData uri="http://schemas.openxmlformats.org/presentationml/2006/ole">
            <p:oleObj spid="_x0000_s45070" name="Equation" r:id="rId7" imgW="3543120" imgH="1346040" progId="Equation.3">
              <p:embed/>
            </p:oleObj>
          </a:graphicData>
        </a:graphic>
      </p:graphicFrame>
      <p:sp>
        <p:nvSpPr>
          <p:cNvPr id="10" name="TextBox 9"/>
          <p:cNvSpPr txBox="1"/>
          <p:nvPr/>
        </p:nvSpPr>
        <p:spPr>
          <a:xfrm>
            <a:off x="4310743" y="3497721"/>
            <a:ext cx="4209142" cy="981807"/>
          </a:xfrm>
          <a:prstGeom prst="rect">
            <a:avLst/>
          </a:prstGeom>
        </p:spPr>
        <p:txBody>
          <a:bodyPr wrap="square" lIns="0" tIns="0" rIns="0" bIns="0" rtlCol="0">
            <a:spAutoFit/>
          </a:bodyPr>
          <a:lstStyle/>
          <a:p>
            <a:pPr marL="174625" indent="-174625">
              <a:spcBef>
                <a:spcPts val="0"/>
              </a:spcBef>
              <a:spcAft>
                <a:spcPts val="600"/>
              </a:spcAft>
              <a:buFontTx/>
              <a:buChar char="•"/>
            </a:pPr>
            <a:r>
              <a:rPr lang="en-US" sz="1400" b="1" kern="0" dirty="0" smtClean="0">
                <a:solidFill>
                  <a:schemeClr val="accent1"/>
                </a:solidFill>
              </a:rPr>
              <a:t>What is the nature of the impulse response of this system? </a:t>
            </a:r>
          </a:p>
          <a:p>
            <a:pPr marL="174625" indent="-174625">
              <a:spcBef>
                <a:spcPct val="20000"/>
              </a:spcBef>
              <a:buFontTx/>
              <a:buChar char="•"/>
            </a:pPr>
            <a:r>
              <a:rPr lang="en-US" sz="1400" b="1" kern="0" dirty="0" smtClean="0">
                <a:solidFill>
                  <a:schemeClr val="accent1"/>
                </a:solidFill>
              </a:rPr>
              <a:t>How do the coefficients </a:t>
            </a:r>
            <a:r>
              <a:rPr lang="en-US" sz="1400" i="1" kern="0" dirty="0" smtClean="0">
                <a:solidFill>
                  <a:schemeClr val="accent1"/>
                </a:solidFill>
              </a:rPr>
              <a:t>a</a:t>
            </a:r>
            <a:r>
              <a:rPr lang="en-US" sz="1400" i="1" kern="0" baseline="-25000" dirty="0" smtClean="0">
                <a:solidFill>
                  <a:schemeClr val="accent1"/>
                </a:solidFill>
              </a:rPr>
              <a:t>0</a:t>
            </a:r>
            <a:r>
              <a:rPr lang="en-US" sz="1400" b="1" kern="0" dirty="0" smtClean="0">
                <a:solidFill>
                  <a:schemeClr val="accent1"/>
                </a:solidFill>
              </a:rPr>
              <a:t> and </a:t>
            </a:r>
            <a:r>
              <a:rPr lang="en-US" sz="1400" i="1" kern="0" dirty="0" smtClean="0">
                <a:solidFill>
                  <a:schemeClr val="accent1"/>
                </a:solidFill>
              </a:rPr>
              <a:t>a</a:t>
            </a:r>
            <a:r>
              <a:rPr lang="en-US" sz="1400" i="1" kern="0" baseline="-25000" dirty="0" smtClean="0">
                <a:solidFill>
                  <a:schemeClr val="accent1"/>
                </a:solidFill>
              </a:rPr>
              <a:t>1</a:t>
            </a:r>
            <a:r>
              <a:rPr lang="en-US" sz="1400" b="1" kern="0" dirty="0" smtClean="0">
                <a:solidFill>
                  <a:schemeClr val="accent1"/>
                </a:solidFill>
              </a:rPr>
              <a:t> influence the impulse response?</a:t>
            </a: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N</a:t>
            </a:r>
            <a:r>
              <a:rPr lang="en-US" b="1" baseline="30000" dirty="0" smtClean="0">
                <a:solidFill>
                  <a:schemeClr val="accent2"/>
                </a:solidFill>
              </a:rPr>
              <a:t>th</a:t>
            </a:r>
            <a:r>
              <a:rPr lang="en-US" b="1" dirty="0" smtClean="0">
                <a:solidFill>
                  <a:schemeClr val="accent2"/>
                </a:solidFill>
              </a:rPr>
              <a:t>-Order Case</a:t>
            </a:r>
            <a:endParaRPr lang="en-US" b="1" dirty="0">
              <a:solidFill>
                <a:schemeClr val="accent2"/>
              </a:solidFill>
            </a:endParaRPr>
          </a:p>
        </p:txBody>
      </p:sp>
      <p:sp>
        <p:nvSpPr>
          <p:cNvPr id="5" name="TextBox 4"/>
          <p:cNvSpPr txBox="1"/>
          <p:nvPr/>
        </p:nvSpPr>
        <p:spPr>
          <a:xfrm>
            <a:off x="182879" y="576772"/>
            <a:ext cx="8721969" cy="6011902"/>
          </a:xfrm>
          <a:prstGeom prst="rect">
            <a:avLst/>
          </a:prstGeom>
        </p:spPr>
        <p:txBody>
          <a:bodyPr wrap="square" lIns="0" tIns="0" rIns="0" bIns="0" rtlCol="0">
            <a:spAutoFit/>
          </a:bodyPr>
          <a:lstStyle/>
          <a:p>
            <a:pPr marL="168275" indent="-168275">
              <a:spcBef>
                <a:spcPts val="0"/>
              </a:spcBef>
              <a:spcAft>
                <a:spcPts val="10800"/>
              </a:spcAft>
              <a:buFontTx/>
              <a:buChar char="•"/>
              <a:tabLst>
                <a:tab pos="4572000" algn="l"/>
              </a:tabLst>
            </a:pPr>
            <a:r>
              <a:rPr lang="en-US" sz="1800" b="1" kern="0" dirty="0" smtClean="0"/>
              <a:t>Consider a linear time-invariant system defined by:</a:t>
            </a:r>
          </a:p>
          <a:p>
            <a:pPr marL="168275" indent="-168275">
              <a:spcBef>
                <a:spcPts val="0"/>
              </a:spcBef>
              <a:spcAft>
                <a:spcPts val="16400"/>
              </a:spcAft>
              <a:buFont typeface="Arial" pitchFamily="34" charset="0"/>
              <a:buChar char="•"/>
              <a:tabLst>
                <a:tab pos="4572000" algn="l"/>
              </a:tabLst>
            </a:pPr>
            <a:r>
              <a:rPr lang="en-US" sz="1800" b="1" kern="0" dirty="0" smtClean="0">
                <a:latin typeface="+mn-lt"/>
              </a:rPr>
              <a:t>Example:</a:t>
            </a:r>
          </a:p>
          <a:p>
            <a:pPr marL="168275" indent="-168275">
              <a:spcBef>
                <a:spcPts val="0"/>
              </a:spcBef>
              <a:spcAft>
                <a:spcPts val="1200"/>
              </a:spcAft>
              <a:tabLst>
                <a:tab pos="4572000" algn="l"/>
              </a:tabLst>
            </a:pPr>
            <a:r>
              <a:rPr lang="en-US" sz="1800" b="1" kern="0" dirty="0" smtClean="0">
                <a:latin typeface="+mn-lt"/>
              </a:rPr>
              <a:t>	Could we have predicted the final value of the signal?</a:t>
            </a:r>
          </a:p>
          <a:p>
            <a:pPr marL="168275" indent="-168275">
              <a:spcBef>
                <a:spcPts val="0"/>
              </a:spcBef>
              <a:spcAft>
                <a:spcPts val="1200"/>
              </a:spcAft>
              <a:buFont typeface="Arial" pitchFamily="34" charset="0"/>
              <a:buChar char="•"/>
              <a:tabLst>
                <a:tab pos="4572000" algn="l"/>
              </a:tabLst>
            </a:pPr>
            <a:r>
              <a:rPr lang="en-US" sz="1800" b="1" kern="0" dirty="0" smtClean="0">
                <a:latin typeface="+mn-lt"/>
              </a:rPr>
              <a:t>Note that all circuits involving discrete lumped components (e.g., </a:t>
            </a:r>
            <a:r>
              <a:rPr lang="en-US" sz="1800" i="1" kern="0" dirty="0" smtClean="0">
                <a:latin typeface="+mn-lt"/>
              </a:rPr>
              <a:t>RLC</a:t>
            </a:r>
            <a:r>
              <a:rPr lang="en-US" sz="1800" b="1" kern="0" dirty="0" smtClean="0">
                <a:latin typeface="+mn-lt"/>
              </a:rPr>
              <a:t>) can be solved in terms of rational transfer functions. Further, since typical inputs are impulse functions, step functions, and periodic signals, the computations for the output signal always follows the approach described above.</a:t>
            </a:r>
          </a:p>
          <a:p>
            <a:pPr marL="168275" indent="-168275">
              <a:spcBef>
                <a:spcPts val="0"/>
              </a:spcBef>
              <a:spcAft>
                <a:spcPts val="1200"/>
              </a:spcAft>
              <a:buFont typeface="Arial" pitchFamily="34" charset="0"/>
              <a:buChar char="•"/>
              <a:tabLst>
                <a:tab pos="4572000" algn="l"/>
              </a:tabLst>
            </a:pPr>
            <a:r>
              <a:rPr lang="en-US" sz="1800" b="1" kern="0" dirty="0" smtClean="0">
                <a:latin typeface="+mn-lt"/>
              </a:rPr>
              <a:t>Transfer functions can be easily created in MATLAB using </a:t>
            </a:r>
            <a:r>
              <a:rPr lang="en-US" sz="1800" i="1" kern="0" dirty="0" err="1" smtClean="0">
                <a:latin typeface="+mn-lt"/>
              </a:rPr>
              <a:t>tf</a:t>
            </a:r>
            <a:r>
              <a:rPr lang="en-US" sz="1800" kern="0" dirty="0" smtClean="0">
                <a:latin typeface="+mn-lt"/>
              </a:rPr>
              <a:t>(</a:t>
            </a:r>
            <a:r>
              <a:rPr lang="en-US" sz="1800" i="1" kern="0" dirty="0" err="1" smtClean="0">
                <a:latin typeface="+mn-lt"/>
              </a:rPr>
              <a:t>num</a:t>
            </a:r>
            <a:r>
              <a:rPr lang="en-US" sz="1800" kern="0" dirty="0" err="1" smtClean="0">
                <a:latin typeface="+mn-lt"/>
              </a:rPr>
              <a:t>,</a:t>
            </a:r>
            <a:r>
              <a:rPr lang="en-US" sz="1800" i="1" kern="0" dirty="0" err="1" smtClean="0">
                <a:latin typeface="+mn-lt"/>
              </a:rPr>
              <a:t>den</a:t>
            </a:r>
            <a:r>
              <a:rPr lang="en-US" sz="1800" kern="0" dirty="0" smtClean="0">
                <a:latin typeface="+mn-lt"/>
              </a:rPr>
              <a:t>)</a:t>
            </a:r>
            <a:r>
              <a:rPr lang="en-US" sz="1800" b="1" kern="0" dirty="0" smtClean="0">
                <a:latin typeface="+mn-lt"/>
              </a:rPr>
              <a:t>.</a:t>
            </a:r>
          </a:p>
        </p:txBody>
      </p:sp>
      <p:graphicFrame>
        <p:nvGraphicFramePr>
          <p:cNvPr id="45068" name="Object 12"/>
          <p:cNvGraphicFramePr>
            <a:graphicFrameLocks noChangeAspect="1"/>
          </p:cNvGraphicFramePr>
          <p:nvPr/>
        </p:nvGraphicFramePr>
        <p:xfrm>
          <a:off x="458788" y="892370"/>
          <a:ext cx="4419600" cy="1371600"/>
        </p:xfrm>
        <a:graphic>
          <a:graphicData uri="http://schemas.openxmlformats.org/presentationml/2006/ole">
            <p:oleObj spid="_x0000_s58371" name="Equation" r:id="rId4" imgW="2946240" imgH="914400" progId="Equation.3">
              <p:embed/>
            </p:oleObj>
          </a:graphicData>
        </a:graphic>
      </p:graphicFrame>
      <p:graphicFrame>
        <p:nvGraphicFramePr>
          <p:cNvPr id="58374" name="Object 6"/>
          <p:cNvGraphicFramePr>
            <a:graphicFrameLocks noChangeAspect="1"/>
          </p:cNvGraphicFramePr>
          <p:nvPr/>
        </p:nvGraphicFramePr>
        <p:xfrm>
          <a:off x="458788" y="2502482"/>
          <a:ext cx="6153151" cy="2000250"/>
        </p:xfrm>
        <a:graphic>
          <a:graphicData uri="http://schemas.openxmlformats.org/presentationml/2006/ole">
            <p:oleObj spid="_x0000_s58374" name="Equation" r:id="rId5" imgW="4101840" imgH="1333440" progId="Equation.3">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Circuit Analysis</a:t>
            </a:r>
            <a:endParaRPr lang="en-US" b="1" dirty="0">
              <a:solidFill>
                <a:schemeClr val="accent2"/>
              </a:solidFill>
            </a:endParaRPr>
          </a:p>
        </p:txBody>
      </p:sp>
      <p:sp>
        <p:nvSpPr>
          <p:cNvPr id="5" name="TextBox 4"/>
          <p:cNvSpPr txBox="1"/>
          <p:nvPr/>
        </p:nvSpPr>
        <p:spPr>
          <a:xfrm>
            <a:off x="182880" y="576772"/>
            <a:ext cx="4431324" cy="4093428"/>
          </a:xfrm>
          <a:prstGeom prst="rect">
            <a:avLst/>
          </a:prstGeom>
        </p:spPr>
        <p:txBody>
          <a:bodyPr wrap="square" lIns="0" tIns="0" rIns="0" bIns="0" rtlCol="0">
            <a:spAutoFit/>
          </a:bodyPr>
          <a:lstStyle/>
          <a:p>
            <a:pPr marL="168275" indent="-168275">
              <a:spcBef>
                <a:spcPts val="0"/>
              </a:spcBef>
              <a:spcAft>
                <a:spcPts val="27600"/>
              </a:spcAft>
              <a:buFont typeface="Arial" pitchFamily="34" charset="0"/>
              <a:buChar char="•"/>
              <a:tabLst>
                <a:tab pos="4572000" algn="l"/>
              </a:tabLst>
            </a:pPr>
            <a:r>
              <a:rPr lang="en-US" sz="1800" b="1" kern="0" dirty="0" smtClean="0">
                <a:solidFill>
                  <a:schemeClr val="bg1"/>
                </a:solidFill>
                <a:latin typeface="+mn-lt"/>
              </a:rPr>
              <a:t>Voltage/Current Relationships:</a:t>
            </a:r>
          </a:p>
          <a:p>
            <a:pPr marL="168275" indent="-168275">
              <a:spcBef>
                <a:spcPts val="0"/>
              </a:spcBef>
              <a:spcAft>
                <a:spcPts val="27600"/>
              </a:spcAft>
              <a:buFont typeface="Arial" pitchFamily="34" charset="0"/>
              <a:buChar char="•"/>
              <a:tabLst>
                <a:tab pos="4572000" algn="l"/>
              </a:tabLst>
            </a:pPr>
            <a:r>
              <a:rPr lang="en-US" sz="1800" b="1" kern="0" dirty="0" smtClean="0">
                <a:solidFill>
                  <a:schemeClr val="bg1"/>
                </a:solidFill>
                <a:latin typeface="+mn-lt"/>
              </a:rPr>
              <a:t>Series Connections (Voltage Divider):</a:t>
            </a:r>
          </a:p>
        </p:txBody>
      </p:sp>
      <p:pic>
        <p:nvPicPr>
          <p:cNvPr id="49157" name="Picture 5">
            <a:hlinkClick r:id="rId4"/>
          </p:cNvPr>
          <p:cNvPicPr>
            <a:picLocks noChangeAspect="1" noChangeArrowheads="1"/>
          </p:cNvPicPr>
          <p:nvPr/>
        </p:nvPicPr>
        <p:blipFill>
          <a:blip r:embed="rId5"/>
          <a:srcRect l="12385" t="15824" r="10105" b="1285"/>
          <a:stretch>
            <a:fillRect/>
          </a:stretch>
        </p:blipFill>
        <p:spPr bwMode="auto">
          <a:xfrm>
            <a:off x="4789053" y="562707"/>
            <a:ext cx="4123172" cy="3539200"/>
          </a:xfrm>
          <a:prstGeom prst="rect">
            <a:avLst/>
          </a:prstGeom>
          <a:noFill/>
          <a:ln w="9525">
            <a:noFill/>
            <a:miter lim="800000"/>
            <a:headEnd/>
            <a:tailEnd/>
          </a:ln>
          <a:effectLst/>
        </p:spPr>
      </p:pic>
      <p:graphicFrame>
        <p:nvGraphicFramePr>
          <p:cNvPr id="49158" name="Object 6"/>
          <p:cNvGraphicFramePr>
            <a:graphicFrameLocks noChangeAspect="1"/>
          </p:cNvGraphicFramePr>
          <p:nvPr/>
        </p:nvGraphicFramePr>
        <p:xfrm>
          <a:off x="458788" y="1239499"/>
          <a:ext cx="3638550" cy="2476500"/>
        </p:xfrm>
        <a:graphic>
          <a:graphicData uri="http://schemas.openxmlformats.org/presentationml/2006/ole">
            <p:oleObj spid="_x0000_s49158" name="Equation" r:id="rId6" imgW="2425680" imgH="1650960" progId="Equation.3">
              <p:embed/>
            </p:oleObj>
          </a:graphicData>
        </a:graphic>
      </p:graphicFrame>
      <p:pic>
        <p:nvPicPr>
          <p:cNvPr id="49159" name="Picture 7">
            <a:hlinkClick r:id="rId4"/>
          </p:cNvPr>
          <p:cNvPicPr>
            <a:picLocks noChangeAspect="1" noChangeArrowheads="1"/>
          </p:cNvPicPr>
          <p:nvPr/>
        </p:nvPicPr>
        <p:blipFill>
          <a:blip r:embed="rId7"/>
          <a:srcRect l="12548" t="23271" r="10268" b="23576"/>
          <a:stretch>
            <a:fillRect/>
          </a:stretch>
        </p:blipFill>
        <p:spPr bwMode="auto">
          <a:xfrm>
            <a:off x="4509033" y="4272780"/>
            <a:ext cx="4206240" cy="2324968"/>
          </a:xfrm>
          <a:prstGeom prst="rect">
            <a:avLst/>
          </a:prstGeom>
          <a:noFill/>
          <a:ln w="9525">
            <a:noFill/>
            <a:miter lim="800000"/>
            <a:headEnd/>
            <a:tailEnd/>
          </a:ln>
          <a:effectLst/>
        </p:spPr>
      </p:pic>
      <p:graphicFrame>
        <p:nvGraphicFramePr>
          <p:cNvPr id="49160" name="Object 8"/>
          <p:cNvGraphicFramePr>
            <a:graphicFrameLocks noChangeAspect="1"/>
          </p:cNvGraphicFramePr>
          <p:nvPr/>
        </p:nvGraphicFramePr>
        <p:xfrm>
          <a:off x="733278" y="4960303"/>
          <a:ext cx="2495550" cy="1333500"/>
        </p:xfrm>
        <a:graphic>
          <a:graphicData uri="http://schemas.openxmlformats.org/presentationml/2006/ole">
            <p:oleObj spid="_x0000_s49160" name="Equation" r:id="rId8" imgW="1663560" imgH="888840" progId="Equation.3">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Circuit Analysis (Cont.)</a:t>
            </a:r>
            <a:endParaRPr lang="en-US" b="1" dirty="0">
              <a:solidFill>
                <a:schemeClr val="accent2"/>
              </a:solidFill>
            </a:endParaRPr>
          </a:p>
        </p:txBody>
      </p:sp>
      <p:sp>
        <p:nvSpPr>
          <p:cNvPr id="5" name="TextBox 4"/>
          <p:cNvSpPr txBox="1"/>
          <p:nvPr/>
        </p:nvSpPr>
        <p:spPr>
          <a:xfrm>
            <a:off x="182880" y="576772"/>
            <a:ext cx="4572000" cy="6263253"/>
          </a:xfrm>
          <a:prstGeom prst="rect">
            <a:avLst/>
          </a:prstGeom>
        </p:spPr>
        <p:txBody>
          <a:bodyPr wrap="square" lIns="0" tIns="0" rIns="0" bIns="0" rtlCol="0">
            <a:spAutoFit/>
          </a:bodyPr>
          <a:lstStyle/>
          <a:p>
            <a:pPr marL="168275" indent="-168275">
              <a:spcBef>
                <a:spcPts val="0"/>
              </a:spcBef>
              <a:spcAft>
                <a:spcPts val="15000"/>
              </a:spcAft>
              <a:buFont typeface="Arial" pitchFamily="34" charset="0"/>
              <a:buChar char="•"/>
              <a:tabLst>
                <a:tab pos="4572000" algn="l"/>
              </a:tabLst>
            </a:pPr>
            <a:r>
              <a:rPr lang="en-US" sz="1800" b="1" kern="0" dirty="0" smtClean="0">
                <a:solidFill>
                  <a:schemeClr val="bg1"/>
                </a:solidFill>
              </a:rPr>
              <a:t>Parallel Connections (Current Divider):</a:t>
            </a:r>
          </a:p>
          <a:p>
            <a:pPr marL="168275" indent="-168275">
              <a:spcBef>
                <a:spcPts val="0"/>
              </a:spcBef>
              <a:spcAft>
                <a:spcPts val="24000"/>
              </a:spcAft>
              <a:buFont typeface="Arial" pitchFamily="34" charset="0"/>
              <a:buChar char="•"/>
              <a:tabLst>
                <a:tab pos="4572000" algn="l"/>
              </a:tabLst>
            </a:pPr>
            <a:r>
              <a:rPr lang="en-US" sz="1800" b="1" kern="0" dirty="0" smtClean="0">
                <a:solidFill>
                  <a:schemeClr val="bg1"/>
                </a:solidFill>
                <a:latin typeface="+mn-lt"/>
              </a:rPr>
              <a:t>Example:</a:t>
            </a:r>
          </a:p>
          <a:p>
            <a:pPr marL="168275" indent="-168275">
              <a:spcBef>
                <a:spcPts val="0"/>
              </a:spcBef>
              <a:spcAft>
                <a:spcPts val="27600"/>
              </a:spcAft>
              <a:tabLst>
                <a:tab pos="4572000" algn="l"/>
              </a:tabLst>
            </a:pPr>
            <a:r>
              <a:rPr lang="en-US" sz="1800" b="1" kern="0" dirty="0" smtClean="0">
                <a:solidFill>
                  <a:schemeClr val="bg1"/>
                </a:solidFill>
                <a:latin typeface="+mn-lt"/>
              </a:rPr>
              <a:t>	Note the denominator of the transfer function did not change. Why?</a:t>
            </a:r>
          </a:p>
        </p:txBody>
      </p:sp>
      <p:graphicFrame>
        <p:nvGraphicFramePr>
          <p:cNvPr id="49160" name="Object 8"/>
          <p:cNvGraphicFramePr>
            <a:graphicFrameLocks noChangeAspect="1"/>
          </p:cNvGraphicFramePr>
          <p:nvPr/>
        </p:nvGraphicFramePr>
        <p:xfrm>
          <a:off x="485775" y="1077913"/>
          <a:ext cx="2438400" cy="1333500"/>
        </p:xfrm>
        <a:graphic>
          <a:graphicData uri="http://schemas.openxmlformats.org/presentationml/2006/ole">
            <p:oleObj spid="_x0000_s59395" name="Equation" r:id="rId4" imgW="1625400" imgH="888840" progId="Equation.3">
              <p:embed/>
            </p:oleObj>
          </a:graphicData>
        </a:graphic>
      </p:graphicFrame>
      <p:pic>
        <p:nvPicPr>
          <p:cNvPr id="59396" name="Picture 4">
            <a:hlinkClick r:id="rId5"/>
          </p:cNvPr>
          <p:cNvPicPr>
            <a:picLocks noChangeAspect="1" noChangeArrowheads="1"/>
          </p:cNvPicPr>
          <p:nvPr/>
        </p:nvPicPr>
        <p:blipFill>
          <a:blip r:embed="rId6"/>
          <a:srcRect l="11733" t="40372" r="10594" b="17227"/>
          <a:stretch>
            <a:fillRect/>
          </a:stretch>
        </p:blipFill>
        <p:spPr bwMode="auto">
          <a:xfrm>
            <a:off x="4690330" y="795577"/>
            <a:ext cx="4220308" cy="1849149"/>
          </a:xfrm>
          <a:prstGeom prst="rect">
            <a:avLst/>
          </a:prstGeom>
          <a:noFill/>
          <a:ln w="9525">
            <a:noFill/>
            <a:miter lim="800000"/>
            <a:headEnd/>
            <a:tailEnd/>
          </a:ln>
          <a:effectLst/>
        </p:spPr>
      </p:pic>
      <p:pic>
        <p:nvPicPr>
          <p:cNvPr id="9" name="Picture 8">
            <a:hlinkClick r:id="rId5"/>
          </p:cNvPr>
          <p:cNvPicPr>
            <a:picLocks noChangeAspect="1" noChangeArrowheads="1"/>
          </p:cNvPicPr>
          <p:nvPr/>
        </p:nvPicPr>
        <p:blipFill>
          <a:blip r:embed="rId7"/>
          <a:srcRect l="10919" t="21302" r="3429" b="43398"/>
          <a:stretch>
            <a:fillRect/>
          </a:stretch>
        </p:blipFill>
        <p:spPr bwMode="auto">
          <a:xfrm>
            <a:off x="4247119" y="2982345"/>
            <a:ext cx="4635383" cy="1533378"/>
          </a:xfrm>
          <a:prstGeom prst="rect">
            <a:avLst/>
          </a:prstGeom>
          <a:noFill/>
          <a:ln w="9525">
            <a:noFill/>
            <a:miter lim="800000"/>
            <a:headEnd/>
            <a:tailEnd/>
          </a:ln>
          <a:effectLst/>
        </p:spPr>
      </p:pic>
      <p:pic>
        <p:nvPicPr>
          <p:cNvPr id="59397" name="Picture 5">
            <a:hlinkClick r:id="rId5"/>
          </p:cNvPr>
          <p:cNvPicPr>
            <a:picLocks noChangeAspect="1" noChangeArrowheads="1"/>
          </p:cNvPicPr>
          <p:nvPr/>
        </p:nvPicPr>
        <p:blipFill>
          <a:blip r:embed="rId8"/>
          <a:srcRect l="12385" t="44835" r="9617" b="14590"/>
          <a:stretch>
            <a:fillRect/>
          </a:stretch>
        </p:blipFill>
        <p:spPr bwMode="auto">
          <a:xfrm>
            <a:off x="4712253" y="4529792"/>
            <a:ext cx="3840901" cy="1603716"/>
          </a:xfrm>
          <a:prstGeom prst="rect">
            <a:avLst/>
          </a:prstGeom>
          <a:noFill/>
          <a:ln w="9525">
            <a:noFill/>
            <a:miter lim="800000"/>
            <a:headEnd/>
            <a:tailEnd/>
          </a:ln>
          <a:effectLst/>
        </p:spPr>
      </p:pic>
      <p:graphicFrame>
        <p:nvGraphicFramePr>
          <p:cNvPr id="59398" name="Object 6"/>
          <p:cNvGraphicFramePr>
            <a:graphicFrameLocks noChangeAspect="1"/>
          </p:cNvGraphicFramePr>
          <p:nvPr/>
        </p:nvGraphicFramePr>
        <p:xfrm>
          <a:off x="455613" y="3129616"/>
          <a:ext cx="3581401" cy="1333500"/>
        </p:xfrm>
        <a:graphic>
          <a:graphicData uri="http://schemas.openxmlformats.org/presentationml/2006/ole">
            <p:oleObj spid="_x0000_s59398" name="Equation" r:id="rId9" imgW="2387520" imgH="888840" progId="Equation.3">
              <p:embed/>
            </p:oleObj>
          </a:graphicData>
        </a:graphic>
      </p:graphicFrame>
      <p:graphicFrame>
        <p:nvGraphicFramePr>
          <p:cNvPr id="59399" name="Object 7"/>
          <p:cNvGraphicFramePr>
            <a:graphicFrameLocks noChangeAspect="1"/>
          </p:cNvGraphicFramePr>
          <p:nvPr/>
        </p:nvGraphicFramePr>
        <p:xfrm>
          <a:off x="455613" y="4647144"/>
          <a:ext cx="3581400" cy="1333500"/>
        </p:xfrm>
        <a:graphic>
          <a:graphicData uri="http://schemas.openxmlformats.org/presentationml/2006/ole">
            <p:oleObj spid="_x0000_s59399" name="Equation" r:id="rId10" imgW="2387520" imgH="888840" progId="Equation.3">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RLC Circuit</a:t>
            </a:r>
            <a:endParaRPr lang="en-US" b="1" dirty="0">
              <a:solidFill>
                <a:schemeClr val="accent2"/>
              </a:solidFill>
            </a:endParaRPr>
          </a:p>
        </p:txBody>
      </p:sp>
      <p:sp>
        <p:nvSpPr>
          <p:cNvPr id="5" name="TextBox 4"/>
          <p:cNvSpPr txBox="1"/>
          <p:nvPr/>
        </p:nvSpPr>
        <p:spPr>
          <a:xfrm>
            <a:off x="182880" y="576772"/>
            <a:ext cx="4248443" cy="4770537"/>
          </a:xfrm>
          <a:prstGeom prst="rect">
            <a:avLst/>
          </a:prstGeom>
        </p:spPr>
        <p:txBody>
          <a:bodyPr wrap="square" lIns="0" tIns="0" rIns="0" bIns="0" rtlCol="0">
            <a:spAutoFit/>
          </a:bodyPr>
          <a:lstStyle/>
          <a:p>
            <a:pPr marL="168275" indent="-168275">
              <a:spcBef>
                <a:spcPts val="0"/>
              </a:spcBef>
              <a:spcAft>
                <a:spcPts val="1200"/>
              </a:spcAft>
              <a:buFont typeface="Arial" pitchFamily="34" charset="0"/>
              <a:buChar char="•"/>
              <a:tabLst>
                <a:tab pos="4572000" algn="l"/>
              </a:tabLst>
            </a:pPr>
            <a:r>
              <a:rPr lang="en-US" sz="1800" b="1" kern="0" dirty="0" smtClean="0">
                <a:solidFill>
                  <a:schemeClr val="bg1"/>
                </a:solidFill>
              </a:rPr>
              <a:t>Consider computation of the transfer function relating the current in the capacitor to the input voltage.</a:t>
            </a:r>
          </a:p>
          <a:p>
            <a:pPr marL="168275" indent="-168275">
              <a:spcBef>
                <a:spcPts val="0"/>
              </a:spcBef>
              <a:spcAft>
                <a:spcPts val="1200"/>
              </a:spcAft>
              <a:buFont typeface="Arial" pitchFamily="34" charset="0"/>
              <a:buChar char="•"/>
              <a:tabLst>
                <a:tab pos="4572000" algn="l"/>
              </a:tabLst>
            </a:pPr>
            <a:r>
              <a:rPr lang="en-US" sz="1800" b="1" kern="0" dirty="0" smtClean="0">
                <a:solidFill>
                  <a:schemeClr val="bg1"/>
                </a:solidFill>
              </a:rPr>
              <a:t>Strategy: convert the circuit to its Laplace transform representation, and use normal circuit analysis tools.</a:t>
            </a:r>
          </a:p>
          <a:p>
            <a:pPr marL="168275" indent="-168275">
              <a:spcBef>
                <a:spcPts val="0"/>
              </a:spcBef>
              <a:spcAft>
                <a:spcPts val="1200"/>
              </a:spcAft>
              <a:buFont typeface="Arial" pitchFamily="34" charset="0"/>
              <a:buChar char="•"/>
              <a:tabLst>
                <a:tab pos="4572000" algn="l"/>
              </a:tabLst>
            </a:pPr>
            <a:r>
              <a:rPr lang="en-US" sz="1800" b="1" kern="0" dirty="0" smtClean="0">
                <a:solidFill>
                  <a:schemeClr val="bg1"/>
                </a:solidFill>
              </a:rPr>
              <a:t>Compute the voltage across the capacitor using a voltage divider, and then compute the current through the capacitor.</a:t>
            </a:r>
          </a:p>
          <a:p>
            <a:pPr marL="168275" indent="-168275">
              <a:spcBef>
                <a:spcPts val="0"/>
              </a:spcBef>
              <a:spcAft>
                <a:spcPts val="1200"/>
              </a:spcAft>
              <a:buFont typeface="Arial" pitchFamily="34" charset="0"/>
              <a:buChar char="•"/>
              <a:tabLst>
                <a:tab pos="4572000" algn="l"/>
              </a:tabLst>
            </a:pPr>
            <a:r>
              <a:rPr lang="en-US" sz="1800" b="1" kern="0" dirty="0" smtClean="0">
                <a:solidFill>
                  <a:schemeClr val="bg1"/>
                </a:solidFill>
              </a:rPr>
              <a:t>Alternately, can use KVL, KVC, mesh analysis, etc.</a:t>
            </a:r>
          </a:p>
          <a:p>
            <a:pPr marL="168275" indent="-168275">
              <a:spcBef>
                <a:spcPts val="0"/>
              </a:spcBef>
              <a:spcAft>
                <a:spcPts val="1200"/>
              </a:spcAft>
              <a:buFont typeface="Arial" pitchFamily="34" charset="0"/>
              <a:buChar char="•"/>
              <a:tabLst>
                <a:tab pos="4572000" algn="l"/>
              </a:tabLst>
            </a:pPr>
            <a:r>
              <a:rPr lang="en-US" sz="1800" b="1" kern="0" dirty="0" smtClean="0">
                <a:solidFill>
                  <a:schemeClr val="bg1"/>
                </a:solidFill>
              </a:rPr>
              <a:t>The Laplace transform allows us to reduce circuit analysis to algebraic manipulations.</a:t>
            </a:r>
          </a:p>
        </p:txBody>
      </p:sp>
      <p:pic>
        <p:nvPicPr>
          <p:cNvPr id="60421" name="Picture 5">
            <a:hlinkClick r:id="rId3"/>
          </p:cNvPr>
          <p:cNvPicPr>
            <a:picLocks noChangeAspect="1" noChangeArrowheads="1"/>
          </p:cNvPicPr>
          <p:nvPr/>
        </p:nvPicPr>
        <p:blipFill>
          <a:blip r:embed="rId4"/>
          <a:srcRect l="4731" t="25156" r="3145" b="19053"/>
          <a:stretch>
            <a:fillRect/>
          </a:stretch>
        </p:blipFill>
        <p:spPr bwMode="auto">
          <a:xfrm>
            <a:off x="4557932" y="548641"/>
            <a:ext cx="4332844" cy="1889483"/>
          </a:xfrm>
          <a:prstGeom prst="rect">
            <a:avLst/>
          </a:prstGeom>
          <a:noFill/>
          <a:ln w="9525">
            <a:noFill/>
            <a:miter lim="800000"/>
            <a:headEnd/>
            <a:tailEnd/>
          </a:ln>
          <a:effectLst/>
        </p:spPr>
      </p:pic>
      <p:pic>
        <p:nvPicPr>
          <p:cNvPr id="60422" name="Picture 6">
            <a:hlinkClick r:id="rId3"/>
          </p:cNvPr>
          <p:cNvPicPr>
            <a:picLocks noChangeAspect="1" noChangeArrowheads="1"/>
          </p:cNvPicPr>
          <p:nvPr/>
        </p:nvPicPr>
        <p:blipFill>
          <a:blip r:embed="rId5"/>
          <a:srcRect l="4714" t="25503" r="2522" b="19172"/>
          <a:stretch>
            <a:fillRect/>
          </a:stretch>
        </p:blipFill>
        <p:spPr bwMode="auto">
          <a:xfrm>
            <a:off x="4557932" y="2769943"/>
            <a:ext cx="4366993" cy="1875457"/>
          </a:xfrm>
          <a:prstGeom prst="rect">
            <a:avLst/>
          </a:prstGeom>
          <a:noFill/>
          <a:ln w="9525">
            <a:noFill/>
            <a:miter lim="800000"/>
            <a:headEnd/>
            <a:tailEnd/>
          </a:ln>
          <a:effectLst/>
        </p:spPr>
      </p:pic>
      <p:sp>
        <p:nvSpPr>
          <p:cNvPr id="12" name="TextBox 11"/>
          <p:cNvSpPr txBox="1"/>
          <p:nvPr/>
        </p:nvSpPr>
        <p:spPr>
          <a:xfrm>
            <a:off x="175503" y="5469985"/>
            <a:ext cx="8644940" cy="984885"/>
          </a:xfrm>
          <a:prstGeom prst="rect">
            <a:avLst/>
          </a:prstGeom>
        </p:spPr>
        <p:txBody>
          <a:bodyPr wrap="square" lIns="0" tIns="0" rIns="0" bIns="0" rtlCol="0">
            <a:spAutoFit/>
          </a:bodyPr>
          <a:lstStyle/>
          <a:p>
            <a:pPr marL="168275" indent="-168275">
              <a:spcBef>
                <a:spcPts val="0"/>
              </a:spcBef>
              <a:spcAft>
                <a:spcPts val="1200"/>
              </a:spcAft>
              <a:buFont typeface="Arial" pitchFamily="34" charset="0"/>
              <a:buChar char="•"/>
              <a:tabLst>
                <a:tab pos="4572000" algn="l"/>
              </a:tabLst>
            </a:pPr>
            <a:r>
              <a:rPr lang="en-US" sz="1800" b="1" kern="0" dirty="0" smtClean="0">
                <a:solidFill>
                  <a:schemeClr val="bg1"/>
                </a:solidFill>
              </a:rPr>
              <a:t>Note, however, that we can solve for both the steady state and transient responses simultaneously.</a:t>
            </a:r>
          </a:p>
          <a:p>
            <a:pPr marL="168275" indent="-168275">
              <a:spcBef>
                <a:spcPts val="0"/>
              </a:spcBef>
              <a:spcAft>
                <a:spcPts val="1200"/>
              </a:spcAft>
              <a:buFont typeface="Arial" pitchFamily="34" charset="0"/>
              <a:buChar char="•"/>
              <a:tabLst>
                <a:tab pos="4572000" algn="l"/>
              </a:tabLst>
            </a:pPr>
            <a:r>
              <a:rPr lang="en-US" sz="1800" b="1" kern="0" dirty="0" smtClean="0">
                <a:solidFill>
                  <a:schemeClr val="bg1"/>
                </a:solidFill>
              </a:rPr>
              <a:t>See the textbook for the details of this example.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Interconnections of Other Components</a:t>
            </a:r>
            <a:endParaRPr lang="en-US" b="1" dirty="0">
              <a:solidFill>
                <a:schemeClr val="accent2"/>
              </a:solidFill>
            </a:endParaRPr>
          </a:p>
        </p:txBody>
      </p:sp>
      <p:pic>
        <p:nvPicPr>
          <p:cNvPr id="11" name="Picture 5">
            <a:hlinkClick r:id="rId3"/>
          </p:cNvPr>
          <p:cNvPicPr>
            <a:picLocks noChangeAspect="1" noChangeArrowheads="1"/>
          </p:cNvPicPr>
          <p:nvPr/>
        </p:nvPicPr>
        <p:blipFill>
          <a:blip r:embed="rId4"/>
          <a:srcRect l="62403" t="32460" r="3145" b="13576"/>
          <a:stretch>
            <a:fillRect/>
          </a:stretch>
        </p:blipFill>
        <p:spPr bwMode="auto">
          <a:xfrm>
            <a:off x="5219114" y="2670561"/>
            <a:ext cx="3317631" cy="3742006"/>
          </a:xfrm>
          <a:prstGeom prst="rect">
            <a:avLst/>
          </a:prstGeom>
          <a:noFill/>
          <a:ln w="9525">
            <a:noFill/>
            <a:miter lim="800000"/>
            <a:headEnd/>
            <a:tailEnd/>
          </a:ln>
          <a:effectLst/>
        </p:spPr>
      </p:pic>
      <p:pic>
        <p:nvPicPr>
          <p:cNvPr id="61445" name="Picture 5">
            <a:hlinkClick r:id="rId3"/>
          </p:cNvPr>
          <p:cNvPicPr>
            <a:picLocks noChangeAspect="1" noChangeArrowheads="1"/>
          </p:cNvPicPr>
          <p:nvPr/>
        </p:nvPicPr>
        <p:blipFill>
          <a:blip r:embed="rId4"/>
          <a:srcRect l="4731" t="32460" r="50623" b="13576"/>
          <a:stretch>
            <a:fillRect/>
          </a:stretch>
        </p:blipFill>
        <p:spPr bwMode="auto">
          <a:xfrm>
            <a:off x="455613" y="2658838"/>
            <a:ext cx="4299267" cy="3742006"/>
          </a:xfrm>
          <a:prstGeom prst="rect">
            <a:avLst/>
          </a:prstGeom>
          <a:noFill/>
          <a:ln w="9525">
            <a:noFill/>
            <a:miter lim="800000"/>
            <a:headEnd/>
            <a:tailEnd/>
          </a:ln>
          <a:effectLst/>
        </p:spPr>
      </p:pic>
      <p:sp>
        <p:nvSpPr>
          <p:cNvPr id="12" name="TextBox 11"/>
          <p:cNvSpPr txBox="1"/>
          <p:nvPr/>
        </p:nvSpPr>
        <p:spPr>
          <a:xfrm>
            <a:off x="182880" y="576772"/>
            <a:ext cx="8693834" cy="1692771"/>
          </a:xfrm>
          <a:prstGeom prst="rect">
            <a:avLst/>
          </a:prstGeom>
        </p:spPr>
        <p:txBody>
          <a:bodyPr wrap="square" lIns="0" tIns="0" rIns="0" bIns="0" rtlCol="0">
            <a:spAutoFit/>
          </a:bodyPr>
          <a:lstStyle/>
          <a:p>
            <a:pPr marL="168275" indent="-168275">
              <a:spcBef>
                <a:spcPts val="0"/>
              </a:spcBef>
              <a:spcAft>
                <a:spcPts val="1200"/>
              </a:spcAft>
              <a:buFont typeface="Arial" pitchFamily="34" charset="0"/>
              <a:buChar char="•"/>
              <a:tabLst>
                <a:tab pos="4572000" algn="l"/>
              </a:tabLst>
            </a:pPr>
            <a:r>
              <a:rPr lang="en-US" sz="1800" b="1" kern="0" dirty="0" smtClean="0">
                <a:solidFill>
                  <a:schemeClr val="bg1"/>
                </a:solidFill>
              </a:rPr>
              <a:t>There are several useful building blocks in signal processing: integrator, differentiator, adder, subtractor and scalar multiplication.</a:t>
            </a:r>
          </a:p>
          <a:p>
            <a:pPr marL="168275" indent="-168275">
              <a:spcBef>
                <a:spcPts val="0"/>
              </a:spcBef>
              <a:spcAft>
                <a:spcPts val="1200"/>
              </a:spcAft>
              <a:buFont typeface="Arial" pitchFamily="34" charset="0"/>
              <a:buChar char="•"/>
              <a:tabLst>
                <a:tab pos="4572000" algn="l"/>
              </a:tabLst>
            </a:pPr>
            <a:r>
              <a:rPr lang="en-US" sz="1800" b="1" kern="0" dirty="0" smtClean="0">
                <a:solidFill>
                  <a:schemeClr val="bg1"/>
                </a:solidFill>
              </a:rPr>
              <a:t>Graphs that describe interconnections of these components are often referred to as </a:t>
            </a:r>
            <a:r>
              <a:rPr lang="en-US" sz="1800" b="1" kern="0" dirty="0" smtClean="0">
                <a:solidFill>
                  <a:schemeClr val="accent1"/>
                </a:solidFill>
              </a:rPr>
              <a:t>signal flow graphs</a:t>
            </a:r>
            <a:r>
              <a:rPr lang="en-US" sz="1800" b="1" kern="0" dirty="0" smtClean="0">
                <a:solidFill>
                  <a:schemeClr val="bg1"/>
                </a:solidFill>
              </a:rPr>
              <a:t>.</a:t>
            </a:r>
          </a:p>
          <a:p>
            <a:pPr marL="168275" indent="-168275">
              <a:spcBef>
                <a:spcPts val="0"/>
              </a:spcBef>
              <a:spcAft>
                <a:spcPts val="1200"/>
              </a:spcAft>
              <a:buFont typeface="Arial" pitchFamily="34" charset="0"/>
              <a:buChar char="•"/>
              <a:tabLst>
                <a:tab pos="4572000" algn="l"/>
              </a:tabLst>
            </a:pPr>
            <a:r>
              <a:rPr lang="en-US" sz="1800" b="1" kern="0" dirty="0" smtClean="0">
                <a:solidFill>
                  <a:schemeClr val="bg1"/>
                </a:solidFill>
              </a:rPr>
              <a:t>MATLAB includes a very nice tool, SIMULINK, to deal with such systems.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lIns="0" tIns="0" rIns="0" bIns="0"/>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sz="1800" b="1" i="0" u="none" strike="noStrike" kern="0" cap="none" spc="0" normalizeH="0" baseline="0" noProof="0" dirty="0" smtClean="0">
            <a:ln>
              <a:noFill/>
            </a:ln>
            <a:solidFill>
              <a:schemeClr val="tx1"/>
            </a:solidFill>
            <a:effectLst/>
            <a:uLnTx/>
            <a:uFillTx/>
            <a:latin typeface="+mn-lt"/>
            <a:ea typeface="+mn-ea"/>
            <a:cs typeface="+mn-cs"/>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23563</TotalTime>
  <Words>554</Words>
  <Application>Microsoft PowerPoint</Application>
  <PresentationFormat>Letter Paper (8.5x11 in)</PresentationFormat>
  <Paragraphs>91</Paragraphs>
  <Slides>12</Slides>
  <Notes>11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12</vt:i4>
      </vt:variant>
    </vt:vector>
  </HeadingPairs>
  <TitlesOfParts>
    <vt:vector size="15" baseType="lpstr">
      <vt:lpstr>lecture_title</vt:lpstr>
      <vt:lpstr>lecture_default</vt:lpstr>
      <vt:lpstr>Equation</vt:lpstr>
      <vt:lpstr>Slide 0</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Gateway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Electrical and Computer Engineering</cp:lastModifiedBy>
  <cp:revision>2222</cp:revision>
  <dcterms:created xsi:type="dcterms:W3CDTF">2002-09-12T17:13:32Z</dcterms:created>
  <dcterms:modified xsi:type="dcterms:W3CDTF">2008-10-20T00:28:18Z</dcterms:modified>
</cp:coreProperties>
</file>