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01" r:id="rId2"/>
  </p:sldMasterIdLst>
  <p:notesMasterIdLst>
    <p:notesMasterId r:id="rId11"/>
  </p:notesMasterIdLst>
  <p:handoutMasterIdLst>
    <p:handoutMasterId r:id="rId12"/>
  </p:handoutMasterIdLst>
  <p:sldIdLst>
    <p:sldId id="325" r:id="rId3"/>
    <p:sldId id="541" r:id="rId4"/>
    <p:sldId id="573" r:id="rId5"/>
    <p:sldId id="563" r:id="rId6"/>
    <p:sldId id="570" r:id="rId7"/>
    <p:sldId id="571" r:id="rId8"/>
    <p:sldId id="572" r:id="rId9"/>
    <p:sldId id="495" r:id="rId10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4713" autoAdjust="0"/>
    <p:restoredTop sz="96226" autoAdjust="0"/>
  </p:normalViewPr>
  <p:slideViewPr>
    <p:cSldViewPr snapToGrid="0">
      <p:cViewPr varScale="1">
        <p:scale>
          <a:sx n="68" d="100"/>
          <a:sy n="68" d="100"/>
        </p:scale>
        <p:origin x="-828" y="-96"/>
      </p:cViewPr>
      <p:guideLst>
        <p:guide orient="horz" pos="55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]</a:t>
            </a:r>
            <a:r>
              <a:rPr lang="en-US" dirty="0" err="1" smtClean="0"/>
              <a:t>i</a:t>
            </a:r>
            <a:r>
              <a:rPr lang="en-US" dirty="0" smtClean="0"/>
              <a:t>=k,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10/19/2008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</a:t>
            </a:r>
            <a:r>
              <a:rPr lang="en-US" sz="1800" b="1" dirty="0" smtClean="0">
                <a:solidFill>
                  <a:srgbClr val="333399"/>
                </a:solidFill>
              </a:rPr>
              <a:t>3163 – Signals and Systems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3163: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25,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ce.msstate.edu/research/isip/publications/courses/ece_3163/lectures/current/lecture_25.mp3" TargetMode="External"/><Relationship Id="rId3" Type="http://schemas.openxmlformats.org/officeDocument/2006/relationships/hyperlink" Target="http://en.wikipedia.org/wiki/Signal-flow_graph" TargetMode="External"/><Relationship Id="rId7" Type="http://schemas.openxmlformats.org/officeDocument/2006/relationships/hyperlink" Target="http://www.ece.msstate.edu/research/isip/publications/courses/ece_3163/lectures/current/lecture_25.ppt" TargetMode="External"/><Relationship Id="rId12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://www.me.ua.edu/me475/presentations/BlockDiagramReduction_files/BlockDiagramReduction6.pdf" TargetMode="External"/><Relationship Id="rId11" Type="http://schemas.openxmlformats.org/officeDocument/2006/relationships/hyperlink" Target="http://www.motioncontrol.com/products/index.cfm/BEI-Technologies-Offers-the-HS45-a-New-Large-Bore-Rugged-Hollow-Shaft-Encoder" TargetMode="External"/><Relationship Id="rId5" Type="http://schemas.openxmlformats.org/officeDocument/2006/relationships/hyperlink" Target="http://en.wikibooks.org/wiki/Control_Systems/Block_Diagrams" TargetMode="External"/><Relationship Id="rId10" Type="http://schemas.openxmlformats.org/officeDocument/2006/relationships/image" Target="../media/image2.png"/><Relationship Id="rId4" Type="http://schemas.openxmlformats.org/officeDocument/2006/relationships/hyperlink" Target="http://www.eecg.toronto.edu/~kphang/ece1371/signalflowgraphs.pdf" TargetMode="External"/><Relationship Id="rId9" Type="http://schemas.openxmlformats.org/officeDocument/2006/relationships/hyperlink" Target="http://www.eolss.com/eolss/47a.htm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1.bin"/><Relationship Id="rId4" Type="http://schemas.openxmlformats.org/officeDocument/2006/relationships/image" Target="../media/image6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4.xml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3.png"/><Relationship Id="rId4" Type="http://schemas.openxmlformats.org/officeDocument/2006/relationships/hyperlink" Target="http://users.ece.gatech.edu/~bonnie/book3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225974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lvl="0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Parallel</a:t>
            </a: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 Interconnection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Series Connection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Feedback Connection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Review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3"/>
              </a:rPr>
              <a:t>Wiki: Signal Flow Graphs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4"/>
              </a:rPr>
              <a:t>KPhang: Signal Flow Graphs</a:t>
            </a:r>
            <a:r>
              <a:rPr lang="en-US" sz="1800" b="1" dirty="0" smtClean="0">
                <a:solidFill>
                  <a:schemeClr val="bg1"/>
                </a:solidFill>
              </a:rPr>
              <a:t/>
            </a:r>
            <a:br>
              <a:rPr lang="en-US" sz="1800" b="1" dirty="0" smtClean="0">
                <a:solidFill>
                  <a:schemeClr val="bg1"/>
                </a:solidFill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5"/>
              </a:rPr>
              <a:t>Wiki: Control Systems</a:t>
            </a:r>
            <a:r>
              <a:rPr lang="en-US" sz="1800" b="1" dirty="0" smtClean="0">
                <a:solidFill>
                  <a:schemeClr val="accent2"/>
                </a:solidFill>
                <a:latin typeface="+mn-lt"/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accent2"/>
                </a:solidFill>
                <a:latin typeface="+mn-lt"/>
                <a:hlinkClick r:id="rId6"/>
              </a:rPr>
              <a:t>JKP: Block Diagram Reductions</a:t>
            </a:r>
            <a:endParaRPr lang="en-US" sz="1800" b="1" dirty="0" smtClean="0">
              <a:solidFill>
                <a:schemeClr val="bg1"/>
              </a:solidFill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9425" y="5739618"/>
            <a:ext cx="8243888" cy="646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1429" tIns="45714" rIns="91429" bIns="45714">
            <a:spAutoFit/>
          </a:bodyPr>
          <a:lstStyle/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solidFill>
                  <a:schemeClr val="accent1"/>
                </a:solidFill>
              </a:rPr>
              <a:t>•	URL: </a:t>
            </a:r>
            <a:r>
              <a:rPr lang="en-US" sz="1800" b="1" dirty="0" smtClean="0">
                <a:solidFill>
                  <a:schemeClr val="accent2"/>
                </a:solidFill>
                <a:hlinkClick r:id="rId7"/>
              </a:rPr>
              <a:t>.../publications/courses/ece_3163/lectures/current/lecture_25.ppt</a:t>
            </a:r>
            <a:endParaRPr lang="en-US" sz="1800" b="1" dirty="0" smtClean="0">
              <a:solidFill>
                <a:schemeClr val="accent2"/>
              </a:solidFill>
            </a:endParaRPr>
          </a:p>
          <a:p>
            <a:pPr marL="176213" indent="-176213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 smtClean="0">
                <a:solidFill>
                  <a:schemeClr val="accent1"/>
                </a:solidFill>
              </a:rPr>
              <a:t>•	MP3: </a:t>
            </a:r>
            <a:r>
              <a:rPr lang="en-US" sz="1800" b="1" dirty="0" smtClean="0">
                <a:solidFill>
                  <a:schemeClr val="accent2"/>
                </a:solidFill>
                <a:hlinkClick r:id="rId8"/>
              </a:rPr>
              <a:t>.../publications/courses/ece_3163/lectures/current/lecture_25.mp3</a:t>
            </a:r>
            <a:endParaRPr lang="en-US" sz="1800" b="1" dirty="0">
              <a:solidFill>
                <a:schemeClr val="accent2"/>
              </a:solidFill>
            </a:endParaRPr>
          </a:p>
        </p:txBody>
      </p:sp>
      <p:sp>
        <p:nvSpPr>
          <p:cNvPr id="11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25: </a:t>
            </a:r>
            <a:r>
              <a:rPr lang="en-US" b="1" dirty="0" smtClean="0">
                <a:solidFill>
                  <a:schemeClr val="accent2"/>
                </a:solidFill>
              </a:rPr>
              <a:t>TRANSFER FUNCTIONS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8193" name="Picture 1">
            <a:hlinkClick r:id="rId9"/>
          </p:cNvPr>
          <p:cNvPicPr>
            <a:picLocks noChangeAspect="1" noChangeArrowheads="1"/>
          </p:cNvPicPr>
          <p:nvPr/>
        </p:nvPicPr>
        <p:blipFill>
          <a:blip r:embed="rId10"/>
          <a:srcRect t="-3927" b="16866"/>
          <a:stretch>
            <a:fillRect/>
          </a:stretch>
        </p:blipFill>
        <p:spPr bwMode="auto">
          <a:xfrm>
            <a:off x="4006558" y="1603721"/>
            <a:ext cx="2731867" cy="1689319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8194" name="Picture 2">
            <a:hlinkClick r:id="rId11"/>
          </p:cNvPr>
          <p:cNvPicPr>
            <a:picLocks noChangeAspect="1" noChangeArrowheads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6330462" y="3318716"/>
            <a:ext cx="2166718" cy="206921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Interconnections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21969" cy="3924151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Blocks can be thought of as subsystems that make up a system described by a signal flow graph.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We can reduce such graphs to a transfer function.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74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Consider a parallel connection: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74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Consider a series connection:</a:t>
            </a:r>
          </a:p>
        </p:txBody>
      </p:sp>
      <p:pic>
        <p:nvPicPr>
          <p:cNvPr id="6163" name="Picture 19"/>
          <p:cNvPicPr>
            <a:picLocks noChangeAspect="1" noChangeArrowheads="1"/>
          </p:cNvPicPr>
          <p:nvPr/>
        </p:nvPicPr>
        <p:blipFill>
          <a:blip r:embed="rId4"/>
          <a:srcRect l="5534" t="26577" r="2767" b="11344"/>
          <a:stretch>
            <a:fillRect/>
          </a:stretch>
        </p:blipFill>
        <p:spPr bwMode="auto">
          <a:xfrm>
            <a:off x="3912190" y="1730326"/>
            <a:ext cx="4992660" cy="2431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164" name="Object 20"/>
          <p:cNvGraphicFramePr>
            <a:graphicFrameLocks noChangeAspect="1"/>
          </p:cNvGraphicFramePr>
          <p:nvPr/>
        </p:nvGraphicFramePr>
        <p:xfrm>
          <a:off x="457200" y="2130889"/>
          <a:ext cx="3028950" cy="2019300"/>
        </p:xfrm>
        <a:graphic>
          <a:graphicData uri="http://schemas.openxmlformats.org/presentationml/2006/ole">
            <p:oleObj spid="_x0000_s6164" name="Equation" r:id="rId5" imgW="2019240" imgH="1346040" progId="Equation.3">
              <p:embed/>
            </p:oleObj>
          </a:graphicData>
        </a:graphic>
      </p:graphicFrame>
      <p:pic>
        <p:nvPicPr>
          <p:cNvPr id="6165" name="Picture 21"/>
          <p:cNvPicPr>
            <a:picLocks noChangeAspect="1" noChangeArrowheads="1"/>
          </p:cNvPicPr>
          <p:nvPr/>
        </p:nvPicPr>
        <p:blipFill>
          <a:blip r:embed="rId6"/>
          <a:srcRect l="5488" t="57963" r="2569" b="29256"/>
          <a:stretch>
            <a:fillRect/>
          </a:stretch>
        </p:blipFill>
        <p:spPr bwMode="auto">
          <a:xfrm>
            <a:off x="3910818" y="5326044"/>
            <a:ext cx="4979964" cy="497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166" name="Object 22"/>
          <p:cNvGraphicFramePr>
            <a:graphicFrameLocks noChangeAspect="1"/>
          </p:cNvGraphicFramePr>
          <p:nvPr/>
        </p:nvGraphicFramePr>
        <p:xfrm>
          <a:off x="457200" y="4561327"/>
          <a:ext cx="2628900" cy="2019300"/>
        </p:xfrm>
        <a:graphic>
          <a:graphicData uri="http://schemas.openxmlformats.org/presentationml/2006/ole">
            <p:oleObj spid="_x0000_s6166" name="Equation" r:id="rId7" imgW="1752480" imgH="1346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Feedback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57355" name="Picture 11"/>
          <p:cNvPicPr>
            <a:picLocks noChangeAspect="1" noChangeArrowheads="1"/>
          </p:cNvPicPr>
          <p:nvPr/>
        </p:nvPicPr>
        <p:blipFill>
          <a:blip r:embed="rId4"/>
          <a:srcRect l="5534" t="33068" r="2767" b="16484"/>
          <a:stretch>
            <a:fillRect/>
          </a:stretch>
        </p:blipFill>
        <p:spPr bwMode="auto">
          <a:xfrm>
            <a:off x="4540673" y="614211"/>
            <a:ext cx="4384252" cy="17350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182879" y="576772"/>
            <a:ext cx="8721969" cy="5801588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Feedback plays a major role in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signals and systems. For example,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it is one way to stabilize an unstable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system.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34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Assuming interconnection does not load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the other systems: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How does the addition of feedback influence the stability of the system?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What if connection of the feedback system changes the properties of the systems? How can we mitigate this?</a:t>
            </a:r>
          </a:p>
        </p:txBody>
      </p:sp>
      <p:graphicFrame>
        <p:nvGraphicFramePr>
          <p:cNvPr id="73730" name="Object 2"/>
          <p:cNvGraphicFramePr>
            <a:graphicFrameLocks noChangeAspect="1"/>
          </p:cNvGraphicFramePr>
          <p:nvPr/>
        </p:nvGraphicFramePr>
        <p:xfrm>
          <a:off x="447675" y="2519363"/>
          <a:ext cx="5314950" cy="2705100"/>
        </p:xfrm>
        <a:graphic>
          <a:graphicData uri="http://schemas.openxmlformats.org/presentationml/2006/ole">
            <p:oleObj spid="_x0000_s73730" name="Equation" r:id="rId5" imgW="3543120" imgH="1803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Circuit Analysis Example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82879" y="576772"/>
            <a:ext cx="8721969" cy="6114494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3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Assume R = 1, C = 2, and: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Also assume 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2460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Can we predict the form of the output</a:t>
            </a:r>
            <a:br>
              <a:rPr lang="en-US" sz="1800" b="1" kern="0" dirty="0" smtClean="0">
                <a:latin typeface="+mn-lt"/>
              </a:rPr>
            </a:br>
            <a:r>
              <a:rPr lang="en-US" sz="1800" b="1" kern="0" dirty="0" smtClean="0">
                <a:latin typeface="+mn-lt"/>
              </a:rPr>
              <a:t>signal? Or solve using Laplace:</a:t>
            </a:r>
          </a:p>
          <a:p>
            <a:pPr marL="168275" marR="0" indent="-168275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Class assignment: find </a:t>
            </a:r>
            <a:r>
              <a:rPr lang="en-US" sz="1800" i="1" kern="0" dirty="0" smtClean="0">
                <a:latin typeface="+mn-lt"/>
              </a:rPr>
              <a:t>y</a:t>
            </a:r>
            <a:r>
              <a:rPr lang="en-US" sz="1800" kern="0" dirty="0" smtClean="0">
                <a:latin typeface="+mn-lt"/>
              </a:rPr>
              <a:t>(</a:t>
            </a:r>
            <a:r>
              <a:rPr lang="en-US" sz="1800" i="1" kern="0" dirty="0" smtClean="0">
                <a:latin typeface="+mn-lt"/>
              </a:rPr>
              <a:t>t</a:t>
            </a:r>
            <a:r>
              <a:rPr lang="en-US" sz="1800" kern="0" dirty="0" smtClean="0">
                <a:latin typeface="+mn-lt"/>
              </a:rPr>
              <a:t>)</a:t>
            </a:r>
            <a:r>
              <a:rPr lang="en-US" sz="1800" b="1" kern="0" dirty="0" smtClean="0">
                <a:latin typeface="+mn-lt"/>
              </a:rPr>
              <a:t> using:</a:t>
            </a: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Analytic/PPT – Laplace transform (last name begins </a:t>
            </a:r>
            <a:r>
              <a:rPr lang="en-US" sz="1800" b="1" kern="0" smtClean="0">
                <a:latin typeface="+mn-lt"/>
              </a:rPr>
              <a:t>with A-M)</a:t>
            </a:r>
            <a:endParaRPr lang="en-US" sz="1800" b="1" kern="0" dirty="0" smtClean="0">
              <a:latin typeface="+mn-lt"/>
            </a:endParaRP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Numerical – MATLAB code + plot (last name begins with N-P)</a:t>
            </a:r>
          </a:p>
          <a:p>
            <a:pPr marL="338138" marR="0" indent="-169863" algn="l" defTabSz="914400" rtl="0" eaLnBrk="1" fontAlgn="base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•"/>
              <a:tabLst>
                <a:tab pos="4572000" algn="l"/>
              </a:tabLst>
            </a:pPr>
            <a:r>
              <a:rPr lang="en-US" sz="1800" b="1" kern="0" dirty="0" smtClean="0">
                <a:latin typeface="+mn-lt"/>
              </a:rPr>
              <a:t>Email me the results by 8 AM Monday for 1 point extra credit (maximum)</a:t>
            </a:r>
          </a:p>
        </p:txBody>
      </p:sp>
      <p:pic>
        <p:nvPicPr>
          <p:cNvPr id="10" name="Picture 8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 l="10756" t="39849" r="3429" b="15604"/>
          <a:stretch>
            <a:fillRect/>
          </a:stretch>
        </p:blipFill>
        <p:spPr bwMode="auto">
          <a:xfrm>
            <a:off x="4529797" y="504825"/>
            <a:ext cx="4382428" cy="18259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57356" name="Object 12"/>
          <p:cNvGraphicFramePr>
            <a:graphicFrameLocks noChangeAspect="1"/>
          </p:cNvGraphicFramePr>
          <p:nvPr/>
        </p:nvGraphicFramePr>
        <p:xfrm>
          <a:off x="476250" y="920750"/>
          <a:ext cx="2209800" cy="304800"/>
        </p:xfrm>
        <a:graphic>
          <a:graphicData uri="http://schemas.openxmlformats.org/presentationml/2006/ole">
            <p:oleObj spid="_x0000_s57356" name="Equation" r:id="rId6" imgW="1473120" imgH="203040" progId="Equation.3">
              <p:embed/>
            </p:oleObj>
          </a:graphicData>
        </a:graphic>
      </p:graphicFrame>
      <p:graphicFrame>
        <p:nvGraphicFramePr>
          <p:cNvPr id="57357" name="Object 13"/>
          <p:cNvGraphicFramePr>
            <a:graphicFrameLocks noChangeAspect="1"/>
          </p:cNvGraphicFramePr>
          <p:nvPr/>
        </p:nvGraphicFramePr>
        <p:xfrm>
          <a:off x="1840181" y="1279964"/>
          <a:ext cx="857250" cy="342900"/>
        </p:xfrm>
        <a:graphic>
          <a:graphicData uri="http://schemas.openxmlformats.org/presentationml/2006/ole">
            <p:oleObj spid="_x0000_s57357" name="Equation" r:id="rId7" imgW="571320" imgH="228600" progId="Equation.3">
              <p:embed/>
            </p:oleObj>
          </a:graphicData>
        </a:graphic>
      </p:graphicFrame>
      <p:graphicFrame>
        <p:nvGraphicFramePr>
          <p:cNvPr id="57358" name="Object 14"/>
          <p:cNvGraphicFramePr>
            <a:graphicFrameLocks noChangeAspect="1"/>
          </p:cNvGraphicFramePr>
          <p:nvPr/>
        </p:nvGraphicFramePr>
        <p:xfrm>
          <a:off x="457200" y="2415709"/>
          <a:ext cx="8115300" cy="2933700"/>
        </p:xfrm>
        <a:graphic>
          <a:graphicData uri="http://schemas.openxmlformats.org/presentationml/2006/ole">
            <p:oleObj spid="_x0000_s57358" name="Equation" r:id="rId8" imgW="5410080" imgH="19555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9150" y="566738"/>
            <a:ext cx="4332849" cy="6109365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2"/>
            </a:pPr>
            <a:r>
              <a:rPr lang="en-US" sz="1800" b="1" kern="0" dirty="0" smtClean="0">
                <a:solidFill>
                  <a:schemeClr val="accent2"/>
                </a:solidFill>
              </a:rPr>
              <a:t>Modulation and Demodulation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bg1"/>
                </a:solidFill>
              </a:rPr>
              <a:t>Generalized Fourier Transform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bg1"/>
                </a:solidFill>
              </a:rPr>
              <a:t>Amplitude Modulation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bg1"/>
                </a:solidFill>
              </a:rPr>
              <a:t>Frequency and Phase Modulation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bg1"/>
                </a:solidFill>
              </a:rPr>
              <a:t>Synchronous Demodulation of an AM Signal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bg1"/>
                </a:solidFill>
              </a:rPr>
              <a:t>Asynchronous Demodulation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bg1"/>
                </a:solidFill>
              </a:rPr>
              <a:t>DSB and SSB Modulation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bg1"/>
                </a:solidFill>
              </a:rPr>
              <a:t>Frequency Domain Multiplexing</a:t>
            </a: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3"/>
            </a:pPr>
            <a:r>
              <a:rPr lang="en-US" sz="1800" b="1" kern="0" dirty="0" smtClean="0">
                <a:solidFill>
                  <a:schemeClr val="accent2"/>
                </a:solidFill>
              </a:rPr>
              <a:t>Superheterodyne Receivers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bg1"/>
                </a:solidFill>
              </a:rPr>
              <a:t>Demultiplexing and Demodulation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bg1"/>
                </a:solidFill>
              </a:rPr>
              <a:t>The Superheterodyne Receiver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bg1"/>
                </a:solidFill>
              </a:rPr>
              <a:t>Review</a:t>
            </a:r>
            <a:endParaRPr lang="en-US" sz="1400" b="1" dirty="0" smtClean="0">
              <a:solidFill>
                <a:schemeClr val="bg1"/>
              </a:solidFill>
            </a:endParaRP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4"/>
            </a:pPr>
            <a:r>
              <a:rPr lang="en-US" sz="1800" b="1" kern="0" dirty="0" smtClean="0">
                <a:solidFill>
                  <a:schemeClr val="accent1"/>
                </a:solidFill>
              </a:rPr>
              <a:t>Exam No. 1</a:t>
            </a: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4"/>
            </a:pPr>
            <a:r>
              <a:rPr lang="en-US" sz="1800" b="1" kern="0" dirty="0" smtClean="0">
                <a:solidFill>
                  <a:schemeClr val="accent2"/>
                </a:solidFill>
              </a:rPr>
              <a:t>Discrete-Time Fourier Transform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Derivation and Properties of the DTFT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Transforms of Common Signals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Lowpass and Highpass Filters</a:t>
            </a:r>
            <a:endParaRPr lang="en-US" sz="1400" b="1" kern="0" dirty="0" smtClean="0">
              <a:solidFill>
                <a:schemeClr val="accent2"/>
              </a:solidFill>
            </a:endParaRP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6"/>
            </a:pPr>
            <a:r>
              <a:rPr lang="en-US" sz="1800" b="1" kern="0" dirty="0" smtClean="0">
                <a:solidFill>
                  <a:schemeClr val="accent2"/>
                </a:solidFill>
              </a:rPr>
              <a:t>Discrete Fourier Transform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Introduction to the IEEE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Derivation of the DFT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Relationship to DTFT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DFT of Truncated Signals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Time Domain Windowing</a:t>
            </a:r>
            <a:endParaRPr lang="en-US" sz="1400" b="1" kern="0" dirty="0" smtClean="0">
              <a:solidFill>
                <a:schemeClr val="accent2"/>
              </a:solidFill>
            </a:endParaRP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 No. 2 Review – Major Concepts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5726" y="566738"/>
            <a:ext cx="4332849" cy="5032147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7"/>
            </a:pPr>
            <a:r>
              <a:rPr lang="en-US" sz="1800" b="1" kern="0" dirty="0" smtClean="0">
                <a:solidFill>
                  <a:schemeClr val="accent2"/>
                </a:solidFill>
                <a:latin typeface="+mn-lt"/>
              </a:rPr>
              <a:t>Fast Fourier Transform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Discrete Fourier Transform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Computational Complexity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Decimation in Time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Butterfly Diagrams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Convolution Application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Waterfall Plots and Spectrograms </a:t>
            </a:r>
            <a:endParaRPr lang="en-US" sz="1400" b="1" kern="0" dirty="0" smtClean="0">
              <a:latin typeface="+mn-lt"/>
            </a:endParaRP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8"/>
            </a:pPr>
            <a:r>
              <a:rPr lang="en-US" sz="1800" b="1" kern="0" dirty="0" smtClean="0">
                <a:solidFill>
                  <a:schemeClr val="accent2"/>
                </a:solidFill>
              </a:rPr>
              <a:t>Fourier Analysis of CT Systems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Response to a Sinusoidal Input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Frequency Analysis of an RC Circuit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Response to Periodic Inputs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Response to Nonperiodic Inputs</a:t>
            </a: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Analysis of Ideal Filters</a:t>
            </a:r>
            <a:endParaRPr lang="en-US" sz="1400" b="1" kern="0" dirty="0" smtClean="0"/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19"/>
            </a:pPr>
            <a:r>
              <a:rPr lang="en-US" sz="1800" b="1" kern="0" dirty="0" smtClean="0">
                <a:solidFill>
                  <a:schemeClr val="accent2"/>
                </a:solidFill>
              </a:rPr>
              <a:t>The Sampling Theorem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Representation Using Impulses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FT of a Sampled Signal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Signal Reconstruction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Signal Interpolation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Aliasing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Multirate Signal Processing</a:t>
            </a:r>
            <a:endParaRPr lang="en-US" sz="1400" b="1" kern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9150" y="566738"/>
            <a:ext cx="4332849" cy="575542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20"/>
            </a:pPr>
            <a:r>
              <a:rPr lang="en-US" sz="1800" b="1" kern="0" dirty="0" smtClean="0">
                <a:solidFill>
                  <a:schemeClr val="accent2"/>
                </a:solidFill>
                <a:latin typeface="+mn-lt"/>
              </a:rPr>
              <a:t>Fourier Analysis of DT Systems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Frequency Response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Response of a Sinusoid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DT MA Filter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Filter Design</a:t>
            </a:r>
            <a:endParaRPr lang="en-US" sz="1400" b="1" kern="0" dirty="0" smtClean="0">
              <a:latin typeface="+mn-lt"/>
            </a:endParaRP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DT WMA Filter </a:t>
            </a:r>
            <a:endParaRPr lang="en-US" sz="1400" b="1" kern="0" dirty="0" smtClean="0">
              <a:latin typeface="+mn-lt"/>
            </a:endParaRP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21"/>
            </a:pPr>
            <a:r>
              <a:rPr lang="en-US" sz="1800" b="1" kern="0" dirty="0" smtClean="0">
                <a:solidFill>
                  <a:schemeClr val="accent2"/>
                </a:solidFill>
              </a:rPr>
              <a:t>The Laplace Transform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Motivation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The Bilateral Transform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Region of Convergence (ROC)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Properties of the ROC</a:t>
            </a:r>
            <a:endParaRPr lang="en-US" sz="1400" b="1" kern="0" dirty="0" smtClean="0"/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Rational Transforms</a:t>
            </a:r>
            <a:endParaRPr lang="en-US" sz="1400" b="1" dirty="0" smtClean="0"/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22"/>
            </a:pPr>
            <a:r>
              <a:rPr lang="en-US" sz="1800" b="1" kern="0" dirty="0" smtClean="0">
                <a:solidFill>
                  <a:schemeClr val="accent2"/>
                </a:solidFill>
              </a:rPr>
              <a:t>Properties of the Laplace Transf.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Properties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Initial and Final Value Theorems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Unilateral Laplace Transform</a:t>
            </a:r>
            <a:endParaRPr lang="en-US" sz="1400" b="1" kern="0" dirty="0" smtClean="0"/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Inverse Laplace Transform</a:t>
            </a:r>
            <a:endParaRPr lang="en-US" sz="1400" b="1" kern="0" dirty="0" smtClean="0"/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23"/>
            </a:pPr>
            <a:r>
              <a:rPr lang="en-US" sz="1800" b="1" kern="0" dirty="0" smtClean="0">
                <a:solidFill>
                  <a:schemeClr val="accent2"/>
                </a:solidFill>
              </a:rPr>
              <a:t>Inverse Laplace Transform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Rational Transforms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Partial Fractions Expansion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Distinct Roots, Complex and Repeated Roots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Transforms With Exponentials</a:t>
            </a:r>
            <a:endParaRPr lang="en-US" sz="1400" b="1" kern="0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 No. 1 Review – Major Concepts (Cont.)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85726" y="566738"/>
            <a:ext cx="4332849" cy="3939540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24"/>
            </a:pPr>
            <a:r>
              <a:rPr lang="en-US" sz="1800" b="1" kern="0" dirty="0" smtClean="0">
                <a:solidFill>
                  <a:schemeClr val="accent2"/>
                </a:solidFill>
                <a:latin typeface="+mn-lt"/>
              </a:rPr>
              <a:t>Differential Equations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First-Order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Second-Order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N</a:t>
            </a:r>
            <a:r>
              <a:rPr lang="en-US" sz="1400" b="1" baseline="30000" dirty="0" smtClean="0">
                <a:solidFill>
                  <a:schemeClr val="tx2"/>
                </a:solidFill>
              </a:rPr>
              <a:t>th</a:t>
            </a:r>
            <a:r>
              <a:rPr lang="en-US" sz="1400" b="1" dirty="0" smtClean="0">
                <a:solidFill>
                  <a:schemeClr val="tx2"/>
                </a:solidFill>
              </a:rPr>
              <a:t>-Order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Computation of the Output Signal</a:t>
            </a:r>
            <a:endParaRPr lang="en-US" sz="1400" b="1" kern="0" dirty="0" smtClean="0">
              <a:solidFill>
                <a:schemeClr val="accent1"/>
              </a:solidFill>
              <a:latin typeface="+mn-lt"/>
            </a:endParaRP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Transfer Functions</a:t>
            </a:r>
            <a:endParaRPr lang="en-US" sz="1400" b="1" kern="0" dirty="0" smtClean="0">
              <a:solidFill>
                <a:schemeClr val="accent1"/>
              </a:solidFill>
              <a:latin typeface="+mn-lt"/>
            </a:endParaRP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25"/>
            </a:pPr>
            <a:r>
              <a:rPr lang="en-US" sz="1800" b="1" kern="0" dirty="0" smtClean="0">
                <a:solidFill>
                  <a:schemeClr val="accent2"/>
                </a:solidFill>
              </a:rPr>
              <a:t>Transfer Functions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Parallel Interconnection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Series Connection</a:t>
            </a:r>
          </a:p>
          <a:p>
            <a:pPr marL="338138" indent="-169863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en-US" sz="1400" b="1" dirty="0" smtClean="0">
                <a:solidFill>
                  <a:schemeClr val="tx2"/>
                </a:solidFill>
              </a:rPr>
              <a:t>Feedback Connection</a:t>
            </a:r>
            <a:endParaRPr lang="en-US" sz="1400" b="1" kern="0" dirty="0" smtClean="0">
              <a:solidFill>
                <a:schemeClr val="accent1"/>
              </a:solidFill>
            </a:endParaRPr>
          </a:p>
          <a:p>
            <a:pPr marL="338138" indent="-169863">
              <a:spcBef>
                <a:spcPts val="0"/>
              </a:spcBef>
              <a:spcAft>
                <a:spcPts val="1200"/>
              </a:spcAft>
              <a:buFont typeface="Wingdings" pitchFamily="2" charset="2"/>
              <a:buChar char="§"/>
            </a:pPr>
            <a:r>
              <a:rPr lang="en-US" sz="1400" b="1" kern="0" dirty="0" smtClean="0">
                <a:solidFill>
                  <a:schemeClr val="bg1"/>
                </a:solidFill>
              </a:rPr>
              <a:t>Review</a:t>
            </a: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26"/>
            </a:pPr>
            <a:r>
              <a:rPr lang="en-US" sz="1800" b="1" kern="0" dirty="0" smtClean="0">
                <a:solidFill>
                  <a:schemeClr val="accent1"/>
                </a:solidFill>
              </a:rPr>
              <a:t>The z-Transform</a:t>
            </a:r>
            <a:endParaRPr lang="en-US" sz="1400" b="1" kern="0" dirty="0" smtClean="0">
              <a:solidFill>
                <a:schemeClr val="accent1"/>
              </a:solidFill>
            </a:endParaRP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27"/>
            </a:pPr>
            <a:r>
              <a:rPr lang="en-US" sz="1800" b="1" kern="0" dirty="0" smtClean="0">
                <a:solidFill>
                  <a:schemeClr val="accent1"/>
                </a:solidFill>
              </a:rPr>
              <a:t>Properties of the z-Transform</a:t>
            </a:r>
            <a:endParaRPr lang="en-US" sz="1400" b="1" kern="0" dirty="0" smtClean="0">
              <a:solidFill>
                <a:schemeClr val="accent1"/>
              </a:solidFill>
            </a:endParaRPr>
          </a:p>
          <a:p>
            <a:pPr marL="463550" indent="-463550">
              <a:spcBef>
                <a:spcPts val="0"/>
              </a:spcBef>
              <a:spcAft>
                <a:spcPts val="600"/>
              </a:spcAft>
              <a:buFont typeface="+mj-lt"/>
              <a:buAutoNum type="arabicParenR" startAt="28"/>
            </a:pPr>
            <a:r>
              <a:rPr lang="en-US" sz="1800" b="1" kern="0" dirty="0" smtClean="0">
                <a:solidFill>
                  <a:schemeClr val="bg1"/>
                </a:solidFill>
              </a:rPr>
              <a:t>Exam No. 2</a:t>
            </a:r>
            <a:endParaRPr lang="en-US" sz="1400" b="1" kern="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239150" y="633042"/>
            <a:ext cx="8595361" cy="141577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kern="0" dirty="0" smtClean="0">
                <a:latin typeface="+mn-lt"/>
              </a:rPr>
              <a:t>Major Themes?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kern="0" dirty="0" smtClean="0">
                <a:latin typeface="+mn-lt"/>
              </a:rPr>
              <a:t>…</a:t>
            </a: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b="1" kern="0" dirty="0" smtClean="0">
                <a:latin typeface="+mn-lt"/>
              </a:rPr>
              <a:t> </a:t>
            </a:r>
            <a:r>
              <a:rPr lang="en-US" b="1" kern="0" dirty="0" smtClean="0"/>
              <a:t>… and you made it through two-thirds of the course </a:t>
            </a:r>
            <a:r>
              <a:rPr lang="en-US" b="1" kern="0" dirty="0" smtClean="0">
                <a:sym typeface="Wingdings" pitchFamily="2" charset="2"/>
              </a:rPr>
              <a:t></a:t>
            </a:r>
            <a:endParaRPr lang="en-US" b="1" kern="0" dirty="0" smtClean="0"/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Exam No. 2 Review – But What Did We Really Learn?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5793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79" y="562704"/>
            <a:ext cx="8721969" cy="3262432"/>
          </a:xfrm>
          <a:prstGeom prst="rect">
            <a:avLst/>
          </a:prstGeom>
        </p:spPr>
        <p:txBody>
          <a:bodyPr wrap="square" lIns="0" tIns="0" rIns="0" bIns="0" rtlCol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Introduced series, parallel and feedback interconnections of systems.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Derived the overall transfer functions.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Discussed the important role feedback has in stability. This is a major topic addressed in Control Theory.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Noted that these interconnection models only work when the properties of the system does not change when the interconnection is made. 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This is known as loading and is a practical issue that can be mitigated through the use of buffer amplifiers.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Reviewed major concepts for exam no. 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lIns="0" tIns="0" rIns="0" bIns="0"/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sz="1800" b="1" i="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+mn-lt"/>
            <a:ea typeface="+mn-ea"/>
            <a:cs typeface="+mn-cs"/>
          </a:defRPr>
        </a:defPPr>
      </a:lstStyle>
    </a:tx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23703</TotalTime>
  <Words>496</Words>
  <Application>Microsoft PowerPoint</Application>
  <PresentationFormat>Letter Paper (8.5x11 in)</PresentationFormat>
  <Paragraphs>123</Paragraphs>
  <Slides>8</Slides>
  <Notes>4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lecture_title</vt:lpstr>
      <vt:lpstr>lecture_default</vt:lpstr>
      <vt:lpstr>Equation</vt:lpstr>
      <vt:lpstr>Microsoft Equation 3.0</vt:lpstr>
      <vt:lpstr>Slide 0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Company>Gateway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Electrical and Computer Engineering</cp:lastModifiedBy>
  <cp:revision>2247</cp:revision>
  <dcterms:created xsi:type="dcterms:W3CDTF">2002-09-12T17:13:32Z</dcterms:created>
  <dcterms:modified xsi:type="dcterms:W3CDTF">2008-10-20T00:31:01Z</dcterms:modified>
</cp:coreProperties>
</file>