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4"/>
  </p:notesMasterIdLst>
  <p:handoutMasterIdLst>
    <p:handoutMasterId r:id="rId15"/>
  </p:handoutMasterIdLst>
  <p:sldIdLst>
    <p:sldId id="325" r:id="rId3"/>
    <p:sldId id="579" r:id="rId4"/>
    <p:sldId id="580" r:id="rId5"/>
    <p:sldId id="581" r:id="rId6"/>
    <p:sldId id="582" r:id="rId7"/>
    <p:sldId id="583" r:id="rId8"/>
    <p:sldId id="584" r:id="rId9"/>
    <p:sldId id="585" r:id="rId10"/>
    <p:sldId id="586" r:id="rId11"/>
    <p:sldId id="587" r:id="rId12"/>
    <p:sldId id="495" r:id="rId13"/>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4" d="100"/>
          <a:sy n="64" d="100"/>
        </p:scale>
        <p:origin x="-840" y="-102"/>
      </p:cViewPr>
      <p:guideLst>
        <p:guide orient="horz"/>
        <p:guide pos="2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5" Type="http://schemas.openxmlformats.org/officeDocument/2006/relationships/image" Target="../media/image30.wmf"/><Relationship Id="rId4" Type="http://schemas.openxmlformats.org/officeDocument/2006/relationships/image" Target="../media/image2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10/22/2008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9332"/>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3163 – Signals and Systems</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3163: </a:t>
            </a:r>
            <a:r>
              <a:rPr lang="en-US" sz="1200" b="1" dirty="0">
                <a:solidFill>
                  <a:srgbClr val="892034"/>
                </a:solidFill>
              </a:rPr>
              <a:t>Lecture </a:t>
            </a:r>
            <a:r>
              <a:rPr lang="en-US" sz="1200" b="1" dirty="0" smtClean="0">
                <a:solidFill>
                  <a:srgbClr val="892034"/>
                </a:solidFill>
              </a:rPr>
              <a:t>27,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ce.msstate.edu/research/isip/projects/speech/software/demonstrations/applets/util/system/current/index.html" TargetMode="External"/><Relationship Id="rId13" Type="http://schemas.openxmlformats.org/officeDocument/2006/relationships/hyperlink" Target="http://vocw.edu.vn/content/m10802/latest/" TargetMode="External"/><Relationship Id="rId3" Type="http://schemas.openxmlformats.org/officeDocument/2006/relationships/hyperlink" Target="http://stellar.mit.edu/S/course/6/sp08/6.003/courseMaterial/topics/topic1/lectureNotes/Lecture__23/Lecture__23.pdf" TargetMode="External"/><Relationship Id="rId7" Type="http://schemas.openxmlformats.org/officeDocument/2006/relationships/hyperlink" Target="http://cnx.org/content/m13887/latest/" TargetMode="External"/><Relationship Id="rId12"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ignal.ece.utexas.edu/~arslan/courses/dsp/lecture9.ppt" TargetMode="External"/><Relationship Id="rId11" Type="http://schemas.openxmlformats.org/officeDocument/2006/relationships/hyperlink" Target="http://www.mathworks.com/access/helpdesk/help/toolbox/signal/f11-7779.html" TargetMode="External"/><Relationship Id="rId5" Type="http://schemas.openxmlformats.org/officeDocument/2006/relationships/hyperlink" Target="http://cnx.org/content/m10651/latest/" TargetMode="External"/><Relationship Id="rId10" Type="http://schemas.openxmlformats.org/officeDocument/2006/relationships/hyperlink" Target="http://www.ece.msstate.edu/research/isip/publications/courses/ece_3163/lectures/current/lecture_27.mp3" TargetMode="External"/><Relationship Id="rId4" Type="http://schemas.openxmlformats.org/officeDocument/2006/relationships/hyperlink" Target="http://en.wikipedia.org/wiki/Z-transform#Inverse_Z-transform" TargetMode="External"/><Relationship Id="rId9" Type="http://schemas.openxmlformats.org/officeDocument/2006/relationships/hyperlink" Target="http://www.ece.msstate.edu/research/isip/publications/courses/ece_3163/lectures/current/lecture_27.ppt" TargetMode="External"/><Relationship Id="rId1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1.xml"/><Relationship Id="rId1" Type="http://schemas.openxmlformats.org/officeDocument/2006/relationships/vmlDrawing" Target="../drawings/vmlDrawing9.vml"/><Relationship Id="rId4" Type="http://schemas.openxmlformats.org/officeDocument/2006/relationships/oleObject" Target="../embeddings/oleObject33.bin"/></Relationships>
</file>

<file path=ppt/slides/_rels/slide11.xml.rels><?xml version="1.0" encoding="UTF-8" standalone="yes"?>
<Relationships xmlns="http://schemas.openxmlformats.org/package/2006/relationships"><Relationship Id="rId2" Type="http://schemas.openxmlformats.org/officeDocument/2006/relationships/hyperlink" Target="http://www.ece.msstate.edu/research/isip/projects/speech/software/demonstrations/applets/util/system/current/index.html"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oleObject" Target="../embeddings/oleObject10.bin"/><Relationship Id="rId3" Type="http://schemas.openxmlformats.org/officeDocument/2006/relationships/notesSlide" Target="../notesSlides/notesSlide2.xml"/><Relationship Id="rId7" Type="http://schemas.openxmlformats.org/officeDocument/2006/relationships/oleObject" Target="../embeddings/oleObject4.bin"/><Relationship Id="rId12" Type="http://schemas.openxmlformats.org/officeDocument/2006/relationships/oleObject" Target="../embeddings/oleObject9.bin"/><Relationship Id="rId2" Type="http://schemas.openxmlformats.org/officeDocument/2006/relationships/slideLayout" Target="../slideLayouts/slideLayout11.xml"/><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oleObject" Target="../embeddings/oleObject2.bin"/><Relationship Id="rId10" Type="http://schemas.openxmlformats.org/officeDocument/2006/relationships/oleObject" Target="../embeddings/oleObject7.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3.xml"/><Relationship Id="rId7" Type="http://schemas.openxmlformats.org/officeDocument/2006/relationships/oleObject" Target="../embeddings/oleObject14.bin"/><Relationship Id="rId2" Type="http://schemas.openxmlformats.org/officeDocument/2006/relationships/slideLayout" Target="../slideLayouts/slideLayout11.xml"/><Relationship Id="rId1" Type="http://schemas.openxmlformats.org/officeDocument/2006/relationships/vmlDrawing" Target="../drawings/vmlDrawing2.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 Id="rId9" Type="http://schemas.openxmlformats.org/officeDocument/2006/relationships/oleObject" Target="../embeddings/oleObject16.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oleObject" Target="../embeddings/oleObject20.bin"/><Relationship Id="rId2" Type="http://schemas.openxmlformats.org/officeDocument/2006/relationships/slideLayout" Target="../slideLayouts/slideLayout11.xml"/><Relationship Id="rId1" Type="http://schemas.openxmlformats.org/officeDocument/2006/relationships/vmlDrawing" Target="../drawings/vmlDrawing3.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1.xml"/><Relationship Id="rId1" Type="http://schemas.openxmlformats.org/officeDocument/2006/relationships/vmlDrawing" Target="../drawings/vmlDrawing4.vml"/><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notesSlide" Target="../notesSlides/notesSlide6.xml"/><Relationship Id="rId7" Type="http://schemas.openxmlformats.org/officeDocument/2006/relationships/oleObject" Target="../embeddings/oleObject26.bin"/><Relationship Id="rId2" Type="http://schemas.openxmlformats.org/officeDocument/2006/relationships/slideLayout" Target="../slideLayouts/slideLayout11.xml"/><Relationship Id="rId1" Type="http://schemas.openxmlformats.org/officeDocument/2006/relationships/vmlDrawing" Target="../drawings/vmlDrawing5.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1.xml"/><Relationship Id="rId1" Type="http://schemas.openxmlformats.org/officeDocument/2006/relationships/vmlDrawing" Target="../drawings/vmlDrawing6.vml"/><Relationship Id="rId4" Type="http://schemas.openxmlformats.org/officeDocument/2006/relationships/oleObject" Target="../embeddings/oleObject28.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1.xml"/><Relationship Id="rId1" Type="http://schemas.openxmlformats.org/officeDocument/2006/relationships/vmlDrawing" Target="../drawings/vmlDrawing7.vml"/><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1.xml"/><Relationship Id="rId1" Type="http://schemas.openxmlformats.org/officeDocument/2006/relationships/vmlDrawing" Target="../drawings/vmlDrawing8.vml"/><Relationship Id="rId5" Type="http://schemas.openxmlformats.org/officeDocument/2006/relationships/oleObject" Target="../embeddings/oleObject32.bin"/><Relationship Id="rId4" Type="http://schemas.openxmlformats.org/officeDocument/2006/relationships/oleObject" Target="../embeddings/oleObject3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41338" y="1358900"/>
            <a:ext cx="4721225" cy="4225974"/>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lvl="0" indent="-176213" fontAlgn="auto">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Modulation</a:t>
            </a:r>
            <a:br>
              <a:rPr lang="en-US" sz="1800" b="1" dirty="0" smtClean="0">
                <a:solidFill>
                  <a:schemeClr val="tx2"/>
                </a:solidFill>
                <a:latin typeface="+mn-lt"/>
              </a:rPr>
            </a:br>
            <a:r>
              <a:rPr lang="en-US" sz="1800" b="1" dirty="0" smtClean="0">
                <a:solidFill>
                  <a:schemeClr val="tx2"/>
                </a:solidFill>
                <a:latin typeface="+mn-lt"/>
              </a:rPr>
              <a:t>Summation</a:t>
            </a:r>
            <a:br>
              <a:rPr lang="en-US" sz="1800" b="1" dirty="0" smtClean="0">
                <a:solidFill>
                  <a:schemeClr val="tx2"/>
                </a:solidFill>
                <a:latin typeface="+mn-lt"/>
              </a:rPr>
            </a:br>
            <a:r>
              <a:rPr lang="en-US" sz="1800" b="1" dirty="0" smtClean="0">
                <a:solidFill>
                  <a:schemeClr val="tx2"/>
                </a:solidFill>
                <a:latin typeface="+mn-lt"/>
              </a:rPr>
              <a:t>Convolution</a:t>
            </a:r>
            <a:br>
              <a:rPr lang="en-US" sz="1800" b="1" dirty="0" smtClean="0">
                <a:solidFill>
                  <a:schemeClr val="tx2"/>
                </a:solidFill>
                <a:latin typeface="+mn-lt"/>
              </a:rPr>
            </a:br>
            <a:r>
              <a:rPr lang="en-US" sz="1800" b="1" dirty="0" smtClean="0">
                <a:solidFill>
                  <a:schemeClr val="tx2"/>
                </a:solidFill>
                <a:latin typeface="+mn-lt"/>
              </a:rPr>
              <a:t>Initial Value and Final Value Theorems</a:t>
            </a:r>
            <a:br>
              <a:rPr lang="en-US" sz="1800" b="1" dirty="0" smtClean="0">
                <a:solidFill>
                  <a:schemeClr val="tx2"/>
                </a:solidFill>
                <a:latin typeface="+mn-lt"/>
              </a:rPr>
            </a:br>
            <a:r>
              <a:rPr lang="en-US" sz="1800" b="1" dirty="0" smtClean="0">
                <a:solidFill>
                  <a:schemeClr val="tx2"/>
                </a:solidFill>
                <a:latin typeface="+mn-lt"/>
              </a:rPr>
              <a:t>Inverse z-Transform by Long Division</a:t>
            </a:r>
            <a:br>
              <a:rPr lang="en-US" sz="1800" b="1" dirty="0" smtClean="0">
                <a:solidFill>
                  <a:schemeClr val="tx2"/>
                </a:solidFill>
                <a:latin typeface="+mn-lt"/>
              </a:rPr>
            </a:br>
            <a:r>
              <a:rPr lang="en-US" sz="1800" b="1" dirty="0" smtClean="0">
                <a:solidFill>
                  <a:schemeClr val="tx2"/>
                </a:solidFill>
                <a:latin typeface="+mn-lt"/>
              </a:rPr>
              <a:t>Inverse z-Transform by Partial Fractions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MIT 6.003: Lecture 23</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Wiki: Inverse Z-Transform</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CNX: Inverse Z-Transform</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6"/>
              </a:rPr>
              <a:t>Arslan: The Inverse Z-Transform</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7"/>
              </a:rPr>
              <a:t>CNX: Properties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8"/>
              </a:rPr>
              <a:t>ISIP: Pole/Zero Demo</a:t>
            </a:r>
            <a:r>
              <a:rPr lang="en-US" sz="1800" b="1" dirty="0" smtClean="0">
                <a:solidFill>
                  <a:schemeClr val="bg1"/>
                </a:solidFill>
              </a:rPr>
              <a:t/>
            </a:r>
            <a:br>
              <a:rPr lang="en-US" sz="1800" b="1" dirty="0" smtClean="0">
                <a:solidFill>
                  <a:schemeClr val="bg1"/>
                </a:solidFill>
              </a:rPr>
            </a:br>
            <a:endParaRPr lang="en-US" sz="1800" b="1" dirty="0" smtClean="0">
              <a:solidFill>
                <a:schemeClr val="bg1"/>
              </a:solidFill>
            </a:endParaRPr>
          </a:p>
        </p:txBody>
      </p:sp>
      <p:sp>
        <p:nvSpPr>
          <p:cNvPr id="10" name="Text Box 7"/>
          <p:cNvSpPr txBox="1">
            <a:spLocks noChangeArrowheads="1"/>
          </p:cNvSpPr>
          <p:nvPr/>
        </p:nvSpPr>
        <p:spPr bwMode="auto">
          <a:xfrm>
            <a:off x="479425" y="5739618"/>
            <a:ext cx="8243888" cy="646319"/>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9"/>
              </a:rPr>
              <a:t>.../publications/courses/ece_3163/lectures/current/lecture_27.ppt</a:t>
            </a:r>
            <a:endParaRPr lang="en-US" sz="1800" b="1" dirty="0" smtClean="0">
              <a:solidFill>
                <a:schemeClr val="accent2"/>
              </a:solidFill>
            </a:endParaRPr>
          </a:p>
          <a:p>
            <a:pPr marL="176213" indent="-176213">
              <a:lnSpc>
                <a:spcPct val="90000"/>
              </a:lnSpc>
              <a:spcBef>
                <a:spcPct val="20000"/>
              </a:spcBef>
            </a:pPr>
            <a:r>
              <a:rPr lang="en-US" sz="1800" b="1" dirty="0" smtClean="0">
                <a:solidFill>
                  <a:schemeClr val="accent1"/>
                </a:solidFill>
              </a:rPr>
              <a:t>•	MP3: </a:t>
            </a:r>
            <a:r>
              <a:rPr lang="en-US" sz="1800" b="1" dirty="0" smtClean="0">
                <a:solidFill>
                  <a:schemeClr val="accent2"/>
                </a:solidFill>
                <a:hlinkClick r:id="rId10"/>
              </a:rPr>
              <a:t>.../publications/courses/ece_3163/lectures/current/lecture_27.mp3</a:t>
            </a:r>
            <a:endParaRPr lang="en-US" sz="1800" b="1" dirty="0">
              <a:solidFill>
                <a:schemeClr val="accent2"/>
              </a:solidFill>
            </a:endParaRPr>
          </a:p>
        </p:txBody>
      </p:sp>
      <p:sp>
        <p:nvSpPr>
          <p:cNvPr id="11"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27: </a:t>
            </a:r>
            <a:r>
              <a:rPr lang="en-US" b="1" dirty="0" smtClean="0">
                <a:solidFill>
                  <a:schemeClr val="accent2"/>
                </a:solidFill>
              </a:rPr>
              <a:t>PROPERTIES OF THE </a:t>
            </a:r>
            <a:r>
              <a:rPr lang="en-US" b="1" dirty="0" smtClean="0">
                <a:solidFill>
                  <a:schemeClr val="accent2"/>
                </a:solidFill>
              </a:rPr>
              <a:t>Z-TRANSFORM</a:t>
            </a:r>
            <a:r>
              <a:rPr lang="en-US" b="1" dirty="0" smtClean="0">
                <a:solidFill>
                  <a:schemeClr val="accent2"/>
                </a:solidFill>
              </a:rPr>
              <a:t/>
            </a:r>
            <a:br>
              <a:rPr lang="en-US" b="1" dirty="0" smtClean="0">
                <a:solidFill>
                  <a:schemeClr val="accent2"/>
                </a:solidFill>
              </a:rPr>
            </a:br>
            <a:r>
              <a:rPr lang="en-US" b="1" dirty="0" smtClean="0">
                <a:solidFill>
                  <a:schemeClr val="accent2"/>
                </a:solidFill>
              </a:rPr>
              <a:t>AND THE </a:t>
            </a:r>
            <a:r>
              <a:rPr lang="en-US" b="1" dirty="0" smtClean="0">
                <a:solidFill>
                  <a:schemeClr val="accent2"/>
                </a:solidFill>
              </a:rPr>
              <a:t>INVERSE Z-TRANSFORM</a:t>
            </a:r>
            <a:endParaRPr lang="en-US" b="1" dirty="0">
              <a:solidFill>
                <a:schemeClr val="accent2"/>
              </a:solidFill>
            </a:endParaRPr>
          </a:p>
        </p:txBody>
      </p:sp>
      <p:pic>
        <p:nvPicPr>
          <p:cNvPr id="9217" name="Picture 1">
            <a:hlinkClick r:id="rId11"/>
          </p:cNvPr>
          <p:cNvPicPr>
            <a:picLocks noChangeAspect="1" noChangeArrowheads="1"/>
          </p:cNvPicPr>
          <p:nvPr/>
        </p:nvPicPr>
        <p:blipFill>
          <a:blip r:embed="rId12"/>
          <a:srcRect/>
          <a:stretch>
            <a:fillRect/>
          </a:stretch>
        </p:blipFill>
        <p:spPr bwMode="auto">
          <a:xfrm>
            <a:off x="6302375" y="1727894"/>
            <a:ext cx="2382838" cy="1883094"/>
          </a:xfrm>
          <a:prstGeom prst="rect">
            <a:avLst/>
          </a:prstGeom>
          <a:noFill/>
          <a:ln w="38100">
            <a:solidFill>
              <a:schemeClr val="accent1"/>
            </a:solidFill>
            <a:miter lim="800000"/>
            <a:headEnd/>
            <a:tailEnd/>
          </a:ln>
          <a:effectLst/>
        </p:spPr>
      </p:pic>
      <p:pic>
        <p:nvPicPr>
          <p:cNvPr id="9218" name="Picture 2">
            <a:hlinkClick r:id="rId13"/>
          </p:cNvPr>
          <p:cNvPicPr>
            <a:picLocks noChangeAspect="1" noChangeArrowheads="1"/>
          </p:cNvPicPr>
          <p:nvPr/>
        </p:nvPicPr>
        <p:blipFill>
          <a:blip r:embed="rId14"/>
          <a:srcRect/>
          <a:stretch>
            <a:fillRect/>
          </a:stretch>
        </p:blipFill>
        <p:spPr bwMode="auto">
          <a:xfrm>
            <a:off x="6302375" y="3610988"/>
            <a:ext cx="2382838" cy="1738673"/>
          </a:xfrm>
          <a:prstGeom prst="rect">
            <a:avLst/>
          </a:prstGeom>
          <a:noFill/>
          <a:ln w="38100">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Inverse </a:t>
            </a:r>
            <a:r>
              <a:rPr lang="en-US" i="1" dirty="0" smtClean="0">
                <a:solidFill>
                  <a:schemeClr val="accent2"/>
                </a:solidFill>
              </a:rPr>
              <a:t>z</a:t>
            </a:r>
            <a:r>
              <a:rPr lang="en-US" b="1" dirty="0" smtClean="0">
                <a:solidFill>
                  <a:schemeClr val="accent2"/>
                </a:solidFill>
              </a:rPr>
              <a:t>-Transform (Cont.)</a:t>
            </a:r>
            <a:endParaRPr lang="en-US" b="1" dirty="0">
              <a:solidFill>
                <a:schemeClr val="accent2"/>
              </a:solidFill>
            </a:endParaRPr>
          </a:p>
        </p:txBody>
      </p:sp>
      <p:sp>
        <p:nvSpPr>
          <p:cNvPr id="5" name="TextBox 4"/>
          <p:cNvSpPr txBox="1"/>
          <p:nvPr/>
        </p:nvSpPr>
        <p:spPr>
          <a:xfrm>
            <a:off x="182879" y="524657"/>
            <a:ext cx="8742046" cy="5463034"/>
          </a:xfrm>
          <a:prstGeom prst="rect">
            <a:avLst/>
          </a:prstGeom>
        </p:spPr>
        <p:txBody>
          <a:bodyPr wrap="square" lIns="0" tIns="0" rIns="0" bIns="0" rtlCol="0">
            <a:spAutoFit/>
          </a:bodyPr>
          <a:lstStyle/>
          <a:p>
            <a:pPr marL="165100" indent="-165100">
              <a:spcAft>
                <a:spcPts val="1200"/>
              </a:spcAft>
            </a:pPr>
            <a:r>
              <a:rPr lang="en-US" sz="1800" b="1" dirty="0" smtClean="0"/>
              <a:t>	This can be verified using MATLAB:</a:t>
            </a:r>
          </a:p>
          <a:p>
            <a:pPr marL="344488" indent="-179388">
              <a:spcAft>
                <a:spcPts val="600"/>
              </a:spcAft>
            </a:pPr>
            <a:r>
              <a:rPr lang="en-US" sz="1800" b="1" dirty="0" smtClean="0"/>
              <a:t>	</a:t>
            </a:r>
            <a:r>
              <a:rPr lang="en-US" sz="1800" dirty="0" smtClean="0"/>
              <a:t>num = [1 0 0 1];</a:t>
            </a:r>
          </a:p>
          <a:p>
            <a:pPr marL="344488" indent="-179388">
              <a:spcAft>
                <a:spcPts val="600"/>
              </a:spcAft>
            </a:pPr>
            <a:r>
              <a:rPr lang="en-US" sz="1800" dirty="0" smtClean="0"/>
              <a:t>	den = [1 -1 -1 -2 0];</a:t>
            </a:r>
          </a:p>
          <a:p>
            <a:pPr marL="344488" indent="-179388">
              <a:spcAft>
                <a:spcPts val="600"/>
              </a:spcAft>
            </a:pPr>
            <a:r>
              <a:rPr lang="en-US" sz="1800" dirty="0" smtClean="0"/>
              <a:t>	[r, p] = residue(num, den)</a:t>
            </a:r>
          </a:p>
          <a:p>
            <a:pPr marL="344488" indent="-179388">
              <a:spcAft>
                <a:spcPts val="600"/>
              </a:spcAft>
              <a:tabLst>
                <a:tab pos="3208338" algn="l"/>
              </a:tabLst>
            </a:pPr>
            <a:r>
              <a:rPr lang="en-US" sz="1800" dirty="0" smtClean="0"/>
              <a:t>	r =	p=</a:t>
            </a:r>
          </a:p>
          <a:p>
            <a:pPr marL="344488" indent="-179388">
              <a:spcAft>
                <a:spcPts val="600"/>
              </a:spcAft>
              <a:tabLst>
                <a:tab pos="509588" algn="l"/>
                <a:tab pos="3536950" algn="l"/>
              </a:tabLst>
            </a:pPr>
            <a:r>
              <a:rPr lang="en-US" sz="1800" dirty="0" smtClean="0"/>
              <a:t>		0.6429	2.0000</a:t>
            </a:r>
          </a:p>
          <a:p>
            <a:pPr marL="344488" indent="-179388">
              <a:spcAft>
                <a:spcPts val="600"/>
              </a:spcAft>
              <a:tabLst>
                <a:tab pos="509588" algn="l"/>
                <a:tab pos="3536950" algn="l"/>
              </a:tabLst>
            </a:pPr>
            <a:r>
              <a:rPr lang="en-US" sz="1800" dirty="0" smtClean="0"/>
              <a:t>		0.4286 – 0.825i	-0.5000 + 0.8660i</a:t>
            </a:r>
          </a:p>
          <a:p>
            <a:pPr marL="344488" indent="-179388">
              <a:spcAft>
                <a:spcPts val="600"/>
              </a:spcAft>
              <a:tabLst>
                <a:tab pos="509588" algn="l"/>
                <a:tab pos="3536950" algn="l"/>
              </a:tabLst>
            </a:pPr>
            <a:r>
              <a:rPr lang="en-US" sz="1800" dirty="0" smtClean="0"/>
              <a:t>		0.4286 + 0.825i	-0.5000 – 0.8660i</a:t>
            </a:r>
          </a:p>
          <a:p>
            <a:pPr marL="344488" indent="-179388">
              <a:spcAft>
                <a:spcPts val="1200"/>
              </a:spcAft>
              <a:tabLst>
                <a:tab pos="509588" algn="l"/>
                <a:tab pos="3536950" algn="l"/>
              </a:tabLst>
            </a:pPr>
            <a:r>
              <a:rPr lang="en-US" sz="1800" dirty="0" smtClean="0"/>
              <a:t>		-0.5000	0</a:t>
            </a:r>
          </a:p>
          <a:p>
            <a:pPr marL="165100" indent="-165100">
              <a:spcAft>
                <a:spcPts val="1200"/>
              </a:spcAft>
              <a:tabLst>
                <a:tab pos="509588" algn="l"/>
                <a:tab pos="3536950" algn="l"/>
              </a:tabLst>
            </a:pPr>
            <a:r>
              <a:rPr lang="en-US" sz="1800" b="1" dirty="0" smtClean="0"/>
              <a:t>	The first 20 samples of the output can be computed numerically using:</a:t>
            </a:r>
          </a:p>
          <a:p>
            <a:pPr marL="344488" indent="-179388">
              <a:spcAft>
                <a:spcPts val="600"/>
              </a:spcAft>
            </a:pPr>
            <a:r>
              <a:rPr lang="en-US" sz="1800" b="1" dirty="0" smtClean="0"/>
              <a:t>	</a:t>
            </a:r>
            <a:r>
              <a:rPr lang="en-US" sz="1800" dirty="0" smtClean="0"/>
              <a:t>num = [1 0 0 1];</a:t>
            </a:r>
          </a:p>
          <a:p>
            <a:pPr marL="344488" indent="-179388">
              <a:spcAft>
                <a:spcPts val="600"/>
              </a:spcAft>
            </a:pPr>
            <a:r>
              <a:rPr lang="en-US" sz="1800" dirty="0" smtClean="0"/>
              <a:t>	den = [1 -1 -1 -2 0];</a:t>
            </a:r>
          </a:p>
          <a:p>
            <a:pPr marL="344488" indent="-179388">
              <a:spcAft>
                <a:spcPts val="1200"/>
              </a:spcAft>
            </a:pPr>
            <a:r>
              <a:rPr lang="en-US" sz="1800" dirty="0" smtClean="0"/>
              <a:t>	x = filter(num, den, [1 zeros(1,19)]);</a:t>
            </a:r>
          </a:p>
          <a:p>
            <a:pPr marL="165100" indent="-165100">
              <a:spcAft>
                <a:spcPts val="1200"/>
              </a:spcAft>
              <a:buFont typeface="Arial" pitchFamily="34" charset="0"/>
              <a:buChar char="•"/>
            </a:pPr>
            <a:r>
              <a:rPr lang="en-US" sz="1800" b="1" dirty="0" smtClean="0"/>
              <a:t>Using MATLAB as a resource for solving homework problems can greatly reduce the time you spend doing busywork.</a:t>
            </a:r>
          </a:p>
        </p:txBody>
      </p:sp>
      <p:graphicFrame>
        <p:nvGraphicFramePr>
          <p:cNvPr id="123908" name="Object 4"/>
          <p:cNvGraphicFramePr>
            <a:graphicFrameLocks noChangeAspect="1"/>
          </p:cNvGraphicFramePr>
          <p:nvPr/>
        </p:nvGraphicFramePr>
        <p:xfrm>
          <a:off x="4285521" y="959033"/>
          <a:ext cx="2133600" cy="628650"/>
        </p:xfrm>
        <a:graphic>
          <a:graphicData uri="http://schemas.openxmlformats.org/presentationml/2006/ole">
            <p:oleObj spid="_x0000_s123908" name="Equation" r:id="rId4" imgW="1422360" imgH="41904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Summary</a:t>
            </a:r>
          </a:p>
        </p:txBody>
      </p:sp>
      <p:sp>
        <p:nvSpPr>
          <p:cNvPr id="6" name="TextBox 5"/>
          <p:cNvSpPr txBox="1"/>
          <p:nvPr/>
        </p:nvSpPr>
        <p:spPr>
          <a:xfrm>
            <a:off x="182879" y="637654"/>
            <a:ext cx="8721969" cy="3539430"/>
          </a:xfrm>
          <a:prstGeom prst="rect">
            <a:avLst/>
          </a:prstGeom>
        </p:spPr>
        <p:txBody>
          <a:bodyPr wrap="square" lIns="0" tIns="0" rIns="0" bIns="0" rtlCol="0">
            <a:spAutoFit/>
          </a:bodyPr>
          <a:lstStyle/>
          <a:p>
            <a:pPr marL="168275" indent="-168275">
              <a:spcAft>
                <a:spcPts val="1200"/>
              </a:spcAft>
              <a:buFont typeface="Arial" pitchFamily="34" charset="0"/>
              <a:buChar char="•"/>
            </a:pPr>
            <a:r>
              <a:rPr lang="en-US" sz="1800" b="1" dirty="0" smtClean="0"/>
              <a:t>Introduced additional properties of the </a:t>
            </a:r>
            <a:r>
              <a:rPr lang="en-US" sz="1800" i="1" dirty="0" smtClean="0"/>
              <a:t>z</a:t>
            </a:r>
            <a:r>
              <a:rPr lang="en-US" sz="1800" b="1" dirty="0" smtClean="0"/>
              <a:t>-transform.</a:t>
            </a:r>
          </a:p>
          <a:p>
            <a:pPr marL="168275" indent="-168275">
              <a:spcAft>
                <a:spcPts val="1200"/>
              </a:spcAft>
              <a:buFont typeface="Arial" pitchFamily="34" charset="0"/>
              <a:buChar char="•"/>
            </a:pPr>
            <a:r>
              <a:rPr lang="en-US" sz="1800" b="1" dirty="0" smtClean="0"/>
              <a:t>Derived the convolution property for DT LTI systems.</a:t>
            </a:r>
          </a:p>
          <a:p>
            <a:pPr marL="168275" indent="-168275">
              <a:spcAft>
                <a:spcPts val="1200"/>
              </a:spcAft>
              <a:buFont typeface="Arial" pitchFamily="34" charset="0"/>
              <a:buChar char="•"/>
            </a:pPr>
            <a:r>
              <a:rPr lang="en-US" sz="1800" b="1" dirty="0" smtClean="0"/>
              <a:t>Introduced two practical ways to compute the inverse</a:t>
            </a:r>
            <a:r>
              <a:rPr lang="en-US" sz="1800" i="1" dirty="0" smtClean="0"/>
              <a:t> z</a:t>
            </a:r>
            <a:r>
              <a:rPr lang="en-US" sz="1800" b="1" dirty="0" smtClean="0"/>
              <a:t>-transform: long division and partial fractions expansion.</a:t>
            </a:r>
          </a:p>
          <a:p>
            <a:pPr marL="168275" indent="-168275">
              <a:spcAft>
                <a:spcPts val="1200"/>
              </a:spcAft>
              <a:buFont typeface="Arial" pitchFamily="34" charset="0"/>
              <a:buChar char="•"/>
            </a:pPr>
            <a:r>
              <a:rPr lang="en-US" sz="1800" b="1" dirty="0" smtClean="0"/>
              <a:t>Worked examples of each and demonstrated how to solve these problems using MATLAB.</a:t>
            </a:r>
          </a:p>
          <a:p>
            <a:pPr marL="168275" indent="-168275">
              <a:spcAft>
                <a:spcPts val="1200"/>
              </a:spcAft>
              <a:buFont typeface="Arial" pitchFamily="34" charset="0"/>
              <a:buChar char="•"/>
            </a:pPr>
            <a:r>
              <a:rPr lang="en-US" sz="1800" b="1" dirty="0" smtClean="0"/>
              <a:t>Demonstration: Frequency response using a Java applet that allows you to visualize </a:t>
            </a:r>
            <a:r>
              <a:rPr lang="en-US" sz="1800" b="1" dirty="0" smtClean="0">
                <a:hlinkClick r:id="rId2"/>
              </a:rPr>
              <a:t>poles and zeros in the complex plane</a:t>
            </a:r>
            <a:r>
              <a:rPr lang="en-US" sz="1800" b="1" dirty="0" smtClean="0"/>
              <a:t>.</a:t>
            </a:r>
          </a:p>
          <a:p>
            <a:pPr marL="168275" indent="-168275">
              <a:spcAft>
                <a:spcPts val="1200"/>
              </a:spcAft>
              <a:buFont typeface="Arial" pitchFamily="34" charset="0"/>
              <a:buChar char="•"/>
            </a:pPr>
            <a:r>
              <a:rPr lang="en-US" sz="1800" b="1" dirty="0" smtClean="0"/>
              <a:t>Next: Using the </a:t>
            </a:r>
            <a:r>
              <a:rPr lang="en-US" sz="1800" i="1" dirty="0" smtClean="0"/>
              <a:t>z</a:t>
            </a:r>
            <a:r>
              <a:rPr lang="en-US" sz="1800" b="1" dirty="0" smtClean="0"/>
              <a:t>-transform to solve first and second-order difference </a:t>
            </a:r>
            <a:r>
              <a:rPr lang="en-US" sz="1800" b="1" smtClean="0"/>
              <a:t>equations.</a:t>
            </a:r>
            <a:endParaRPr lang="en-US" sz="18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Properties of the </a:t>
            </a:r>
            <a:r>
              <a:rPr lang="en-US" i="1" dirty="0" smtClean="0">
                <a:solidFill>
                  <a:schemeClr val="accent2"/>
                </a:solidFill>
              </a:rPr>
              <a:t>z</a:t>
            </a:r>
            <a:r>
              <a:rPr lang="en-US" b="1" dirty="0" smtClean="0">
                <a:solidFill>
                  <a:schemeClr val="accent2"/>
                </a:solidFill>
              </a:rPr>
              <a:t>-Transform</a:t>
            </a:r>
            <a:endParaRPr lang="en-US" b="1" dirty="0">
              <a:solidFill>
                <a:schemeClr val="accent2"/>
              </a:solidFill>
            </a:endParaRPr>
          </a:p>
        </p:txBody>
      </p:sp>
      <p:sp>
        <p:nvSpPr>
          <p:cNvPr id="5" name="TextBox 4"/>
          <p:cNvSpPr txBox="1"/>
          <p:nvPr/>
        </p:nvSpPr>
        <p:spPr>
          <a:xfrm>
            <a:off x="182879" y="576772"/>
            <a:ext cx="8742046" cy="5924699"/>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Linearity:</a:t>
            </a:r>
            <a:endParaRPr lang="en-US" sz="1800" b="1" kern="0" dirty="0" smtClean="0">
              <a:latin typeface="+mn-lt"/>
            </a:endParaRPr>
          </a:p>
          <a:p>
            <a:pPr marL="165100" indent="-165100">
              <a:spcAft>
                <a:spcPts val="1200"/>
              </a:spcAft>
              <a:buFont typeface="Arial" pitchFamily="34" charset="0"/>
              <a:buChar char="•"/>
            </a:pPr>
            <a:r>
              <a:rPr lang="en-US" sz="1800" b="1" kern="0" dirty="0" smtClean="0">
                <a:latin typeface="+mn-lt"/>
              </a:rPr>
              <a:t>Time-shift:</a:t>
            </a:r>
          </a:p>
          <a:p>
            <a:pPr marL="165100" indent="-165100">
              <a:spcAft>
                <a:spcPts val="1200"/>
              </a:spcAft>
              <a:buFont typeface="Arial" pitchFamily="34" charset="0"/>
              <a:buChar char="•"/>
            </a:pPr>
            <a:r>
              <a:rPr lang="en-US" sz="1800" b="1" kern="0" dirty="0" smtClean="0">
                <a:latin typeface="+mn-lt"/>
              </a:rPr>
              <a:t>Multiplication by </a:t>
            </a:r>
            <a:r>
              <a:rPr lang="en-US" sz="1800" i="1" kern="0" dirty="0" smtClean="0">
                <a:latin typeface="+mn-lt"/>
              </a:rPr>
              <a:t>n</a:t>
            </a:r>
            <a:r>
              <a:rPr lang="en-US" sz="1800" b="1" kern="0" dirty="0" smtClean="0">
                <a:latin typeface="+mn-lt"/>
              </a:rPr>
              <a:t>:</a:t>
            </a:r>
          </a:p>
          <a:p>
            <a:pPr marL="165100" indent="-165100">
              <a:spcAft>
                <a:spcPts val="9600"/>
              </a:spcAft>
            </a:pPr>
            <a:r>
              <a:rPr lang="en-US" sz="1800" b="1" kern="0" dirty="0" smtClean="0">
                <a:latin typeface="+mn-lt"/>
              </a:rPr>
              <a:t>	Proof:</a:t>
            </a:r>
          </a:p>
          <a:p>
            <a:pPr marL="165100" indent="-165100">
              <a:spcAft>
                <a:spcPts val="3600"/>
              </a:spcAft>
              <a:buFont typeface="Arial" pitchFamily="34" charset="0"/>
              <a:buChar char="•"/>
            </a:pPr>
            <a:r>
              <a:rPr lang="en-US" sz="1800" b="1" kern="0" dirty="0" smtClean="0">
                <a:latin typeface="+mn-lt"/>
              </a:rPr>
              <a:t>Multiplication by </a:t>
            </a:r>
            <a:r>
              <a:rPr lang="en-US" sz="1800" i="1" kern="0" dirty="0" smtClean="0">
                <a:latin typeface="+mn-lt"/>
              </a:rPr>
              <a:t>a</a:t>
            </a:r>
            <a:r>
              <a:rPr lang="en-US" sz="1800" i="1" kern="0" baseline="30000" dirty="0" smtClean="0">
                <a:latin typeface="+mn-lt"/>
              </a:rPr>
              <a:t>n</a:t>
            </a:r>
            <a:r>
              <a:rPr lang="en-US" sz="1800" b="1" kern="0" dirty="0" smtClean="0">
                <a:latin typeface="+mn-lt"/>
              </a:rPr>
              <a:t>:</a:t>
            </a:r>
          </a:p>
          <a:p>
            <a:pPr marL="165100" indent="-165100">
              <a:spcAft>
                <a:spcPts val="3600"/>
              </a:spcAft>
            </a:pPr>
            <a:r>
              <a:rPr lang="en-US" sz="1800" b="1" kern="0" dirty="0" smtClean="0">
                <a:latin typeface="+mn-lt"/>
              </a:rPr>
              <a:t>	Proof:</a:t>
            </a:r>
          </a:p>
          <a:p>
            <a:pPr marL="165100" indent="-165100">
              <a:spcAft>
                <a:spcPts val="1200"/>
              </a:spcAft>
              <a:buFont typeface="Arial" pitchFamily="34" charset="0"/>
              <a:buChar char="•"/>
            </a:pPr>
            <a:r>
              <a:rPr lang="en-US" sz="1800" b="1" kern="0" dirty="0" smtClean="0">
                <a:latin typeface="+mn-lt"/>
              </a:rPr>
              <a:t>Multiplication by </a:t>
            </a:r>
            <a:r>
              <a:rPr lang="en-US" sz="1800" i="1" kern="0" dirty="0" err="1" smtClean="0">
                <a:latin typeface="+mn-lt"/>
              </a:rPr>
              <a:t>e</a:t>
            </a:r>
            <a:r>
              <a:rPr lang="en-US" sz="1800" i="1" kern="0" baseline="30000" dirty="0" err="1" smtClean="0">
                <a:latin typeface="+mn-lt"/>
              </a:rPr>
              <a:t>j</a:t>
            </a:r>
            <a:r>
              <a:rPr lang="en-US" sz="1800" i="1" kern="0" baseline="30000" dirty="0" err="1" smtClean="0">
                <a:latin typeface="+mn-lt"/>
                <a:sym typeface="Symbol"/>
              </a:rPr>
              <a:t>n</a:t>
            </a:r>
            <a:r>
              <a:rPr lang="en-US" sz="1800" b="1" kern="0" dirty="0" smtClean="0">
                <a:latin typeface="+mn-lt"/>
                <a:sym typeface="Symbol"/>
              </a:rPr>
              <a:t>:</a:t>
            </a:r>
          </a:p>
          <a:p>
            <a:pPr marL="165100" indent="-165100">
              <a:spcAft>
                <a:spcPts val="1200"/>
              </a:spcAft>
              <a:buFont typeface="Arial" pitchFamily="34" charset="0"/>
              <a:buChar char="•"/>
            </a:pPr>
            <a:r>
              <a:rPr lang="en-US" sz="1800" b="1" kern="0" dirty="0" smtClean="0">
                <a:latin typeface="+mn-lt"/>
                <a:sym typeface="Symbol"/>
              </a:rPr>
              <a:t>Multiplication by </a:t>
            </a:r>
            <a:r>
              <a:rPr lang="en-US" sz="1800" kern="0" dirty="0" err="1" smtClean="0">
                <a:latin typeface="+mn-lt"/>
                <a:sym typeface="Symbol"/>
              </a:rPr>
              <a:t>cos</a:t>
            </a:r>
            <a:r>
              <a:rPr lang="en-US" sz="1800" i="1" kern="0" dirty="0" err="1" smtClean="0">
                <a:latin typeface="+mn-lt"/>
                <a:sym typeface="Symbol"/>
              </a:rPr>
              <a:t>n</a:t>
            </a:r>
            <a:r>
              <a:rPr lang="en-US" sz="1800" b="1" kern="0" dirty="0" smtClean="0">
                <a:latin typeface="+mn-lt"/>
                <a:sym typeface="Symbol"/>
              </a:rPr>
              <a:t>:</a:t>
            </a:r>
          </a:p>
          <a:p>
            <a:pPr marL="165100" indent="-165100">
              <a:spcAft>
                <a:spcPts val="1800"/>
              </a:spcAft>
              <a:buFont typeface="Arial" pitchFamily="34" charset="0"/>
              <a:buChar char="•"/>
            </a:pPr>
            <a:r>
              <a:rPr lang="en-US" sz="1800" b="1" kern="0" dirty="0" smtClean="0">
                <a:sym typeface="Symbol"/>
              </a:rPr>
              <a:t>Multiplication by </a:t>
            </a:r>
            <a:r>
              <a:rPr lang="en-US" sz="1800" kern="0" dirty="0" err="1" smtClean="0">
                <a:sym typeface="Symbol"/>
              </a:rPr>
              <a:t>sin</a:t>
            </a:r>
            <a:r>
              <a:rPr lang="en-US" sz="1800" i="1" kern="0" dirty="0" err="1" smtClean="0">
                <a:sym typeface="Symbol"/>
              </a:rPr>
              <a:t>n</a:t>
            </a:r>
            <a:r>
              <a:rPr lang="en-US" sz="1800" b="1" kern="0" dirty="0" smtClean="0">
                <a:sym typeface="Symbol"/>
              </a:rPr>
              <a:t>:</a:t>
            </a:r>
          </a:p>
          <a:p>
            <a:pPr marL="165100" indent="-165100">
              <a:spcAft>
                <a:spcPts val="1200"/>
              </a:spcAft>
              <a:buFont typeface="Arial" pitchFamily="34" charset="0"/>
              <a:buChar char="•"/>
            </a:pPr>
            <a:r>
              <a:rPr lang="en-US" sz="1800" b="1" kern="0" dirty="0" smtClean="0">
                <a:sym typeface="Symbol"/>
              </a:rPr>
              <a:t>Summation:</a:t>
            </a:r>
          </a:p>
        </p:txBody>
      </p:sp>
      <p:graphicFrame>
        <p:nvGraphicFramePr>
          <p:cNvPr id="87044" name="Object 4"/>
          <p:cNvGraphicFramePr>
            <a:graphicFrameLocks noChangeAspect="1"/>
          </p:cNvGraphicFramePr>
          <p:nvPr/>
        </p:nvGraphicFramePr>
        <p:xfrm>
          <a:off x="2775586" y="566218"/>
          <a:ext cx="3505200" cy="323850"/>
        </p:xfrm>
        <a:graphic>
          <a:graphicData uri="http://schemas.openxmlformats.org/presentationml/2006/ole">
            <p:oleObj spid="_x0000_s88066" name="Equation" r:id="rId4" imgW="2336760" imgH="215640" progId="Equation.3">
              <p:embed/>
            </p:oleObj>
          </a:graphicData>
        </a:graphic>
      </p:graphicFrame>
      <p:graphicFrame>
        <p:nvGraphicFramePr>
          <p:cNvPr id="88069" name="Object 5"/>
          <p:cNvGraphicFramePr>
            <a:graphicFrameLocks noChangeAspect="1"/>
          </p:cNvGraphicFramePr>
          <p:nvPr/>
        </p:nvGraphicFramePr>
        <p:xfrm>
          <a:off x="3307941" y="955494"/>
          <a:ext cx="2324100" cy="361950"/>
        </p:xfrm>
        <a:graphic>
          <a:graphicData uri="http://schemas.openxmlformats.org/presentationml/2006/ole">
            <p:oleObj spid="_x0000_s88069" name="Equation" r:id="rId5" imgW="1549080" imgH="241200" progId="Equation.3">
              <p:embed/>
            </p:oleObj>
          </a:graphicData>
        </a:graphic>
      </p:graphicFrame>
      <p:graphicFrame>
        <p:nvGraphicFramePr>
          <p:cNvPr id="88071" name="Object 7"/>
          <p:cNvGraphicFramePr>
            <a:graphicFrameLocks noChangeAspect="1"/>
          </p:cNvGraphicFramePr>
          <p:nvPr/>
        </p:nvGraphicFramePr>
        <p:xfrm>
          <a:off x="3628651" y="1293292"/>
          <a:ext cx="2076450" cy="590550"/>
        </p:xfrm>
        <a:graphic>
          <a:graphicData uri="http://schemas.openxmlformats.org/presentationml/2006/ole">
            <p:oleObj spid="_x0000_s88071" name="Equation" r:id="rId6" imgW="1384200" imgH="393480" progId="Equation.3">
              <p:embed/>
            </p:oleObj>
          </a:graphicData>
        </a:graphic>
      </p:graphicFrame>
      <p:graphicFrame>
        <p:nvGraphicFramePr>
          <p:cNvPr id="88073" name="Object 9"/>
          <p:cNvGraphicFramePr>
            <a:graphicFrameLocks noChangeAspect="1"/>
          </p:cNvGraphicFramePr>
          <p:nvPr/>
        </p:nvGraphicFramePr>
        <p:xfrm>
          <a:off x="1145160" y="1692878"/>
          <a:ext cx="6210300" cy="1333500"/>
        </p:xfrm>
        <a:graphic>
          <a:graphicData uri="http://schemas.openxmlformats.org/presentationml/2006/ole">
            <p:oleObj spid="_x0000_s88073" name="Equation" r:id="rId7" imgW="4140000" imgH="888840" progId="Equation.3">
              <p:embed/>
            </p:oleObj>
          </a:graphicData>
        </a:graphic>
      </p:graphicFrame>
      <p:graphicFrame>
        <p:nvGraphicFramePr>
          <p:cNvPr id="88074" name="Object 10"/>
          <p:cNvGraphicFramePr>
            <a:graphicFrameLocks noChangeAspect="1"/>
          </p:cNvGraphicFramePr>
          <p:nvPr/>
        </p:nvGraphicFramePr>
        <p:xfrm>
          <a:off x="3502098" y="3216038"/>
          <a:ext cx="1885950" cy="647700"/>
        </p:xfrm>
        <a:graphic>
          <a:graphicData uri="http://schemas.openxmlformats.org/presentationml/2006/ole">
            <p:oleObj spid="_x0000_s88074" name="Equation" r:id="rId8" imgW="1257120" imgH="431640" progId="Equation.3">
              <p:embed/>
            </p:oleObj>
          </a:graphicData>
        </a:graphic>
      </p:graphicFrame>
      <p:graphicFrame>
        <p:nvGraphicFramePr>
          <p:cNvPr id="88075" name="Object 11"/>
          <p:cNvGraphicFramePr>
            <a:graphicFrameLocks noChangeAspect="1"/>
          </p:cNvGraphicFramePr>
          <p:nvPr/>
        </p:nvGraphicFramePr>
        <p:xfrm>
          <a:off x="1197268" y="3883153"/>
          <a:ext cx="4972050" cy="704850"/>
        </p:xfrm>
        <a:graphic>
          <a:graphicData uri="http://schemas.openxmlformats.org/presentationml/2006/ole">
            <p:oleObj spid="_x0000_s88075" name="Equation" r:id="rId9" imgW="3314520" imgH="469800" progId="Equation.3">
              <p:embed/>
            </p:oleObj>
          </a:graphicData>
        </a:graphic>
      </p:graphicFrame>
      <p:graphicFrame>
        <p:nvGraphicFramePr>
          <p:cNvPr id="88076" name="Object 12"/>
          <p:cNvGraphicFramePr>
            <a:graphicFrameLocks noChangeAspect="1"/>
          </p:cNvGraphicFramePr>
          <p:nvPr/>
        </p:nvGraphicFramePr>
        <p:xfrm>
          <a:off x="3383345" y="4796248"/>
          <a:ext cx="2324100" cy="342900"/>
        </p:xfrm>
        <a:graphic>
          <a:graphicData uri="http://schemas.openxmlformats.org/presentationml/2006/ole">
            <p:oleObj spid="_x0000_s88076" name="Equation" r:id="rId10" imgW="1549080" imgH="228600" progId="Equation.3">
              <p:embed/>
            </p:oleObj>
          </a:graphicData>
        </a:graphic>
      </p:graphicFrame>
      <p:graphicFrame>
        <p:nvGraphicFramePr>
          <p:cNvPr id="88077" name="Object 13"/>
          <p:cNvGraphicFramePr>
            <a:graphicFrameLocks noChangeAspect="1"/>
          </p:cNvGraphicFramePr>
          <p:nvPr/>
        </p:nvGraphicFramePr>
        <p:xfrm>
          <a:off x="3001234" y="5218339"/>
          <a:ext cx="4267200" cy="342900"/>
        </p:xfrm>
        <a:graphic>
          <a:graphicData uri="http://schemas.openxmlformats.org/presentationml/2006/ole">
            <p:oleObj spid="_x0000_s88077" name="Equation" r:id="rId11" imgW="2844720" imgH="228600" progId="Equation.3">
              <p:embed/>
            </p:oleObj>
          </a:graphicData>
        </a:graphic>
      </p:graphicFrame>
      <p:graphicFrame>
        <p:nvGraphicFramePr>
          <p:cNvPr id="88078" name="Object 14"/>
          <p:cNvGraphicFramePr>
            <a:graphicFrameLocks noChangeAspect="1"/>
          </p:cNvGraphicFramePr>
          <p:nvPr/>
        </p:nvGraphicFramePr>
        <p:xfrm>
          <a:off x="3049249" y="5671247"/>
          <a:ext cx="4267200" cy="342900"/>
        </p:xfrm>
        <a:graphic>
          <a:graphicData uri="http://schemas.openxmlformats.org/presentationml/2006/ole">
            <p:oleObj spid="_x0000_s88078" name="Equation" r:id="rId12" imgW="2844720" imgH="228600" progId="Equation.3">
              <p:embed/>
            </p:oleObj>
          </a:graphicData>
        </a:graphic>
      </p:graphicFrame>
      <p:graphicFrame>
        <p:nvGraphicFramePr>
          <p:cNvPr id="88079" name="Object 15"/>
          <p:cNvGraphicFramePr>
            <a:graphicFrameLocks noChangeAspect="1"/>
          </p:cNvGraphicFramePr>
          <p:nvPr/>
        </p:nvGraphicFramePr>
        <p:xfrm>
          <a:off x="2897608" y="6032080"/>
          <a:ext cx="3676650" cy="647700"/>
        </p:xfrm>
        <a:graphic>
          <a:graphicData uri="http://schemas.openxmlformats.org/presentationml/2006/ole">
            <p:oleObj spid="_x0000_s88079" name="Equation" r:id="rId13" imgW="2450880" imgH="43164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Convolution</a:t>
            </a:r>
            <a:endParaRPr lang="en-US" b="1" dirty="0">
              <a:solidFill>
                <a:schemeClr val="accent2"/>
              </a:solidFill>
            </a:endParaRPr>
          </a:p>
        </p:txBody>
      </p:sp>
      <p:sp>
        <p:nvSpPr>
          <p:cNvPr id="5" name="TextBox 4"/>
          <p:cNvSpPr txBox="1"/>
          <p:nvPr/>
        </p:nvSpPr>
        <p:spPr>
          <a:xfrm>
            <a:off x="182879" y="576772"/>
            <a:ext cx="8742046" cy="5832366"/>
          </a:xfrm>
          <a:prstGeom prst="rect">
            <a:avLst/>
          </a:prstGeom>
        </p:spPr>
        <p:txBody>
          <a:bodyPr wrap="square" lIns="0" tIns="0" rIns="0" bIns="0" rtlCol="0">
            <a:spAutoFit/>
          </a:bodyPr>
          <a:lstStyle/>
          <a:p>
            <a:pPr marL="165100" indent="-165100">
              <a:spcAft>
                <a:spcPts val="3000"/>
              </a:spcAft>
              <a:buFont typeface="Arial" pitchFamily="34" charset="0"/>
              <a:buChar char="•"/>
            </a:pPr>
            <a:r>
              <a:rPr lang="en-US" sz="1800" b="1" dirty="0" smtClean="0"/>
              <a:t>Convolution:</a:t>
            </a:r>
          </a:p>
          <a:p>
            <a:pPr marL="165100" indent="-165100">
              <a:spcAft>
                <a:spcPts val="7800"/>
              </a:spcAft>
            </a:pPr>
            <a:r>
              <a:rPr lang="en-US" sz="1800" b="1" kern="0" dirty="0" smtClean="0">
                <a:latin typeface="+mn-lt"/>
              </a:rPr>
              <a:t>	Proof:</a:t>
            </a:r>
          </a:p>
          <a:p>
            <a:pPr marL="165100" indent="-165100">
              <a:spcAft>
                <a:spcPts val="9600"/>
              </a:spcAft>
            </a:pPr>
            <a:r>
              <a:rPr lang="en-US" sz="1800" b="1" kern="0" dirty="0" smtClean="0">
                <a:latin typeface="+mn-lt"/>
              </a:rPr>
              <a:t>	Change of index on the second sum:</a:t>
            </a:r>
          </a:p>
          <a:p>
            <a:pPr marL="165100" indent="-165100">
              <a:spcAft>
                <a:spcPts val="1200"/>
              </a:spcAft>
            </a:pPr>
            <a:r>
              <a:rPr lang="en-US" sz="1800" b="1" kern="0" dirty="0" smtClean="0">
                <a:latin typeface="+mn-lt"/>
              </a:rPr>
              <a:t>	The ROC is at least the intersection of the ROCs of x[n] and h[n], but can be a larger region if there is pole/zero cancellation.</a:t>
            </a:r>
          </a:p>
          <a:p>
            <a:pPr marL="165100" indent="-165100">
              <a:spcAft>
                <a:spcPts val="5400"/>
              </a:spcAft>
              <a:buFont typeface="Arial" pitchFamily="34" charset="0"/>
              <a:buChar char="•"/>
            </a:pPr>
            <a:r>
              <a:rPr lang="en-US" sz="1800" b="1" kern="0" dirty="0" smtClean="0">
                <a:latin typeface="+mn-lt"/>
              </a:rPr>
              <a:t>The system transfer function is completely analogous to the CT case:</a:t>
            </a:r>
          </a:p>
          <a:p>
            <a:pPr marL="165100" indent="-165100">
              <a:spcAft>
                <a:spcPts val="1200"/>
              </a:spcAft>
              <a:buFont typeface="Arial" pitchFamily="34" charset="0"/>
              <a:buChar char="•"/>
            </a:pPr>
            <a:r>
              <a:rPr lang="en-US" sz="1800" b="1" kern="0" dirty="0" smtClean="0">
                <a:latin typeface="+mn-lt"/>
              </a:rPr>
              <a:t>Causality:</a:t>
            </a:r>
          </a:p>
          <a:p>
            <a:pPr marL="165100" indent="-165100">
              <a:spcAft>
                <a:spcPts val="1200"/>
              </a:spcAft>
            </a:pPr>
            <a:r>
              <a:rPr lang="en-US" sz="1800" b="1" kern="0" dirty="0" smtClean="0">
                <a:latin typeface="+mn-lt"/>
              </a:rPr>
              <a:t>	Implies the ROC must be the exterior of a circle and include </a:t>
            </a:r>
            <a:r>
              <a:rPr lang="en-US" sz="1800" i="1" kern="0" dirty="0" smtClean="0">
                <a:latin typeface="+mn-lt"/>
              </a:rPr>
              <a:t>z </a:t>
            </a:r>
            <a:r>
              <a:rPr lang="en-US" sz="1800" kern="0" dirty="0" smtClean="0">
                <a:latin typeface="+mn-lt"/>
              </a:rPr>
              <a:t>=</a:t>
            </a:r>
            <a:r>
              <a:rPr lang="en-US" sz="1800" i="1" kern="0" dirty="0" smtClean="0">
                <a:latin typeface="+mn-lt"/>
              </a:rPr>
              <a:t> </a:t>
            </a:r>
            <a:r>
              <a:rPr lang="en-US" sz="1800" i="1" kern="0" dirty="0" smtClean="0">
                <a:latin typeface="+mn-lt"/>
                <a:sym typeface="Symbol"/>
              </a:rPr>
              <a:t></a:t>
            </a:r>
            <a:r>
              <a:rPr lang="en-US" sz="1800" b="1" kern="0" dirty="0" smtClean="0">
                <a:latin typeface="+mn-lt"/>
                <a:sym typeface="Symbol"/>
              </a:rPr>
              <a:t>.</a:t>
            </a:r>
            <a:r>
              <a:rPr lang="en-US" sz="1800" b="1" kern="0" dirty="0" smtClean="0">
                <a:latin typeface="+mn-lt"/>
              </a:rPr>
              <a:t> </a:t>
            </a:r>
          </a:p>
        </p:txBody>
      </p:sp>
      <p:graphicFrame>
        <p:nvGraphicFramePr>
          <p:cNvPr id="87044" name="Object 4"/>
          <p:cNvGraphicFramePr>
            <a:graphicFrameLocks noChangeAspect="1"/>
          </p:cNvGraphicFramePr>
          <p:nvPr/>
        </p:nvGraphicFramePr>
        <p:xfrm>
          <a:off x="1918330" y="434793"/>
          <a:ext cx="4229100" cy="647700"/>
        </p:xfrm>
        <a:graphic>
          <a:graphicData uri="http://schemas.openxmlformats.org/presentationml/2006/ole">
            <p:oleObj spid="_x0000_s93186" name="Equation" r:id="rId4" imgW="2819160" imgH="431640" progId="Equation.3">
              <p:embed/>
            </p:oleObj>
          </a:graphicData>
        </a:graphic>
      </p:graphicFrame>
      <p:graphicFrame>
        <p:nvGraphicFramePr>
          <p:cNvPr id="93196" name="Object 12"/>
          <p:cNvGraphicFramePr>
            <a:graphicFrameLocks noChangeAspect="1"/>
          </p:cNvGraphicFramePr>
          <p:nvPr/>
        </p:nvGraphicFramePr>
        <p:xfrm>
          <a:off x="1087720" y="1060788"/>
          <a:ext cx="5715000" cy="1409700"/>
        </p:xfrm>
        <a:graphic>
          <a:graphicData uri="http://schemas.openxmlformats.org/presentationml/2006/ole">
            <p:oleObj spid="_x0000_s93196" name="Equation" r:id="rId5" imgW="3809880" imgH="939600" progId="Equation.3">
              <p:embed/>
            </p:oleObj>
          </a:graphicData>
        </a:graphic>
      </p:graphicFrame>
      <p:graphicFrame>
        <p:nvGraphicFramePr>
          <p:cNvPr id="93197" name="Object 13"/>
          <p:cNvGraphicFramePr>
            <a:graphicFrameLocks noChangeAspect="1"/>
          </p:cNvGraphicFramePr>
          <p:nvPr/>
        </p:nvGraphicFramePr>
        <p:xfrm>
          <a:off x="4412885" y="2502291"/>
          <a:ext cx="933450" cy="266700"/>
        </p:xfrm>
        <a:graphic>
          <a:graphicData uri="http://schemas.openxmlformats.org/presentationml/2006/ole">
            <p:oleObj spid="_x0000_s93197" name="Equation" r:id="rId6" imgW="622080" imgH="177480" progId="Equation.3">
              <p:embed/>
            </p:oleObj>
          </a:graphicData>
        </a:graphic>
      </p:graphicFrame>
      <p:graphicFrame>
        <p:nvGraphicFramePr>
          <p:cNvPr id="93198" name="Object 14"/>
          <p:cNvGraphicFramePr>
            <a:graphicFrameLocks noChangeAspect="1"/>
          </p:cNvGraphicFramePr>
          <p:nvPr/>
        </p:nvGraphicFramePr>
        <p:xfrm>
          <a:off x="1092975" y="2856851"/>
          <a:ext cx="6457950" cy="1028700"/>
        </p:xfrm>
        <a:graphic>
          <a:graphicData uri="http://schemas.openxmlformats.org/presentationml/2006/ole">
            <p:oleObj spid="_x0000_s93198" name="Equation" r:id="rId7" imgW="4305240" imgH="685800" progId="Equation.3">
              <p:embed/>
            </p:oleObj>
          </a:graphicData>
        </a:graphic>
      </p:graphicFrame>
      <p:graphicFrame>
        <p:nvGraphicFramePr>
          <p:cNvPr id="93199" name="Object 15"/>
          <p:cNvGraphicFramePr>
            <a:graphicFrameLocks noChangeAspect="1"/>
          </p:cNvGraphicFramePr>
          <p:nvPr/>
        </p:nvGraphicFramePr>
        <p:xfrm>
          <a:off x="455613" y="4969995"/>
          <a:ext cx="2800350" cy="647700"/>
        </p:xfrm>
        <a:graphic>
          <a:graphicData uri="http://schemas.openxmlformats.org/presentationml/2006/ole">
            <p:oleObj spid="_x0000_s93199" name="Equation" r:id="rId8" imgW="1866600" imgH="431640" progId="Equation.3">
              <p:embed/>
            </p:oleObj>
          </a:graphicData>
        </a:graphic>
      </p:graphicFrame>
      <p:graphicFrame>
        <p:nvGraphicFramePr>
          <p:cNvPr id="93200" name="Object 16"/>
          <p:cNvGraphicFramePr>
            <a:graphicFrameLocks noChangeAspect="1"/>
          </p:cNvGraphicFramePr>
          <p:nvPr/>
        </p:nvGraphicFramePr>
        <p:xfrm>
          <a:off x="1454306" y="5684528"/>
          <a:ext cx="1466850" cy="304800"/>
        </p:xfrm>
        <a:graphic>
          <a:graphicData uri="http://schemas.openxmlformats.org/presentationml/2006/ole">
            <p:oleObj spid="_x0000_s93200" name="Equation" r:id="rId9" imgW="977760" imgH="20304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Initial-Value and Final-Value Theorems (One-Sided ZT)</a:t>
            </a:r>
            <a:endParaRPr lang="en-US" b="1" dirty="0">
              <a:solidFill>
                <a:schemeClr val="accent2"/>
              </a:solidFill>
            </a:endParaRPr>
          </a:p>
        </p:txBody>
      </p:sp>
      <p:sp>
        <p:nvSpPr>
          <p:cNvPr id="5" name="TextBox 4"/>
          <p:cNvSpPr txBox="1"/>
          <p:nvPr/>
        </p:nvSpPr>
        <p:spPr>
          <a:xfrm>
            <a:off x="182879" y="576772"/>
            <a:ext cx="8742046" cy="4380686"/>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Initial Value Theorem:</a:t>
            </a:r>
            <a:endParaRPr lang="en-US" sz="1800" b="1" kern="0" dirty="0" smtClean="0">
              <a:latin typeface="+mn-lt"/>
            </a:endParaRPr>
          </a:p>
          <a:p>
            <a:pPr marL="165100" indent="-165100">
              <a:spcAft>
                <a:spcPts val="3600"/>
              </a:spcAft>
            </a:pPr>
            <a:r>
              <a:rPr lang="en-US" sz="1800" b="1" kern="0" dirty="0" smtClean="0">
                <a:latin typeface="+mn-lt"/>
              </a:rPr>
              <a:t>	Proof:</a:t>
            </a:r>
          </a:p>
          <a:p>
            <a:pPr marL="165100" indent="-165100">
              <a:spcAft>
                <a:spcPts val="3600"/>
              </a:spcAft>
              <a:buFont typeface="Arial" pitchFamily="34" charset="0"/>
              <a:buChar char="•"/>
            </a:pPr>
            <a:r>
              <a:rPr lang="en-US" sz="1800" b="1" kern="0" dirty="0" smtClean="0">
                <a:latin typeface="+mn-lt"/>
              </a:rPr>
              <a:t>Final Value Theorem:</a:t>
            </a:r>
            <a:endParaRPr lang="en-US" sz="1800" b="1" dirty="0" smtClean="0"/>
          </a:p>
          <a:p>
            <a:pPr marL="165100" indent="-165100">
              <a:spcAft>
                <a:spcPts val="12800"/>
              </a:spcAft>
              <a:buFont typeface="Arial" pitchFamily="34" charset="0"/>
              <a:buChar char="•"/>
            </a:pPr>
            <a:r>
              <a:rPr lang="en-US" sz="1800" b="1" kern="0" dirty="0" smtClean="0">
                <a:latin typeface="+mn-lt"/>
              </a:rPr>
              <a:t>Example:</a:t>
            </a:r>
          </a:p>
          <a:p>
            <a:pPr marL="165100" indent="-165100">
              <a:spcAft>
                <a:spcPts val="12800"/>
              </a:spcAft>
              <a:buFont typeface="Arial" pitchFamily="34" charset="0"/>
              <a:buChar char="•"/>
            </a:pPr>
            <a:r>
              <a:rPr lang="en-US" sz="1800" b="1" kern="0" dirty="0" smtClean="0">
                <a:latin typeface="+mn-lt"/>
              </a:rPr>
              <a:t>Tables 7.2 and 7.3 in the textbook contain a summary of the </a:t>
            </a:r>
            <a:r>
              <a:rPr lang="en-US" sz="1800" i="1" kern="0" dirty="0" smtClean="0">
                <a:latin typeface="+mn-lt"/>
              </a:rPr>
              <a:t>z</a:t>
            </a:r>
            <a:r>
              <a:rPr lang="en-US" sz="1800" b="1" kern="0" dirty="0" smtClean="0">
                <a:latin typeface="+mn-lt"/>
              </a:rPr>
              <a:t>-Transform properties and common transform pairs.</a:t>
            </a:r>
          </a:p>
        </p:txBody>
      </p:sp>
      <p:graphicFrame>
        <p:nvGraphicFramePr>
          <p:cNvPr id="94216" name="Object 8"/>
          <p:cNvGraphicFramePr>
            <a:graphicFrameLocks noChangeAspect="1"/>
          </p:cNvGraphicFramePr>
          <p:nvPr/>
        </p:nvGraphicFramePr>
        <p:xfrm>
          <a:off x="2855003" y="584018"/>
          <a:ext cx="1485900" cy="419100"/>
        </p:xfrm>
        <a:graphic>
          <a:graphicData uri="http://schemas.openxmlformats.org/presentationml/2006/ole">
            <p:oleObj spid="_x0000_s94216" name="Equation" r:id="rId4" imgW="990360" imgH="279360" progId="Equation.3">
              <p:embed/>
            </p:oleObj>
          </a:graphicData>
        </a:graphic>
      </p:graphicFrame>
      <p:graphicFrame>
        <p:nvGraphicFramePr>
          <p:cNvPr id="94217" name="Object 9"/>
          <p:cNvGraphicFramePr>
            <a:graphicFrameLocks noChangeAspect="1"/>
          </p:cNvGraphicFramePr>
          <p:nvPr/>
        </p:nvGraphicFramePr>
        <p:xfrm>
          <a:off x="1154113" y="854075"/>
          <a:ext cx="5162550" cy="647700"/>
        </p:xfrm>
        <a:graphic>
          <a:graphicData uri="http://schemas.openxmlformats.org/presentationml/2006/ole">
            <p:oleObj spid="_x0000_s94217" name="Equation" r:id="rId5" imgW="3441600" imgH="431640" progId="Equation.3">
              <p:embed/>
            </p:oleObj>
          </a:graphicData>
        </a:graphic>
      </p:graphicFrame>
      <p:graphicFrame>
        <p:nvGraphicFramePr>
          <p:cNvPr id="94218" name="Object 10"/>
          <p:cNvGraphicFramePr>
            <a:graphicFrameLocks noChangeAspect="1"/>
          </p:cNvGraphicFramePr>
          <p:nvPr/>
        </p:nvGraphicFramePr>
        <p:xfrm>
          <a:off x="2793377" y="1711325"/>
          <a:ext cx="2362200" cy="419100"/>
        </p:xfrm>
        <a:graphic>
          <a:graphicData uri="http://schemas.openxmlformats.org/presentationml/2006/ole">
            <p:oleObj spid="_x0000_s94218" name="Equation" r:id="rId6" imgW="1574640" imgH="279360" progId="Equation.3">
              <p:embed/>
            </p:oleObj>
          </a:graphicData>
        </a:graphic>
      </p:graphicFrame>
      <p:graphicFrame>
        <p:nvGraphicFramePr>
          <p:cNvPr id="94219" name="Object 11"/>
          <p:cNvGraphicFramePr>
            <a:graphicFrameLocks noChangeAspect="1"/>
          </p:cNvGraphicFramePr>
          <p:nvPr/>
        </p:nvGraphicFramePr>
        <p:xfrm>
          <a:off x="1553278" y="2310803"/>
          <a:ext cx="4991101" cy="1409700"/>
        </p:xfrm>
        <a:graphic>
          <a:graphicData uri="http://schemas.openxmlformats.org/presentationml/2006/ole">
            <p:oleObj spid="_x0000_s94219" name="Equation" r:id="rId7" imgW="3327120" imgH="93960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Inverse Laplace Transform</a:t>
            </a:r>
            <a:endParaRPr lang="en-US" b="1" dirty="0">
              <a:solidFill>
                <a:schemeClr val="accent2"/>
              </a:solidFill>
            </a:endParaRPr>
          </a:p>
        </p:txBody>
      </p:sp>
      <p:sp>
        <p:nvSpPr>
          <p:cNvPr id="5" name="TextBox 4"/>
          <p:cNvSpPr txBox="1"/>
          <p:nvPr/>
        </p:nvSpPr>
        <p:spPr>
          <a:xfrm>
            <a:off x="182879" y="576772"/>
            <a:ext cx="8742046" cy="5786199"/>
          </a:xfrm>
          <a:prstGeom prst="rect">
            <a:avLst/>
          </a:prstGeom>
        </p:spPr>
        <p:txBody>
          <a:bodyPr wrap="square" lIns="0" tIns="0" rIns="0" bIns="0" rtlCol="0">
            <a:spAutoFit/>
          </a:bodyPr>
          <a:lstStyle/>
          <a:p>
            <a:pPr marL="165100" indent="-165100">
              <a:spcAft>
                <a:spcPts val="7200"/>
              </a:spcAft>
              <a:buFont typeface="Arial" pitchFamily="34" charset="0"/>
              <a:buChar char="•"/>
            </a:pPr>
            <a:r>
              <a:rPr lang="en-US" sz="1800" b="1" dirty="0" smtClean="0"/>
              <a:t>Recall the definition of the inverse Laplace transform via contour integration:</a:t>
            </a:r>
            <a:endParaRPr lang="en-US" sz="1800" b="1" kern="0" dirty="0" smtClean="0">
              <a:latin typeface="+mn-lt"/>
            </a:endParaRPr>
          </a:p>
          <a:p>
            <a:pPr marL="165100" indent="-165100">
              <a:spcAft>
                <a:spcPts val="7200"/>
              </a:spcAft>
              <a:buFont typeface="Arial" pitchFamily="34" charset="0"/>
              <a:buChar char="•"/>
            </a:pPr>
            <a:r>
              <a:rPr lang="en-US" sz="1800" b="1" kern="0" dirty="0" smtClean="0">
                <a:latin typeface="+mn-lt"/>
              </a:rPr>
              <a:t>The inverse z-transform follows from this:</a:t>
            </a:r>
          </a:p>
          <a:p>
            <a:pPr marL="165100" indent="-165100">
              <a:spcAft>
                <a:spcPts val="1200"/>
              </a:spcAft>
            </a:pPr>
            <a:r>
              <a:rPr lang="en-US" sz="1800" b="1" kern="0" dirty="0" smtClean="0">
                <a:latin typeface="+mn-lt"/>
              </a:rPr>
              <a:t>	Evaluation of this integral is beyond the scope of this course. Instead, as with the Laplace transform, we will restrict our interest in the inverse transform to rational forms (ratio of polynomials). We will see shortly that this is convenient since linear constant-coefficient difference equations can be converted to polynomials using the z-transform.</a:t>
            </a:r>
            <a:endParaRPr lang="en-US" sz="1800" b="1" dirty="0" smtClean="0"/>
          </a:p>
          <a:p>
            <a:pPr marL="165100" indent="-165100">
              <a:spcAft>
                <a:spcPts val="1200"/>
              </a:spcAft>
              <a:buFont typeface="Arial" pitchFamily="34" charset="0"/>
              <a:buChar char="•"/>
            </a:pPr>
            <a:r>
              <a:rPr lang="en-US" sz="1800" b="1" kern="0" dirty="0" smtClean="0">
                <a:latin typeface="+mn-lt"/>
              </a:rPr>
              <a:t>As with the Laplace transform, there are two common approaches:</a:t>
            </a:r>
          </a:p>
          <a:p>
            <a:pPr marL="344488" indent="-179388">
              <a:spcAft>
                <a:spcPts val="1200"/>
              </a:spcAft>
              <a:buFont typeface="Wingdings" pitchFamily="2" charset="2"/>
              <a:buChar char="§"/>
            </a:pPr>
            <a:r>
              <a:rPr lang="en-US" sz="1800" b="1" kern="0" dirty="0" smtClean="0">
                <a:latin typeface="+mn-lt"/>
              </a:rPr>
              <a:t>Long Division</a:t>
            </a:r>
          </a:p>
          <a:p>
            <a:pPr marL="344488" indent="-179388">
              <a:spcAft>
                <a:spcPts val="1200"/>
              </a:spcAft>
              <a:buFont typeface="Wingdings" pitchFamily="2" charset="2"/>
              <a:buChar char="§"/>
            </a:pPr>
            <a:r>
              <a:rPr lang="en-US" sz="1800" b="1" kern="0" dirty="0" smtClean="0">
                <a:latin typeface="+mn-lt"/>
              </a:rPr>
              <a:t>Partial Fractions Expansion</a:t>
            </a:r>
          </a:p>
          <a:p>
            <a:pPr marL="165100" indent="-165100">
              <a:spcAft>
                <a:spcPts val="1200"/>
              </a:spcAft>
              <a:buFont typeface="Arial" pitchFamily="34" charset="0"/>
              <a:buChar char="•"/>
            </a:pPr>
            <a:r>
              <a:rPr lang="en-US" sz="1800" b="1" kern="0" dirty="0" smtClean="0">
                <a:latin typeface="+mn-lt"/>
              </a:rPr>
              <a:t>Expansion by long division Is also known as the power series expansion approach and can be easily demonstrated by an example.</a:t>
            </a:r>
          </a:p>
        </p:txBody>
      </p:sp>
      <p:graphicFrame>
        <p:nvGraphicFramePr>
          <p:cNvPr id="95238" name="Object 6"/>
          <p:cNvGraphicFramePr>
            <a:graphicFrameLocks noChangeAspect="1"/>
          </p:cNvGraphicFramePr>
          <p:nvPr/>
        </p:nvGraphicFramePr>
        <p:xfrm>
          <a:off x="455613" y="905811"/>
          <a:ext cx="3790950" cy="742950"/>
        </p:xfrm>
        <a:graphic>
          <a:graphicData uri="http://schemas.openxmlformats.org/presentationml/2006/ole">
            <p:oleObj spid="_x0000_s95238" name="Equation" r:id="rId4" imgW="2527200" imgH="495000" progId="Equation.3">
              <p:embed/>
            </p:oleObj>
          </a:graphicData>
        </a:graphic>
      </p:graphicFrame>
      <p:graphicFrame>
        <p:nvGraphicFramePr>
          <p:cNvPr id="95239" name="Object 7"/>
          <p:cNvGraphicFramePr>
            <a:graphicFrameLocks noChangeAspect="1"/>
          </p:cNvGraphicFramePr>
          <p:nvPr/>
        </p:nvGraphicFramePr>
        <p:xfrm>
          <a:off x="455613" y="2101512"/>
          <a:ext cx="2209800" cy="666750"/>
        </p:xfrm>
        <a:graphic>
          <a:graphicData uri="http://schemas.openxmlformats.org/presentationml/2006/ole">
            <p:oleObj spid="_x0000_s95239" name="Equation" r:id="rId5" imgW="1473120" imgH="44424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Long Division</a:t>
            </a:r>
            <a:endParaRPr lang="en-US" b="1" dirty="0">
              <a:solidFill>
                <a:schemeClr val="accent2"/>
              </a:solidFill>
            </a:endParaRPr>
          </a:p>
        </p:txBody>
      </p:sp>
      <p:sp>
        <p:nvSpPr>
          <p:cNvPr id="5" name="TextBox 4"/>
          <p:cNvSpPr txBox="1"/>
          <p:nvPr/>
        </p:nvSpPr>
        <p:spPr>
          <a:xfrm>
            <a:off x="182879" y="726672"/>
            <a:ext cx="8742046" cy="707886"/>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Consider:</a:t>
            </a:r>
            <a:endParaRPr lang="en-US" sz="1800" b="1" kern="0" dirty="0" smtClean="0">
              <a:latin typeface="+mn-lt"/>
            </a:endParaRPr>
          </a:p>
          <a:p>
            <a:pPr marL="165100" indent="-165100">
              <a:spcAft>
                <a:spcPts val="1200"/>
              </a:spcAft>
            </a:pPr>
            <a:r>
              <a:rPr lang="en-US" sz="1800" b="1" kern="0" dirty="0" smtClean="0">
                <a:latin typeface="+mn-lt"/>
              </a:rPr>
              <a:t>	Solution:</a:t>
            </a:r>
            <a:endParaRPr lang="en-US" sz="1800" b="1" dirty="0" smtClean="0"/>
          </a:p>
        </p:txBody>
      </p:sp>
      <p:graphicFrame>
        <p:nvGraphicFramePr>
          <p:cNvPr id="95239" name="Object 7"/>
          <p:cNvGraphicFramePr>
            <a:graphicFrameLocks noChangeAspect="1"/>
          </p:cNvGraphicFramePr>
          <p:nvPr/>
        </p:nvGraphicFramePr>
        <p:xfrm>
          <a:off x="1510442" y="568718"/>
          <a:ext cx="1809750" cy="628650"/>
        </p:xfrm>
        <a:graphic>
          <a:graphicData uri="http://schemas.openxmlformats.org/presentationml/2006/ole">
            <p:oleObj spid="_x0000_s96259" name="Equation" r:id="rId4" imgW="1206360" imgH="419040" progId="Equation.3">
              <p:embed/>
            </p:oleObj>
          </a:graphicData>
        </a:graphic>
      </p:graphicFrame>
      <p:graphicFrame>
        <p:nvGraphicFramePr>
          <p:cNvPr id="96260" name="Object 4"/>
          <p:cNvGraphicFramePr>
            <a:graphicFrameLocks noChangeAspect="1"/>
          </p:cNvGraphicFramePr>
          <p:nvPr/>
        </p:nvGraphicFramePr>
        <p:xfrm>
          <a:off x="455613" y="1593513"/>
          <a:ext cx="2362200" cy="1371600"/>
        </p:xfrm>
        <a:graphic>
          <a:graphicData uri="http://schemas.openxmlformats.org/presentationml/2006/ole">
            <p:oleObj spid="_x0000_s96260" name="Equation" r:id="rId5" imgW="1574640" imgH="914400" progId="Equation.3">
              <p:embed/>
            </p:oleObj>
          </a:graphicData>
        </a:graphic>
      </p:graphicFrame>
      <p:graphicFrame>
        <p:nvGraphicFramePr>
          <p:cNvPr id="96261" name="Object 5"/>
          <p:cNvGraphicFramePr>
            <a:graphicFrameLocks noChangeAspect="1"/>
          </p:cNvGraphicFramePr>
          <p:nvPr/>
        </p:nvGraphicFramePr>
        <p:xfrm>
          <a:off x="455613" y="3164855"/>
          <a:ext cx="3752850" cy="2190750"/>
        </p:xfrm>
        <a:graphic>
          <a:graphicData uri="http://schemas.openxmlformats.org/presentationml/2006/ole">
            <p:oleObj spid="_x0000_s96261" name="Equation" r:id="rId6" imgW="2501640" imgH="1460160" progId="Equation.3">
              <p:embed/>
            </p:oleObj>
          </a:graphicData>
        </a:graphic>
      </p:graphicFrame>
      <p:graphicFrame>
        <p:nvGraphicFramePr>
          <p:cNvPr id="96262" name="Object 6"/>
          <p:cNvGraphicFramePr>
            <a:graphicFrameLocks noChangeAspect="1"/>
          </p:cNvGraphicFramePr>
          <p:nvPr/>
        </p:nvGraphicFramePr>
        <p:xfrm>
          <a:off x="4083232" y="1277288"/>
          <a:ext cx="4514850" cy="2971800"/>
        </p:xfrm>
        <a:graphic>
          <a:graphicData uri="http://schemas.openxmlformats.org/presentationml/2006/ole">
            <p:oleObj spid="_x0000_s96262" name="Equation" r:id="rId7" imgW="3009600" imgH="1981080" progId="Equation.3">
              <p:embed/>
            </p:oleObj>
          </a:graphicData>
        </a:graphic>
      </p:graphicFrame>
      <p:graphicFrame>
        <p:nvGraphicFramePr>
          <p:cNvPr id="96263" name="Object 7"/>
          <p:cNvGraphicFramePr>
            <a:graphicFrameLocks noChangeAspect="1"/>
          </p:cNvGraphicFramePr>
          <p:nvPr/>
        </p:nvGraphicFramePr>
        <p:xfrm>
          <a:off x="455613" y="5707505"/>
          <a:ext cx="4876800" cy="685800"/>
        </p:xfrm>
        <a:graphic>
          <a:graphicData uri="http://schemas.openxmlformats.org/presentationml/2006/ole">
            <p:oleObj spid="_x0000_s96263" name="Equation" r:id="rId8" imgW="3251160" imgH="457200" progId="Equation.3">
              <p:embed/>
            </p:oleObj>
          </a:graphicData>
        </a:graphic>
      </p:graphicFrame>
      <p:sp>
        <p:nvSpPr>
          <p:cNvPr id="10" name="TextBox 9"/>
          <p:cNvSpPr txBox="1"/>
          <p:nvPr/>
        </p:nvSpPr>
        <p:spPr>
          <a:xfrm>
            <a:off x="5621311" y="5906124"/>
            <a:ext cx="2968053" cy="276999"/>
          </a:xfrm>
          <a:prstGeom prst="rect">
            <a:avLst/>
          </a:prstGeom>
        </p:spPr>
        <p:txBody>
          <a:bodyPr wrap="squar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baseline="0" noProof="0" dirty="0" smtClean="0">
                <a:ln>
                  <a:noFill/>
                </a:ln>
                <a:solidFill>
                  <a:schemeClr val="accent1"/>
                </a:solidFill>
                <a:effectLst/>
                <a:uLnTx/>
                <a:uFillTx/>
                <a:latin typeface="+mn-lt"/>
                <a:ea typeface="+mn-ea"/>
                <a:cs typeface="+mn-cs"/>
              </a:rPr>
              <a:t>Implications</a:t>
            </a:r>
            <a:r>
              <a:rPr kumimoji="0" lang="en-US" sz="1800" b="1" i="0" u="none" strike="noStrike" kern="0" cap="none" spc="0" normalizeH="0" noProof="0" dirty="0" smtClean="0">
                <a:ln>
                  <a:noFill/>
                </a:ln>
                <a:solidFill>
                  <a:schemeClr val="accent1"/>
                </a:solidFill>
                <a:effectLst/>
                <a:uLnTx/>
                <a:uFillTx/>
                <a:latin typeface="+mn-lt"/>
                <a:ea typeface="+mn-ea"/>
                <a:cs typeface="+mn-cs"/>
              </a:rPr>
              <a:t> of s</a:t>
            </a:r>
            <a:r>
              <a:rPr kumimoji="0" lang="en-US" sz="1800" b="1" i="0" u="none" strike="noStrike" kern="0" cap="none" spc="0" normalizeH="0" baseline="0" noProof="0" dirty="0" smtClean="0">
                <a:ln>
                  <a:noFill/>
                </a:ln>
                <a:solidFill>
                  <a:schemeClr val="accent1"/>
                </a:solidFill>
                <a:effectLst/>
                <a:uLnTx/>
                <a:uFillTx/>
                <a:latin typeface="+mn-lt"/>
                <a:ea typeface="+mn-ea"/>
                <a:cs typeface="+mn-cs"/>
              </a:rPr>
              <a:t>tability?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Inverse </a:t>
            </a:r>
            <a:r>
              <a:rPr lang="en-US" i="1" dirty="0" smtClean="0">
                <a:solidFill>
                  <a:schemeClr val="accent2"/>
                </a:solidFill>
              </a:rPr>
              <a:t>z</a:t>
            </a:r>
            <a:r>
              <a:rPr lang="en-US" b="1" dirty="0" smtClean="0">
                <a:solidFill>
                  <a:schemeClr val="accent2"/>
                </a:solidFill>
              </a:rPr>
              <a:t>-Transform Using MATLAB</a:t>
            </a:r>
            <a:endParaRPr lang="en-US" b="1" dirty="0">
              <a:solidFill>
                <a:schemeClr val="accent2"/>
              </a:solidFill>
            </a:endParaRPr>
          </a:p>
        </p:txBody>
      </p:sp>
      <p:sp>
        <p:nvSpPr>
          <p:cNvPr id="5" name="TextBox 4"/>
          <p:cNvSpPr txBox="1"/>
          <p:nvPr/>
        </p:nvSpPr>
        <p:spPr>
          <a:xfrm>
            <a:off x="182879" y="726672"/>
            <a:ext cx="8742046" cy="5016758"/>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Consider:</a:t>
            </a:r>
            <a:endParaRPr lang="en-US" sz="1800" b="1" kern="0" dirty="0" smtClean="0">
              <a:latin typeface="+mn-lt"/>
            </a:endParaRPr>
          </a:p>
          <a:p>
            <a:pPr marL="165100" indent="-165100">
              <a:spcAft>
                <a:spcPts val="1200"/>
              </a:spcAft>
            </a:pPr>
            <a:r>
              <a:rPr lang="en-US" sz="1800" b="1" kern="0" dirty="0" smtClean="0">
                <a:latin typeface="+mn-lt"/>
              </a:rPr>
              <a:t>	MATLAB:</a:t>
            </a:r>
          </a:p>
          <a:p>
            <a:pPr marL="630238" indent="-165100">
              <a:spcAft>
                <a:spcPts val="1200"/>
              </a:spcAft>
            </a:pPr>
            <a:r>
              <a:rPr lang="en-US" sz="1800" b="1" kern="0" dirty="0" err="1" smtClean="0">
                <a:latin typeface="+mn-lt"/>
              </a:rPr>
              <a:t>Syms</a:t>
            </a:r>
            <a:r>
              <a:rPr lang="en-US" sz="1800" b="1" kern="0" dirty="0" smtClean="0">
                <a:latin typeface="+mn-lt"/>
              </a:rPr>
              <a:t> X </a:t>
            </a:r>
            <a:r>
              <a:rPr lang="en-US" sz="1800" b="1" kern="0" dirty="0" err="1" smtClean="0">
                <a:latin typeface="+mn-lt"/>
              </a:rPr>
              <a:t>x</a:t>
            </a:r>
            <a:r>
              <a:rPr lang="en-US" sz="1800" b="1" kern="0" dirty="0" smtClean="0">
                <a:latin typeface="+mn-lt"/>
              </a:rPr>
              <a:t> z</a:t>
            </a:r>
          </a:p>
          <a:p>
            <a:pPr marL="630238" indent="-165100">
              <a:spcAft>
                <a:spcPts val="1200"/>
              </a:spcAft>
            </a:pPr>
            <a:r>
              <a:rPr lang="en-US" sz="1800" b="1" kern="0" dirty="0" smtClean="0">
                <a:latin typeface="+mn-lt"/>
              </a:rPr>
              <a:t>X = (8*z^3+2*z^2-5*z)/(z^3-1.75*z+.75);</a:t>
            </a:r>
          </a:p>
          <a:p>
            <a:pPr marL="630238" indent="-165100">
              <a:spcAft>
                <a:spcPts val="1200"/>
              </a:spcAft>
            </a:pPr>
            <a:r>
              <a:rPr lang="en-US" sz="1800" b="1" kern="0" dirty="0" smtClean="0">
                <a:latin typeface="+mn-lt"/>
              </a:rPr>
              <a:t>x = </a:t>
            </a:r>
            <a:r>
              <a:rPr lang="en-US" sz="1800" b="1" kern="0" dirty="0" err="1" smtClean="0">
                <a:latin typeface="+mn-lt"/>
              </a:rPr>
              <a:t>iztrans</a:t>
            </a:r>
            <a:r>
              <a:rPr lang="en-US" sz="1800" b="1" kern="0" dirty="0" smtClean="0">
                <a:latin typeface="+mn-lt"/>
              </a:rPr>
              <a:t>(X)</a:t>
            </a:r>
          </a:p>
          <a:p>
            <a:pPr marL="630238" indent="-165100">
              <a:spcAft>
                <a:spcPts val="1200"/>
              </a:spcAft>
            </a:pPr>
            <a:r>
              <a:rPr lang="en-US" sz="1800" b="1" kern="0" dirty="0" smtClean="0">
                <a:latin typeface="+mn-lt"/>
              </a:rPr>
              <a:t>x = 2*(1/2)^n+2*(-3/2)^n+4</a:t>
            </a:r>
          </a:p>
          <a:p>
            <a:pPr marL="165100">
              <a:spcAft>
                <a:spcPts val="1200"/>
              </a:spcAft>
            </a:pPr>
            <a:r>
              <a:rPr lang="en-US" sz="1800" b="1" kern="0" dirty="0" smtClean="0">
                <a:latin typeface="+mn-lt"/>
              </a:rPr>
              <a:t>Evaluate numerically:</a:t>
            </a:r>
          </a:p>
          <a:p>
            <a:pPr marL="465138">
              <a:spcAft>
                <a:spcPts val="1200"/>
              </a:spcAft>
            </a:pPr>
            <a:r>
              <a:rPr lang="en-US" sz="1800" b="1" kern="0" dirty="0" smtClean="0">
                <a:latin typeface="+mn-lt"/>
              </a:rPr>
              <a:t>num = [8 2 -5 0];</a:t>
            </a:r>
          </a:p>
          <a:p>
            <a:pPr marL="465138">
              <a:spcAft>
                <a:spcPts val="1200"/>
              </a:spcAft>
            </a:pPr>
            <a:r>
              <a:rPr lang="en-US" sz="1800" b="1" kern="0" dirty="0" smtClean="0">
                <a:latin typeface="+mn-lt"/>
              </a:rPr>
              <a:t>den = [1 0 -1.75 .75];</a:t>
            </a:r>
          </a:p>
          <a:p>
            <a:pPr marL="465138">
              <a:spcAft>
                <a:spcPts val="1200"/>
              </a:spcAft>
            </a:pPr>
            <a:r>
              <a:rPr lang="en-US" sz="1800" b="1" kern="0" dirty="0" smtClean="0">
                <a:latin typeface="+mn-lt"/>
              </a:rPr>
              <a:t>x = filter(num, den, [1 zeros(1,9)])</a:t>
            </a:r>
          </a:p>
          <a:p>
            <a:pPr marL="465138">
              <a:spcAft>
                <a:spcPts val="1200"/>
              </a:spcAft>
            </a:pPr>
            <a:r>
              <a:rPr lang="en-US" sz="1800" b="1" kern="0" dirty="0" smtClean="0">
                <a:latin typeface="+mn-lt"/>
              </a:rPr>
              <a:t>Output:</a:t>
            </a:r>
          </a:p>
          <a:p>
            <a:pPr marL="465138">
              <a:spcAft>
                <a:spcPts val="1200"/>
              </a:spcAft>
            </a:pPr>
            <a:r>
              <a:rPr lang="en-US" sz="1800" b="1" kern="0" dirty="0" smtClean="0">
                <a:latin typeface="+mn-lt"/>
              </a:rPr>
              <a:t>8   2   9   -2.5   14.25   -11.125   26.8125   -30.1563   55.2656</a:t>
            </a:r>
            <a:endParaRPr lang="en-US" sz="1800" b="1" dirty="0" smtClean="0"/>
          </a:p>
        </p:txBody>
      </p:sp>
      <p:graphicFrame>
        <p:nvGraphicFramePr>
          <p:cNvPr id="95239" name="Object 7"/>
          <p:cNvGraphicFramePr>
            <a:graphicFrameLocks noChangeAspect="1"/>
          </p:cNvGraphicFramePr>
          <p:nvPr/>
        </p:nvGraphicFramePr>
        <p:xfrm>
          <a:off x="1569986" y="569183"/>
          <a:ext cx="2228850" cy="628650"/>
        </p:xfrm>
        <a:graphic>
          <a:graphicData uri="http://schemas.openxmlformats.org/presentationml/2006/ole">
            <p:oleObj spid="_x0000_s97282" name="Equation" r:id="rId4" imgW="1485720" imgH="41904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Inverse </a:t>
            </a:r>
            <a:r>
              <a:rPr lang="en-US" i="1" dirty="0" smtClean="0">
                <a:solidFill>
                  <a:schemeClr val="accent2"/>
                </a:solidFill>
              </a:rPr>
              <a:t>z</a:t>
            </a:r>
            <a:r>
              <a:rPr lang="en-US" b="1" dirty="0" smtClean="0">
                <a:solidFill>
                  <a:schemeClr val="accent2"/>
                </a:solidFill>
              </a:rPr>
              <a:t>-Transform Using Partial Fractions</a:t>
            </a:r>
            <a:endParaRPr lang="en-US" b="1" dirty="0">
              <a:solidFill>
                <a:schemeClr val="accent2"/>
              </a:solidFill>
            </a:endParaRPr>
          </a:p>
        </p:txBody>
      </p:sp>
      <p:sp>
        <p:nvSpPr>
          <p:cNvPr id="5" name="TextBox 4"/>
          <p:cNvSpPr txBox="1"/>
          <p:nvPr/>
        </p:nvSpPr>
        <p:spPr>
          <a:xfrm>
            <a:off x="182879" y="629587"/>
            <a:ext cx="8742046" cy="2477601"/>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Rational transforms can be factored using the same partial fractions approach we used for the Laplace transforms.</a:t>
            </a:r>
          </a:p>
          <a:p>
            <a:pPr marL="165100" indent="-165100">
              <a:spcAft>
                <a:spcPts val="1800"/>
              </a:spcAft>
              <a:buFont typeface="Arial" pitchFamily="34" charset="0"/>
              <a:buChar char="•"/>
            </a:pPr>
            <a:r>
              <a:rPr lang="en-US" sz="1800" b="1" dirty="0" smtClean="0"/>
              <a:t>The partial fractions approach is preferred if we want a closed-form solution rather than the numerical solution long division provides.</a:t>
            </a:r>
          </a:p>
          <a:p>
            <a:pPr marL="165100" indent="-165100">
              <a:spcAft>
                <a:spcPts val="1200"/>
              </a:spcAft>
              <a:buFont typeface="Arial" pitchFamily="34" charset="0"/>
              <a:buChar char="•"/>
            </a:pPr>
            <a:r>
              <a:rPr lang="en-US" sz="1800" b="1" dirty="0" smtClean="0"/>
              <a:t>Example:</a:t>
            </a:r>
          </a:p>
          <a:p>
            <a:pPr marL="165100" indent="-165100">
              <a:spcAft>
                <a:spcPts val="1200"/>
              </a:spcAft>
            </a:pPr>
            <a:r>
              <a:rPr lang="en-US" sz="1800" b="1" dirty="0" smtClean="0"/>
              <a:t>	In this example, the order of the numerator and denominator are the same. For this case, we can use a trick of factoring </a:t>
            </a:r>
            <a:r>
              <a:rPr lang="en-US" sz="1800" i="1" dirty="0" smtClean="0"/>
              <a:t>X</a:t>
            </a:r>
            <a:r>
              <a:rPr lang="en-US" sz="1800" dirty="0" smtClean="0"/>
              <a:t>(</a:t>
            </a:r>
            <a:r>
              <a:rPr lang="en-US" sz="1800" i="1" dirty="0" smtClean="0"/>
              <a:t>z</a:t>
            </a:r>
            <a:r>
              <a:rPr lang="en-US" sz="1800" dirty="0" smtClean="0"/>
              <a:t>)/</a:t>
            </a:r>
            <a:r>
              <a:rPr lang="en-US" sz="1800" i="1" dirty="0" smtClean="0"/>
              <a:t>z</a:t>
            </a:r>
            <a:r>
              <a:rPr lang="en-US" sz="1800" b="1" dirty="0" smtClean="0"/>
              <a:t>:</a:t>
            </a:r>
          </a:p>
        </p:txBody>
      </p:sp>
      <p:graphicFrame>
        <p:nvGraphicFramePr>
          <p:cNvPr id="120835" name="Object 3"/>
          <p:cNvGraphicFramePr>
            <a:graphicFrameLocks noChangeAspect="1"/>
          </p:cNvGraphicFramePr>
          <p:nvPr/>
        </p:nvGraphicFramePr>
        <p:xfrm>
          <a:off x="1422244" y="1903311"/>
          <a:ext cx="2133600" cy="628650"/>
        </p:xfrm>
        <a:graphic>
          <a:graphicData uri="http://schemas.openxmlformats.org/presentationml/2006/ole">
            <p:oleObj spid="_x0000_s120835" name="Equation" r:id="rId4" imgW="1422360" imgH="419040" progId="Equation.3">
              <p:embed/>
            </p:oleObj>
          </a:graphicData>
        </a:graphic>
      </p:graphicFrame>
      <p:graphicFrame>
        <p:nvGraphicFramePr>
          <p:cNvPr id="120836" name="Object 4"/>
          <p:cNvGraphicFramePr>
            <a:graphicFrameLocks noChangeAspect="1"/>
          </p:cNvGraphicFramePr>
          <p:nvPr/>
        </p:nvGraphicFramePr>
        <p:xfrm>
          <a:off x="455613" y="3304289"/>
          <a:ext cx="6191250" cy="3124200"/>
        </p:xfrm>
        <a:graphic>
          <a:graphicData uri="http://schemas.openxmlformats.org/presentationml/2006/ole">
            <p:oleObj spid="_x0000_s120836" name="Equation" r:id="rId5" imgW="4127400" imgH="20826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Inverse </a:t>
            </a:r>
            <a:r>
              <a:rPr lang="en-US" i="1" dirty="0" smtClean="0">
                <a:solidFill>
                  <a:schemeClr val="accent2"/>
                </a:solidFill>
              </a:rPr>
              <a:t>z</a:t>
            </a:r>
            <a:r>
              <a:rPr lang="en-US" b="1" dirty="0" smtClean="0">
                <a:solidFill>
                  <a:schemeClr val="accent2"/>
                </a:solidFill>
              </a:rPr>
              <a:t>-Transform (Cont.)</a:t>
            </a:r>
            <a:endParaRPr lang="en-US" b="1" dirty="0">
              <a:solidFill>
                <a:schemeClr val="accent2"/>
              </a:solidFill>
            </a:endParaRPr>
          </a:p>
        </p:txBody>
      </p:sp>
      <p:sp>
        <p:nvSpPr>
          <p:cNvPr id="5" name="TextBox 4"/>
          <p:cNvSpPr txBox="1"/>
          <p:nvPr/>
        </p:nvSpPr>
        <p:spPr>
          <a:xfrm>
            <a:off x="182879" y="524657"/>
            <a:ext cx="8742046" cy="2600712"/>
          </a:xfrm>
          <a:prstGeom prst="rect">
            <a:avLst/>
          </a:prstGeom>
        </p:spPr>
        <p:txBody>
          <a:bodyPr wrap="square" lIns="0" tIns="0" rIns="0" bIns="0" rtlCol="0">
            <a:spAutoFit/>
          </a:bodyPr>
          <a:lstStyle/>
          <a:p>
            <a:pPr marL="165100" indent="-165100">
              <a:spcAft>
                <a:spcPts val="13800"/>
              </a:spcAft>
            </a:pPr>
            <a:r>
              <a:rPr lang="en-US" sz="1800" b="1" dirty="0" smtClean="0"/>
              <a:t>	We can compute the inverse using our table of common transforms:</a:t>
            </a:r>
          </a:p>
          <a:p>
            <a:pPr marL="165100" indent="-165100">
              <a:spcAft>
                <a:spcPts val="25600"/>
              </a:spcAft>
            </a:pPr>
            <a:r>
              <a:rPr lang="en-US" sz="1800" b="1" dirty="0" smtClean="0"/>
              <a:t>	The exponential terms can be converted to a single cosine using a magnitude/phase conversion:</a:t>
            </a:r>
          </a:p>
        </p:txBody>
      </p:sp>
      <p:graphicFrame>
        <p:nvGraphicFramePr>
          <p:cNvPr id="120836" name="Object 4"/>
          <p:cNvGraphicFramePr>
            <a:graphicFrameLocks noChangeAspect="1"/>
          </p:cNvGraphicFramePr>
          <p:nvPr/>
        </p:nvGraphicFramePr>
        <p:xfrm>
          <a:off x="455613" y="816133"/>
          <a:ext cx="7010400" cy="1714500"/>
        </p:xfrm>
        <a:graphic>
          <a:graphicData uri="http://schemas.openxmlformats.org/presentationml/2006/ole">
            <p:oleObj spid="_x0000_s122883" name="Equation" r:id="rId4" imgW="4673520" imgH="1143000" progId="Equation.3">
              <p:embed/>
            </p:oleObj>
          </a:graphicData>
        </a:graphic>
      </p:graphicFrame>
      <p:graphicFrame>
        <p:nvGraphicFramePr>
          <p:cNvPr id="122884" name="Object 4"/>
          <p:cNvGraphicFramePr>
            <a:graphicFrameLocks noChangeAspect="1"/>
          </p:cNvGraphicFramePr>
          <p:nvPr/>
        </p:nvGraphicFramePr>
        <p:xfrm>
          <a:off x="455613" y="3156366"/>
          <a:ext cx="6915150" cy="3486150"/>
        </p:xfrm>
        <a:graphic>
          <a:graphicData uri="http://schemas.openxmlformats.org/presentationml/2006/ole">
            <p:oleObj spid="_x0000_s122884" name="Equation" r:id="rId5" imgW="4609800" imgH="232380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24386</TotalTime>
  <Words>267</Words>
  <Application>Microsoft PowerPoint</Application>
  <PresentationFormat>Letter Paper (8.5x11 in)</PresentationFormat>
  <Paragraphs>105</Paragraphs>
  <Slides>11</Slides>
  <Notes>10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4"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Electrical and Computer Engineering</cp:lastModifiedBy>
  <cp:revision>2337</cp:revision>
  <dcterms:created xsi:type="dcterms:W3CDTF">2002-09-12T17:13:32Z</dcterms:created>
  <dcterms:modified xsi:type="dcterms:W3CDTF">2008-10-22T14:06:38Z</dcterms:modified>
</cp:coreProperties>
</file>