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580" r:id="rId5"/>
    <p:sldId id="594" r:id="rId6"/>
    <p:sldId id="592" r:id="rId7"/>
    <p:sldId id="593" r:id="rId8"/>
    <p:sldId id="595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808"/>
        <p:guide pos="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10/29/2008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30.mp3" TargetMode="External"/><Relationship Id="rId3" Type="http://schemas.openxmlformats.org/officeDocument/2006/relationships/hyperlink" Target="http://ccrma.stanford.edu/~jos/filters/Transfer_Function_Analysis.html" TargetMode="External"/><Relationship Id="rId7" Type="http://schemas.openxmlformats.org/officeDocument/2006/relationships/hyperlink" Target="http://www.ece.msstate.edu/research/isip/publications/courses/ece_3163/lectures/current/lecture_30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imple-stock-trading.com/market-stock-trading-trend.html" TargetMode="External"/><Relationship Id="rId11" Type="http://schemas.openxmlformats.org/officeDocument/2006/relationships/hyperlink" Target="http://www.marketoracle.co.uk/Article4637.html" TargetMode="External"/><Relationship Id="rId5" Type="http://schemas.openxmlformats.org/officeDocument/2006/relationships/hyperlink" Target="http://fourier.eng.hmc.edu/e102/lectures/Z_Transform/node8.html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cse.unt.edu/~rakl/class3020/Chapter12.pdf" TargetMode="External"/><Relationship Id="rId9" Type="http://schemas.openxmlformats.org/officeDocument/2006/relationships/hyperlink" Target="http://images.google.com/imgres?imgurl=http://dea.brunel.ac.uk/cmsp/Home_Dimitrios_Rentzos/Track1b.GIF&amp;imgrefurl=http://dea.brunel.ac.uk/cmsp/Home_Dimitrios_Rentzos/VC_formant_estimation2.htm&amp;h=390&amp;w=720&amp;sz=73&amp;hl=en&amp;start=68&amp;um=1&amp;usg=__SASkI0o_ia4iAquaZxq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Response to a Sinusoid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Filtering White Noise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Autocorrelation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Power Spectral Density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JOS: Transfer Function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RAKL: z-Transform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RWang: Analysis of LTI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SST: Stock Market Trading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.../publications/courses/ece_3163/lectures/current/lecture_30.ppt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.../publications/courses/ece_3163/lectures/current/lecture_30.mp3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30: </a:t>
            </a:r>
            <a:r>
              <a:rPr lang="en-US" b="1" dirty="0" smtClean="0">
                <a:solidFill>
                  <a:schemeClr val="accent2"/>
                </a:solidFill>
              </a:rPr>
              <a:t>SYSTEM ANALYSIS USING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THE TRANSFER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92512" y="1558977"/>
            <a:ext cx="3588126" cy="194356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0115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38956" y="3561867"/>
            <a:ext cx="2495237" cy="201917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Functions and Stability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8785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causal, linear time-invariant system described by: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have previously described how to factor this into a product of its poles: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We note that both </a:t>
            </a:r>
            <a:r>
              <a:rPr lang="en-US" sz="1800" i="1" kern="0" dirty="0" err="1" smtClean="0">
                <a:sym typeface="Symbol"/>
              </a:rPr>
              <a:t>p</a:t>
            </a:r>
            <a:r>
              <a:rPr lang="en-US" sz="1800" i="1" kern="0" baseline="-25000" dirty="0" err="1" smtClean="0">
                <a:sym typeface="Symbol"/>
              </a:rPr>
              <a:t>k</a:t>
            </a:r>
            <a:r>
              <a:rPr lang="en-US" sz="1800" b="1" kern="0" dirty="0" smtClean="0">
                <a:sym typeface="Symbol"/>
              </a:rPr>
              <a:t> and </a:t>
            </a:r>
            <a:r>
              <a:rPr lang="en-US" sz="1800" i="1" kern="0" dirty="0" err="1" smtClean="0">
                <a:sym typeface="Symbol"/>
              </a:rPr>
              <a:t>A</a:t>
            </a:r>
            <a:r>
              <a:rPr lang="en-US" sz="1800" i="1" kern="0" baseline="-25000" dirty="0" err="1" smtClean="0">
                <a:sym typeface="Symbol"/>
              </a:rPr>
              <a:t>k</a:t>
            </a:r>
            <a:r>
              <a:rPr lang="en-US" sz="1800" b="1" kern="0" dirty="0" smtClean="0">
                <a:sym typeface="Symbol"/>
              </a:rPr>
              <a:t> can, in general, be complex.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Applying the inverse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From this we observe that the system can be stable if and only if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This implies the poles all lie within a circle of radius </a:t>
            </a:r>
            <a:r>
              <a:rPr lang="en-US" sz="1800" i="1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 in the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-plane.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Stability also implies:                   . This also implies that if input signal is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bounded, the output will also be bounded. We refer to this as Bounded-Input Bounded-Output (BIBO) stability.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54025" y="881739"/>
          <a:ext cx="6000750" cy="1257300"/>
        </p:xfrm>
        <a:graphic>
          <a:graphicData uri="http://schemas.openxmlformats.org/presentationml/2006/ole">
            <p:oleObj spid="_x0000_s130056" name="Equation" r:id="rId4" imgW="4000320" imgH="838080" progId="Equation.3">
              <p:embed/>
            </p:oleObj>
          </a:graphicData>
        </a:graphic>
      </p:graphicFrame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454025" y="2533338"/>
          <a:ext cx="6743700" cy="685800"/>
        </p:xfrm>
        <a:graphic>
          <a:graphicData uri="http://schemas.openxmlformats.org/presentationml/2006/ole">
            <p:oleObj spid="_x0000_s130057" name="Equation" r:id="rId5" imgW="4495680" imgH="457200" progId="Equation.3">
              <p:embed/>
            </p:oleObj>
          </a:graphicData>
        </a:graphic>
      </p:graphicFrame>
      <p:graphicFrame>
        <p:nvGraphicFramePr>
          <p:cNvPr id="130058" name="Object 10"/>
          <p:cNvGraphicFramePr>
            <a:graphicFrameLocks noChangeAspect="1"/>
          </p:cNvGraphicFramePr>
          <p:nvPr/>
        </p:nvGraphicFramePr>
        <p:xfrm>
          <a:off x="454025" y="4100513"/>
          <a:ext cx="4895850" cy="381000"/>
        </p:xfrm>
        <a:graphic>
          <a:graphicData uri="http://schemas.openxmlformats.org/presentationml/2006/ole">
            <p:oleObj spid="_x0000_s130058" name="Equation" r:id="rId6" imgW="3263760" imgH="253800" progId="Equation.3">
              <p:embed/>
            </p:oleObj>
          </a:graphicData>
        </a:graphic>
      </p:graphicFrame>
      <p:graphicFrame>
        <p:nvGraphicFramePr>
          <p:cNvPr id="130059" name="Object 11"/>
          <p:cNvGraphicFramePr>
            <a:graphicFrameLocks noChangeAspect="1"/>
          </p:cNvGraphicFramePr>
          <p:nvPr/>
        </p:nvGraphicFramePr>
        <p:xfrm>
          <a:off x="7427235" y="4451533"/>
          <a:ext cx="1028700" cy="381000"/>
        </p:xfrm>
        <a:graphic>
          <a:graphicData uri="http://schemas.openxmlformats.org/presentationml/2006/ole">
            <p:oleObj spid="_x0000_s130059" name="Equation" r:id="rId7" imgW="685800" imgH="253800" progId="Equation.3">
              <p:embed/>
            </p:oleObj>
          </a:graphicData>
        </a:graphic>
      </p:graphicFrame>
      <p:graphicFrame>
        <p:nvGraphicFramePr>
          <p:cNvPr id="130060" name="Object 12"/>
          <p:cNvGraphicFramePr>
            <a:graphicFrameLocks noChangeAspect="1"/>
          </p:cNvGraphicFramePr>
          <p:nvPr/>
        </p:nvGraphicFramePr>
        <p:xfrm>
          <a:off x="2707730" y="5204345"/>
          <a:ext cx="1181100" cy="647700"/>
        </p:xfrm>
        <a:graphic>
          <a:graphicData uri="http://schemas.openxmlformats.org/presentationml/2006/ole">
            <p:oleObj spid="_x0000_s130060" name="Equation" r:id="rId8" imgW="787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2473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signal: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Recall that a sinewave is a signal that 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marginally stable, meaning its poles like on the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unit circle.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compute the output of an LTI system modeled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by a rational transform: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express the z-transform in terms of these poles using a PFE:</a:t>
            </a:r>
          </a:p>
        </p:txBody>
      </p:sp>
      <p:graphicFrame>
        <p:nvGraphicFramePr>
          <p:cNvPr id="2" name="Object 23"/>
          <p:cNvGraphicFramePr>
            <a:graphicFrameLocks noChangeAspect="1"/>
          </p:cNvGraphicFramePr>
          <p:nvPr/>
        </p:nvGraphicFramePr>
        <p:xfrm>
          <a:off x="460375" y="1043305"/>
          <a:ext cx="5372100" cy="1066800"/>
        </p:xfrm>
        <a:graphic>
          <a:graphicData uri="http://schemas.openxmlformats.org/presentationml/2006/ole">
            <p:oleObj spid="_x0000_s93207" name="Equation" r:id="rId4" imgW="3581280" imgH="711000" progId="Equation.3">
              <p:embed/>
            </p:oleObj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460375" y="3830003"/>
          <a:ext cx="4552950" cy="723900"/>
        </p:xfrm>
        <a:graphic>
          <a:graphicData uri="http://schemas.openxmlformats.org/presentationml/2006/ole">
            <p:oleObj spid="_x0000_s93208" name="Equation" r:id="rId5" imgW="3035160" imgH="482400" progId="Equation.3">
              <p:embed/>
            </p:oleObj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6150610" y="1530033"/>
            <a:ext cx="2692718" cy="2010727"/>
            <a:chOff x="4541520" y="3758248"/>
            <a:chExt cx="2692718" cy="2010727"/>
          </a:xfrm>
        </p:grpSpPr>
        <p:sp>
          <p:nvSpPr>
            <p:cNvPr id="40" name="Oval 39"/>
            <p:cNvSpPr/>
            <p:nvPr/>
          </p:nvSpPr>
          <p:spPr>
            <a:xfrm>
              <a:off x="4805363" y="4117975"/>
              <a:ext cx="1371600" cy="13716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541520" y="4803775"/>
              <a:ext cx="18288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4576365" y="4803378"/>
              <a:ext cx="1828800" cy="795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5304314" y="4347370"/>
              <a:ext cx="643255" cy="269557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5322729" y="4972208"/>
              <a:ext cx="606425" cy="269557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>
              <a:off x="4934903" y="4328160"/>
              <a:ext cx="978217" cy="957262"/>
            </a:xfrm>
            <a:prstGeom prst="arc">
              <a:avLst>
                <a:gd name="adj1" fmla="val 17877772"/>
                <a:gd name="adj2" fmla="val 0"/>
              </a:avLst>
            </a:prstGeom>
            <a:ln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3210" name="Object 26"/>
            <p:cNvGraphicFramePr>
              <a:graphicFrameLocks noChangeAspect="1"/>
            </p:cNvGraphicFramePr>
            <p:nvPr/>
          </p:nvGraphicFramePr>
          <p:xfrm>
            <a:off x="5919788" y="4348163"/>
            <a:ext cx="1314450" cy="342900"/>
          </p:xfrm>
          <a:graphic>
            <a:graphicData uri="http://schemas.openxmlformats.org/presentationml/2006/ole">
              <p:oleObj spid="_x0000_s93210" name="Equation" r:id="rId6" imgW="876240" imgH="228600" progId="Equation.3">
                <p:embed/>
              </p:oleObj>
            </a:graphicData>
          </a:graphic>
        </p:graphicFrame>
        <p:graphicFrame>
          <p:nvGraphicFramePr>
            <p:cNvPr id="93211" name="Object 27"/>
            <p:cNvGraphicFramePr>
              <a:graphicFrameLocks noChangeAspect="1"/>
            </p:cNvGraphicFramePr>
            <p:nvPr/>
          </p:nvGraphicFramePr>
          <p:xfrm>
            <a:off x="5742623" y="3758248"/>
            <a:ext cx="419100" cy="304800"/>
          </p:xfrm>
          <a:graphic>
            <a:graphicData uri="http://schemas.openxmlformats.org/presentationml/2006/ole">
              <p:oleObj spid="_x0000_s93211" name="Equation" r:id="rId7" imgW="279360" imgH="203040" progId="Equation.3">
                <p:embed/>
              </p:oleObj>
            </a:graphicData>
          </a:graphic>
        </p:graphicFrame>
        <p:graphicFrame>
          <p:nvGraphicFramePr>
            <p:cNvPr id="93212" name="Object 28"/>
            <p:cNvGraphicFramePr>
              <a:graphicFrameLocks noChangeAspect="1"/>
            </p:cNvGraphicFramePr>
            <p:nvPr/>
          </p:nvGraphicFramePr>
          <p:xfrm>
            <a:off x="5795963" y="5464175"/>
            <a:ext cx="495300" cy="304800"/>
          </p:xfrm>
          <a:graphic>
            <a:graphicData uri="http://schemas.openxmlformats.org/presentationml/2006/ole">
              <p:oleObj spid="_x0000_s93212" name="Equation" r:id="rId8" imgW="330120" imgH="203040" progId="Equation.3">
                <p:embed/>
              </p:oleObj>
            </a:graphicData>
          </a:graphic>
        </p:graphicFrame>
      </p:grpSp>
      <p:graphicFrame>
        <p:nvGraphicFramePr>
          <p:cNvPr id="93213" name="Object 29"/>
          <p:cNvGraphicFramePr>
            <a:graphicFrameLocks noChangeAspect="1"/>
          </p:cNvGraphicFramePr>
          <p:nvPr/>
        </p:nvGraphicFramePr>
        <p:xfrm>
          <a:off x="460375" y="4910455"/>
          <a:ext cx="8305800" cy="1447800"/>
        </p:xfrm>
        <a:graphic>
          <a:graphicData uri="http://schemas.openxmlformats.org/presentationml/2006/ole">
            <p:oleObj spid="_x0000_s93213" name="Equation" r:id="rId9" imgW="553716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30942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solve for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z</a:t>
            </a:r>
            <a:r>
              <a:rPr lang="en-US" sz="1800" dirty="0" smtClean="0"/>
              <a:t>)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The first term of this expression is a transient response that decays to zero if the system is stable.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The second two terms can be rewritten as a phase-shifted cosine: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Once again we see that the output of a linear system to a sinewave is an amplitude and phase-shifted version of the input (reminiscent of </a:t>
            </a:r>
            <a:r>
              <a:rPr lang="en-US" sz="1800" b="1" kern="0" dirty="0" err="1" smtClean="0">
                <a:latin typeface="+mn-lt"/>
              </a:rPr>
              <a:t>phasor</a:t>
            </a:r>
            <a:r>
              <a:rPr lang="en-US" sz="1800" b="1" kern="0" dirty="0" smtClean="0">
                <a:latin typeface="+mn-lt"/>
              </a:rPr>
              <a:t> analysis in circuits).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This result can be generalized to all periodic signals because a periodic signal can be represented as a sum of sinewaves via the Fourier series.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also see the importance of poles of the system as resonant frequencies. What happens if the input signal is at the same frequency as a pole of the transfer function?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What implications does this have for physical structures such as bridges or skyscrapers? circuits?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460375" y="965903"/>
          <a:ext cx="4514850" cy="666750"/>
        </p:xfrm>
        <a:graphic>
          <a:graphicData uri="http://schemas.openxmlformats.org/presentationml/2006/ole">
            <p:oleObj spid="_x0000_s139267" name="Equation" r:id="rId4" imgW="3009600" imgH="444240" progId="Equation.3">
              <p:embed/>
            </p:oleObj>
          </a:graphicData>
        </a:graphic>
      </p:graphicFrame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460375" y="2740753"/>
          <a:ext cx="3981450" cy="419100"/>
        </p:xfrm>
        <a:graphic>
          <a:graphicData uri="http://schemas.openxmlformats.org/presentationml/2006/ole">
            <p:oleObj spid="_x0000_s139272" name="Equation" r:id="rId5" imgW="2654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Applications: Noise Reduction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10909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signal corrupted</a:t>
            </a:r>
            <a:br>
              <a:rPr lang="en-US" sz="1800" b="1" dirty="0" smtClean="0"/>
            </a:br>
            <a:r>
              <a:rPr lang="en-US" sz="1800" b="1" dirty="0" smtClean="0"/>
              <a:t>by noise: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Suppose we have reason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to believe the underlying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signal,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>, is smooth, and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that the noise corrupts our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measurements.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How can we recover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smooth signal?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One option is to use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err="1" smtClean="0">
                <a:latin typeface="+mn-lt"/>
              </a:rPr>
              <a:t>averager</a:t>
            </a:r>
            <a:r>
              <a:rPr lang="en-US" sz="1800" b="1" kern="0" dirty="0" smtClean="0">
                <a:latin typeface="+mn-lt"/>
              </a:rPr>
              <a:t> we explored earlier: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Another type of filter we might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use is a recursive, or infinite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impulse response (IIR) filter: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460375" y="1206683"/>
          <a:ext cx="1657350" cy="304800"/>
        </p:xfrm>
        <a:graphic>
          <a:graphicData uri="http://schemas.openxmlformats.org/presentationml/2006/ole">
            <p:oleObj spid="_x0000_s131079" name="Equation" r:id="rId4" imgW="1104840" imgH="203040" progId="Equation.3">
              <p:embed/>
            </p:oleObj>
          </a:graphicData>
        </a:graphic>
      </p:graphicFrame>
      <p:pic>
        <p:nvPicPr>
          <p:cNvPr id="131081" name="Picture 9"/>
          <p:cNvPicPr>
            <a:picLocks noChangeAspect="1" noChangeArrowheads="1"/>
          </p:cNvPicPr>
          <p:nvPr/>
        </p:nvPicPr>
        <p:blipFill>
          <a:blip r:embed="rId5"/>
          <a:srcRect l="13218" t="15831" r="10581" b="937"/>
          <a:stretch>
            <a:fillRect/>
          </a:stretch>
        </p:blipFill>
        <p:spPr bwMode="auto">
          <a:xfrm>
            <a:off x="3689788" y="554636"/>
            <a:ext cx="5274330" cy="414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460375" y="4457700"/>
          <a:ext cx="2819400" cy="304800"/>
        </p:xfrm>
        <a:graphic>
          <a:graphicData uri="http://schemas.openxmlformats.org/presentationml/2006/ole">
            <p:oleObj spid="_x0000_s131082" name="Equation" r:id="rId6" imgW="1879560" imgH="203040" progId="Equation.3">
              <p:embed/>
            </p:oleObj>
          </a:graphicData>
        </a:graphic>
      </p:graphicFrame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460375" y="5576705"/>
          <a:ext cx="4038600" cy="952500"/>
        </p:xfrm>
        <a:graphic>
          <a:graphicData uri="http://schemas.openxmlformats.org/presentationml/2006/ole">
            <p:oleObj spid="_x0000_s131083" name="Equation" r:id="rId7" imgW="2692080" imgH="634680" progId="Equation.3">
              <p:embed/>
            </p:oleObj>
          </a:graphicData>
        </a:graphic>
      </p:graphicFrame>
      <p:pic>
        <p:nvPicPr>
          <p:cNvPr id="131084" name="Picture 12"/>
          <p:cNvPicPr>
            <a:picLocks noChangeAspect="1" noChangeArrowheads="1"/>
          </p:cNvPicPr>
          <p:nvPr/>
        </p:nvPicPr>
        <p:blipFill>
          <a:blip r:embed="rId8"/>
          <a:srcRect l="20297" t="22167" r="17343" b="14061"/>
          <a:stretch>
            <a:fillRect/>
          </a:stretch>
        </p:blipFill>
        <p:spPr bwMode="auto">
          <a:xfrm>
            <a:off x="5067032" y="4457700"/>
            <a:ext cx="3117597" cy="229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Correlation-Based </a:t>
            </a:r>
            <a:r>
              <a:rPr lang="en-US" b="1" dirty="0" smtClean="0">
                <a:solidFill>
                  <a:schemeClr val="accent2"/>
                </a:solidFill>
              </a:rPr>
              <a:t>Processing (Advanced / Statistics)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8169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3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operating on the correlation of the signal: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Assume the noise is statistically uncorrelated with the signal: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Also, assume the noise is “white,” meaning it has a flat frequency spectrum: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Our correlation operator simplifies to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the effects of additive white noise can be removed through the use of a correlation function</a:t>
            </a:r>
            <a:r>
              <a:rPr lang="en-US" sz="1800" b="1" dirty="0" smtClean="0"/>
              <a:t>. What is the significance of this result?</a:t>
            </a:r>
            <a:endParaRPr lang="en-US" sz="1800" b="1" dirty="0" smtClean="0"/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460375" y="2792413"/>
          <a:ext cx="7626350" cy="639762"/>
        </p:xfrm>
        <a:graphic>
          <a:graphicData uri="http://schemas.openxmlformats.org/presentationml/2006/ole">
            <p:oleObj spid="_x0000_s156676" name="Equation" r:id="rId4" imgW="5143320" imgH="431640" progId="Equation.3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460375" y="3710075"/>
          <a:ext cx="4481513" cy="715963"/>
        </p:xfrm>
        <a:graphic>
          <a:graphicData uri="http://schemas.openxmlformats.org/presentationml/2006/ole">
            <p:oleObj spid="_x0000_s156677" name="Equation" r:id="rId5" imgW="3022560" imgH="482400" progId="Equation.3">
              <p:embed/>
            </p:oleObj>
          </a:graphicData>
        </a:graphic>
      </p:graphicFrame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460375" y="895168"/>
          <a:ext cx="7232650" cy="1622425"/>
        </p:xfrm>
        <a:graphic>
          <a:graphicData uri="http://schemas.openxmlformats.org/presentationml/2006/ole">
            <p:oleObj spid="_x0000_s156674" name="Equation" r:id="rId6" imgW="4876560" imgH="1091880" progId="Equation.3">
              <p:embed/>
            </p:oleObj>
          </a:graphicData>
        </a:graphic>
      </p:graphicFrame>
      <p:graphicFrame>
        <p:nvGraphicFramePr>
          <p:cNvPr id="156679" name="Object 7"/>
          <p:cNvGraphicFramePr>
            <a:graphicFrameLocks noChangeAspect="1"/>
          </p:cNvGraphicFramePr>
          <p:nvPr/>
        </p:nvGraphicFramePr>
        <p:xfrm>
          <a:off x="460375" y="4681383"/>
          <a:ext cx="5424488" cy="1017587"/>
        </p:xfrm>
        <a:graphic>
          <a:graphicData uri="http://schemas.openxmlformats.org/presentationml/2006/ole">
            <p:oleObj spid="_x0000_s156679" name="Equation" r:id="rId7" imgW="36576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Correlation and the Power Spectrum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50892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5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</a:t>
            </a:r>
            <a:r>
              <a:rPr lang="en-US" sz="1800" b="1" dirty="0" smtClean="0"/>
              <a:t>the discrete Fourier transform of the correlation function: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relationship is known as the Wiener-</a:t>
            </a:r>
            <a:r>
              <a:rPr lang="en-US" sz="1800" b="1" dirty="0" err="1" smtClean="0"/>
              <a:t>Khintchine</a:t>
            </a:r>
            <a:r>
              <a:rPr lang="en-US" sz="1800" b="1" dirty="0" smtClean="0"/>
              <a:t> Theorem: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</a:t>
            </a:r>
            <a:r>
              <a:rPr lang="en-US" sz="1800" b="1" dirty="0" smtClean="0"/>
              <a:t>, the spectrum of the correlation function is just the power spectral density. Two important observations: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autocorrelation function is “blind” </a:t>
            </a:r>
            <a:r>
              <a:rPr lang="en-US" sz="1800" b="1" dirty="0" smtClean="0"/>
              <a:t>to phase.</a:t>
            </a:r>
            <a:endParaRPr lang="en-US" sz="1800" b="1" dirty="0" smtClean="0"/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spectrum of the autocorrelation function of our noisy signal is:</a:t>
            </a:r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460375" y="5014600"/>
          <a:ext cx="7759700" cy="1397000"/>
        </p:xfrm>
        <a:graphic>
          <a:graphicData uri="http://schemas.openxmlformats.org/presentationml/2006/ole">
            <p:oleObj spid="_x0000_s157702" name="Equation" r:id="rId4" imgW="5232240" imgH="939600" progId="Equation.3">
              <p:embed/>
            </p:oleObj>
          </a:graphicData>
        </a:graphic>
      </p:graphicFrame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460375" y="909455"/>
          <a:ext cx="7856538" cy="1830388"/>
        </p:xfrm>
        <a:graphic>
          <a:graphicData uri="http://schemas.openxmlformats.org/presentationml/2006/ole">
            <p:oleObj spid="_x0000_s157698" name="Equation" r:id="rId5" imgW="5295600" imgH="1231560" progId="Equation.3">
              <p:embed/>
            </p:oleObj>
          </a:graphicData>
        </a:graphic>
      </p:graphicFrame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60375" y="3060831"/>
          <a:ext cx="3108325" cy="471487"/>
        </p:xfrm>
        <a:graphic>
          <a:graphicData uri="http://schemas.openxmlformats.org/presentationml/2006/ole">
            <p:oleObj spid="_x0000_s157703" name="Equation" r:id="rId6" imgW="209520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40065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stability of a linear, time-invariant system: poles must be inside the unit circle.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the response to a sinusoid is a amplitude and phase-shifted sinusoid at steady state.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Introduced an application of filtering to reduce the effects of additive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the concept of an autocorrelation function and demonstrated its relationship to the power spectrum.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25321</TotalTime>
  <Words>464</Words>
  <Application>Microsoft PowerPoint</Application>
  <PresentationFormat>Letter Paper (8.5x11 in)</PresentationFormat>
  <Paragraphs>64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2408</cp:revision>
  <dcterms:created xsi:type="dcterms:W3CDTF">2002-09-12T17:13:32Z</dcterms:created>
  <dcterms:modified xsi:type="dcterms:W3CDTF">2008-10-29T13:30:18Z</dcterms:modified>
</cp:coreProperties>
</file>