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0"/>
  </p:notesMasterIdLst>
  <p:handoutMasterIdLst>
    <p:handoutMasterId r:id="rId11"/>
  </p:handoutMasterIdLst>
  <p:sldIdLst>
    <p:sldId id="325" r:id="rId3"/>
    <p:sldId id="591" r:id="rId4"/>
    <p:sldId id="596" r:id="rId5"/>
    <p:sldId id="580" r:id="rId6"/>
    <p:sldId id="594" r:id="rId7"/>
    <p:sldId id="592" r:id="rId8"/>
    <p:sldId id="495" r:id="rId9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180" y="-102"/>
      </p:cViewPr>
      <p:guideLst>
        <p:guide orient="horz" pos="4196"/>
        <p:guide pos="1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10/30/2008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31.mp3" TargetMode="External"/><Relationship Id="rId3" Type="http://schemas.openxmlformats.org/officeDocument/2006/relationships/hyperlink" Target="http://robotics.mem.drexel.edu/mhsieh/Courses/E58_S08/Notes/controlTheory_23.pdf" TargetMode="External"/><Relationship Id="rId7" Type="http://schemas.openxmlformats.org/officeDocument/2006/relationships/hyperlink" Target="http://www.ece.msstate.edu/research/isip/publications/courses/ece_3163/lectures/current/lecture_31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warthmore.edu/NatSci/echeeve1/Class/e12/Lecture/L21_FirstOrder/FirstOrderTimeDomain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chem.mtu.edu/~tbco/cm416/routh.html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cse.unt.edu/~rakl/class3020/Chapter12.pdf" TargetMode="External"/><Relationship Id="rId9" Type="http://schemas.openxmlformats.org/officeDocument/2006/relationships/hyperlink" Target="http://www.engin.umich.edu/group/ctm/working/mac/first_order/systemid/mask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 and the </a:t>
            </a:r>
            <a:r>
              <a:rPr lang="en-US" sz="1800" b="1" i="1" noProof="0" dirty="0" smtClean="0">
                <a:solidFill>
                  <a:schemeClr val="tx2"/>
                </a:solidFill>
                <a:latin typeface="+mn-lt"/>
              </a:rPr>
              <a:t>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-Plane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Stability of an RC Circuit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err="1" smtClean="0">
                <a:solidFill>
                  <a:schemeClr val="tx2"/>
                </a:solidFill>
                <a:latin typeface="+mn-lt"/>
              </a:rPr>
              <a:t>Routh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-Hurwitz Stability Test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Step Response of 1</a:t>
            </a:r>
            <a:r>
              <a:rPr lang="en-US" sz="1800" b="1" baseline="30000" noProof="0" dirty="0" smtClean="0">
                <a:solidFill>
                  <a:schemeClr val="tx2"/>
                </a:solidFill>
                <a:latin typeface="+mn-lt"/>
              </a:rPr>
              <a:t>st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-Order Systems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MH: Control Theory and Stability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bg1"/>
                </a:solidFill>
                <a:hlinkClick r:id="rId4"/>
              </a:rPr>
              <a:t>Routh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-Hurwitz Stability Test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TBCO: </a:t>
            </a:r>
            <a:r>
              <a:rPr lang="en-US" sz="1800" b="1" dirty="0" err="1" smtClean="0">
                <a:solidFill>
                  <a:schemeClr val="bg1"/>
                </a:solidFill>
                <a:hlinkClick r:id="rId5"/>
              </a:rPr>
              <a:t>Routh</a:t>
            </a: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-Hurwitz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EC: Step Response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.../publications/courses/ece_3163/lectures/current/lecture_31.ppt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.../publications/courses/ece_3163/lectures/current/lecture_31.mp3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31: </a:t>
            </a:r>
            <a:r>
              <a:rPr lang="en-US" b="1" dirty="0" smtClean="0">
                <a:solidFill>
                  <a:schemeClr val="accent2"/>
                </a:solidFill>
              </a:rPr>
              <a:t>STABILITY OF CT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3121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67274" y="3402770"/>
            <a:ext cx="3806825" cy="188086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3123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11"/>
          <a:srcRect l="1085" t="13261" r="37739" b="43354"/>
          <a:stretch>
            <a:fillRect/>
          </a:stretch>
        </p:blipFill>
        <p:spPr bwMode="auto">
          <a:xfrm>
            <a:off x="4867276" y="1387585"/>
            <a:ext cx="3806824" cy="19702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of CT Systems in the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-Plane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1863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stability condition for the </a:t>
            </a:r>
            <a:r>
              <a:rPr lang="en-US" sz="1800" b="1" dirty="0" smtClean="0"/>
              <a:t>Laplace transform of the impulse response of a CT linear time-invariant system: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This implies the poles are in the left-half plane.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This also implies:</a:t>
            </a:r>
            <a:endParaRPr lang="en-US" sz="1800" b="1" kern="0" dirty="0" smtClean="0">
              <a:sym typeface="Symbol"/>
            </a:endParaRP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 system is said to be marginally stable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if its impulse response is bounded:</a:t>
            </a:r>
          </a:p>
          <a:p>
            <a:pPr marL="165100" indent="-165100">
              <a:spcAft>
                <a:spcPts val="900"/>
              </a:spcAft>
            </a:pPr>
            <a:r>
              <a:rPr lang="en-US" sz="1800" b="1" kern="0" dirty="0" smtClean="0">
                <a:sym typeface="Symbol"/>
              </a:rPr>
              <a:t>	In this case, at least one pole of the system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lies on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Recall periodic signals also have poles on the </a:t>
            </a:r>
            <a:r>
              <a:rPr lang="en-US" sz="1800" i="1" kern="0" dirty="0" smtClean="0">
                <a:sym typeface="Symbol"/>
              </a:rPr>
              <a:t>j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b="1" kern="0" dirty="0" smtClean="0">
                <a:sym typeface="Symbol"/>
              </a:rPr>
              <a:t>-</a:t>
            </a:r>
            <a:r>
              <a:rPr lang="en-US" sz="1800" b="1" kern="0" dirty="0" smtClean="0">
                <a:sym typeface="Symbol"/>
              </a:rPr>
              <a:t>axis because they are marginally stable.</a:t>
            </a:r>
            <a:endParaRPr lang="en-US" sz="1800" b="1" kern="0" dirty="0" smtClean="0">
              <a:sym typeface="Symbol"/>
            </a:endParaRP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Also recall that the left-half plane maps to the </a:t>
            </a:r>
            <a:r>
              <a:rPr lang="en-US" sz="1800" b="1" kern="0" dirty="0" smtClean="0">
                <a:solidFill>
                  <a:schemeClr val="accent1"/>
                </a:solidFill>
                <a:sym typeface="Symbol"/>
              </a:rPr>
              <a:t>inside</a:t>
            </a:r>
            <a:r>
              <a:rPr lang="en-US" sz="1800" b="1" kern="0" dirty="0" smtClean="0">
                <a:sym typeface="Symbol"/>
              </a:rPr>
              <a:t> of the unit circle in the z-plane for discrete-time (sampled) signals.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show that circuits built from passive components (RLC) are always stable if there is some resistance in the circuit.</a:t>
            </a:r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60375" y="1196273"/>
          <a:ext cx="6629400" cy="685800"/>
        </p:xfrm>
        <a:graphic>
          <a:graphicData uri="http://schemas.openxmlformats.org/presentationml/2006/ole">
            <p:oleObj spid="_x0000_s130056" name="Equation" r:id="rId4" imgW="4419360" imgH="457200" progId="Equation.3">
              <p:embed/>
            </p:oleObj>
          </a:graphicData>
        </a:graphic>
      </p:graphicFrame>
      <p:graphicFrame>
        <p:nvGraphicFramePr>
          <p:cNvPr id="130060" name="Object 12"/>
          <p:cNvGraphicFramePr>
            <a:graphicFrameLocks noChangeAspect="1"/>
          </p:cNvGraphicFramePr>
          <p:nvPr/>
        </p:nvGraphicFramePr>
        <p:xfrm>
          <a:off x="460375" y="2447536"/>
          <a:ext cx="3810000" cy="704850"/>
        </p:xfrm>
        <a:graphic>
          <a:graphicData uri="http://schemas.openxmlformats.org/presentationml/2006/ole">
            <p:oleObj spid="_x0000_s130060" name="Equation" r:id="rId5" imgW="2539800" imgH="469800" progId="Equation.3">
              <p:embed/>
            </p:oleObj>
          </a:graphicData>
        </a:graphic>
      </p:graphicFrame>
      <p:pic>
        <p:nvPicPr>
          <p:cNvPr id="130061" name="Picture 13"/>
          <p:cNvPicPr>
            <a:picLocks noChangeAspect="1" noChangeArrowheads="1"/>
          </p:cNvPicPr>
          <p:nvPr/>
        </p:nvPicPr>
        <p:blipFill>
          <a:blip r:embed="rId6"/>
          <a:srcRect l="9486" t="30913" r="8093" b="8773"/>
          <a:stretch>
            <a:fillRect/>
          </a:stretch>
        </p:blipFill>
        <p:spPr bwMode="auto">
          <a:xfrm>
            <a:off x="5395063" y="2089252"/>
            <a:ext cx="3520337" cy="185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0062" name="Object 14"/>
          <p:cNvGraphicFramePr>
            <a:graphicFrameLocks noChangeAspect="1"/>
          </p:cNvGraphicFramePr>
          <p:nvPr/>
        </p:nvGraphicFramePr>
        <p:xfrm>
          <a:off x="460375" y="3674934"/>
          <a:ext cx="1257300" cy="381000"/>
        </p:xfrm>
        <a:graphic>
          <a:graphicData uri="http://schemas.openxmlformats.org/presentationml/2006/ole">
            <p:oleObj spid="_x0000_s130062" name="Equation" r:id="rId7" imgW="838080" imgH="2538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26243" y="2338466"/>
            <a:ext cx="1064301" cy="461665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LHP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63" name="Picture 15"/>
          <p:cNvPicPr>
            <a:picLocks noChangeAspect="1" noChangeArrowheads="1"/>
          </p:cNvPicPr>
          <p:nvPr/>
        </p:nvPicPr>
        <p:blipFill>
          <a:blip r:embed="rId4"/>
          <a:srcRect l="10189" t="36651" r="7857" b="30490"/>
          <a:stretch>
            <a:fillRect/>
          </a:stretch>
        </p:blipFill>
        <p:spPr bwMode="auto">
          <a:xfrm>
            <a:off x="340455" y="945798"/>
            <a:ext cx="4276515" cy="123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of CT Systems in the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-Plane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109260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Example: Series RLC Circuit</a:t>
            </a:r>
          </a:p>
          <a:p>
            <a:pPr marL="165100" indent="-165100">
              <a:spcAft>
                <a:spcPts val="1200"/>
              </a:spcAft>
              <a:tabLst>
                <a:tab pos="5037138" algn="l"/>
              </a:tabLst>
            </a:pPr>
            <a:r>
              <a:rPr lang="en-US" sz="1800" b="1" kern="0" dirty="0" smtClean="0">
                <a:sym typeface="Symbol"/>
              </a:rPr>
              <a:t>	</a:t>
            </a:r>
            <a:r>
              <a:rPr lang="en-US" sz="1800" b="1" kern="0" dirty="0" smtClean="0">
                <a:sym typeface="Symbol"/>
              </a:rPr>
              <a:t>	</a:t>
            </a:r>
            <a:r>
              <a:rPr lang="en-US" sz="1800" b="1" kern="0" dirty="0" smtClean="0">
                <a:sym typeface="Symbol"/>
              </a:rPr>
              <a:t>Using the quadratic formula:</a:t>
            </a: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130064" name="Object 16"/>
          <p:cNvGraphicFramePr>
            <a:graphicFrameLocks noChangeAspect="1"/>
          </p:cNvGraphicFramePr>
          <p:nvPr/>
        </p:nvGraphicFramePr>
        <p:xfrm>
          <a:off x="5332179" y="650201"/>
          <a:ext cx="2667000" cy="647700"/>
        </p:xfrm>
        <a:graphic>
          <a:graphicData uri="http://schemas.openxmlformats.org/presentationml/2006/ole">
            <p:oleObj spid="_x0000_s161797" name="Equation" r:id="rId5" imgW="1777680" imgH="431640" progId="Equation.3">
              <p:embed/>
            </p:oleObj>
          </a:graphicData>
        </a:graphic>
      </p:graphicFrame>
      <p:graphicFrame>
        <p:nvGraphicFramePr>
          <p:cNvPr id="130065" name="Object 17"/>
          <p:cNvGraphicFramePr>
            <a:graphicFrameLocks noChangeAspect="1"/>
          </p:cNvGraphicFramePr>
          <p:nvPr/>
        </p:nvGraphicFramePr>
        <p:xfrm>
          <a:off x="5302198" y="1749949"/>
          <a:ext cx="2895600" cy="762000"/>
        </p:xfrm>
        <a:graphic>
          <a:graphicData uri="http://schemas.openxmlformats.org/presentationml/2006/ole">
            <p:oleObj spid="_x0000_s161798" name="Equation" r:id="rId6" imgW="1930320" imgH="507960" progId="Equation.3">
              <p:embed/>
            </p:oleObj>
          </a:graphicData>
        </a:graphic>
      </p:graphicFrame>
      <p:graphicFrame>
        <p:nvGraphicFramePr>
          <p:cNvPr id="130066" name="Object 18"/>
          <p:cNvGraphicFramePr>
            <a:graphicFrameLocks noChangeAspect="1"/>
          </p:cNvGraphicFramePr>
          <p:nvPr/>
        </p:nvGraphicFramePr>
        <p:xfrm>
          <a:off x="5022017" y="2819400"/>
          <a:ext cx="3867150" cy="1638300"/>
        </p:xfrm>
        <a:graphic>
          <a:graphicData uri="http://schemas.openxmlformats.org/presentationml/2006/ole">
            <p:oleObj spid="_x0000_s161799" name="Equation" r:id="rId7" imgW="2577960" imgH="1091880" progId="Equation.3">
              <p:embed/>
            </p:oleObj>
          </a:graphicData>
        </a:graphic>
      </p:graphicFrame>
      <p:graphicFrame>
        <p:nvGraphicFramePr>
          <p:cNvPr id="161800" name="Object 8"/>
          <p:cNvGraphicFramePr>
            <a:graphicFrameLocks noChangeAspect="1"/>
          </p:cNvGraphicFramePr>
          <p:nvPr/>
        </p:nvGraphicFramePr>
        <p:xfrm>
          <a:off x="460375" y="2349454"/>
          <a:ext cx="4191000" cy="4229100"/>
        </p:xfrm>
        <a:graphic>
          <a:graphicData uri="http://schemas.openxmlformats.org/presentationml/2006/ole">
            <p:oleObj spid="_x0000_s161800" name="Equation" r:id="rId8" imgW="2793960" imgH="281916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06911" y="4826837"/>
            <a:ext cx="3537680" cy="12926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b="1" kern="0" noProof="0" dirty="0" smtClean="0">
                <a:solidFill>
                  <a:schemeClr val="accent1"/>
                </a:solidFill>
                <a:latin typeface="+mn-lt"/>
              </a:rPr>
              <a:t>The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RLC circuit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always stable. Why?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</a:t>
            </a:r>
            <a:r>
              <a:rPr lang="en-US" b="1" dirty="0" err="1" smtClean="0">
                <a:solidFill>
                  <a:schemeClr val="accent2"/>
                </a:solidFill>
              </a:rPr>
              <a:t>Routh</a:t>
            </a:r>
            <a:r>
              <a:rPr lang="en-US" b="1" dirty="0" smtClean="0">
                <a:solidFill>
                  <a:schemeClr val="accent2"/>
                </a:solidFill>
              </a:rPr>
              <a:t>-Hurwitz Stability Test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267765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procedures for determining stability do not require </a:t>
            </a:r>
            <a:r>
              <a:rPr lang="en-US" sz="1800" b="1" dirty="0" smtClean="0"/>
              <a:t>finding the roots of the denominator polynomial, which can be a daunting task for a high-order system (e.g., 32 poles).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</a:t>
            </a:r>
            <a:r>
              <a:rPr lang="en-US" sz="1800" b="1" dirty="0" err="1" smtClean="0"/>
              <a:t>Routh</a:t>
            </a:r>
            <a:r>
              <a:rPr lang="en-US" sz="1800" b="1" dirty="0" smtClean="0"/>
              <a:t>-Hurwitz stability test is a method of determining stability using simple algebraic operations on the polynomial coefficients. It is best demonstrated through an example.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Construct the </a:t>
            </a:r>
            <a:r>
              <a:rPr lang="en-US" sz="1800" b="1" kern="0" dirty="0" err="1" smtClean="0">
                <a:latin typeface="+mn-lt"/>
              </a:rPr>
              <a:t>Routh</a:t>
            </a:r>
            <a:r>
              <a:rPr lang="en-US" sz="1800" b="1" kern="0" dirty="0" smtClean="0">
                <a:latin typeface="+mn-lt"/>
              </a:rPr>
              <a:t> array: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93214" name="Object 30"/>
          <p:cNvGraphicFramePr>
            <a:graphicFrameLocks noChangeAspect="1"/>
          </p:cNvGraphicFramePr>
          <p:nvPr/>
        </p:nvGraphicFramePr>
        <p:xfrm>
          <a:off x="1422400" y="2497138"/>
          <a:ext cx="3505200" cy="361950"/>
        </p:xfrm>
        <a:graphic>
          <a:graphicData uri="http://schemas.openxmlformats.org/presentationml/2006/ole">
            <p:oleObj spid="_x0000_s93214" name="Equation" r:id="rId4" imgW="2336760" imgH="241200" progId="Equation.3">
              <p:embed/>
            </p:oleObj>
          </a:graphicData>
        </a:graphic>
      </p:graphicFrame>
      <p:graphicFrame>
        <p:nvGraphicFramePr>
          <p:cNvPr id="93215" name="Object 31"/>
          <p:cNvGraphicFramePr>
            <a:graphicFrameLocks noChangeAspect="1"/>
          </p:cNvGraphicFramePr>
          <p:nvPr/>
        </p:nvGraphicFramePr>
        <p:xfrm>
          <a:off x="460375" y="3434465"/>
          <a:ext cx="7543800" cy="2781300"/>
        </p:xfrm>
        <a:graphic>
          <a:graphicData uri="http://schemas.openxmlformats.org/presentationml/2006/ole">
            <p:oleObj spid="_x0000_s93215" name="Equation" r:id="rId5" imgW="5029200" imgH="185400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036820" y="3540178"/>
            <a:ext cx="5378969" cy="2071140"/>
            <a:chOff x="1036820" y="3540178"/>
            <a:chExt cx="5378969" cy="2071140"/>
          </a:xfrm>
        </p:grpSpPr>
        <p:grpSp>
          <p:nvGrpSpPr>
            <p:cNvPr id="30" name="Group 29"/>
            <p:cNvGrpSpPr/>
            <p:nvPr/>
          </p:nvGrpSpPr>
          <p:grpSpPr>
            <a:xfrm>
              <a:off x="1036820" y="3540178"/>
              <a:ext cx="1831299" cy="602104"/>
              <a:chOff x="1036820" y="3540178"/>
              <a:chExt cx="1831299" cy="602104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036820" y="3540178"/>
                <a:ext cx="554636" cy="254832"/>
              </a:xfrm>
              <a:prstGeom prst="ellipse">
                <a:avLst/>
              </a:prstGeom>
              <a:solidFill>
                <a:schemeClr val="accent3">
                  <a:lumMod val="5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313483" y="3887450"/>
                <a:ext cx="554636" cy="254832"/>
              </a:xfrm>
              <a:prstGeom prst="ellipse">
                <a:avLst/>
              </a:prstGeom>
              <a:solidFill>
                <a:schemeClr val="accent3">
                  <a:lumMod val="5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>
                <a:stCxn id="22" idx="6"/>
                <a:endCxn id="23" idx="2"/>
              </p:cNvCxnSpPr>
              <p:nvPr/>
            </p:nvCxnSpPr>
            <p:spPr>
              <a:xfrm>
                <a:off x="1591456" y="3667594"/>
                <a:ext cx="722027" cy="347272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/>
            <p:cNvSpPr/>
            <p:nvPr/>
          </p:nvSpPr>
          <p:spPr>
            <a:xfrm>
              <a:off x="5626308" y="5336498"/>
              <a:ext cx="789481" cy="274820"/>
            </a:xfrm>
            <a:prstGeom prst="ellipse">
              <a:avLst/>
            </a:prstGeom>
            <a:solidFill>
              <a:schemeClr val="accent3">
                <a:lumMod val="5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49312" y="3540183"/>
            <a:ext cx="4482058" cy="2096119"/>
            <a:chOff x="1049312" y="3540183"/>
            <a:chExt cx="4482058" cy="2096119"/>
          </a:xfrm>
        </p:grpSpPr>
        <p:grpSp>
          <p:nvGrpSpPr>
            <p:cNvPr id="32" name="Group 31"/>
            <p:cNvGrpSpPr/>
            <p:nvPr/>
          </p:nvGrpSpPr>
          <p:grpSpPr>
            <a:xfrm>
              <a:off x="1049312" y="3540183"/>
              <a:ext cx="1801306" cy="597102"/>
              <a:chOff x="1049312" y="3540183"/>
              <a:chExt cx="1801306" cy="59710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049312" y="3882453"/>
                <a:ext cx="554636" cy="254832"/>
              </a:xfrm>
              <a:prstGeom prst="ellipse">
                <a:avLst/>
              </a:prstGeom>
              <a:solidFill>
                <a:schemeClr val="accent6">
                  <a:lumMod val="9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95982" y="3540183"/>
                <a:ext cx="554636" cy="254832"/>
              </a:xfrm>
              <a:prstGeom prst="ellipse">
                <a:avLst/>
              </a:prstGeom>
              <a:solidFill>
                <a:schemeClr val="accent6">
                  <a:lumMod val="90000"/>
                  <a:alpha val="25000"/>
                </a:schemeClr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19" idx="6"/>
                <a:endCxn id="20" idx="2"/>
              </p:cNvCxnSpPr>
              <p:nvPr/>
            </p:nvCxnSpPr>
            <p:spPr>
              <a:xfrm flipV="1">
                <a:off x="1603948" y="3667599"/>
                <a:ext cx="692034" cy="34227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42"/>
            <p:cNvSpPr/>
            <p:nvPr/>
          </p:nvSpPr>
          <p:spPr>
            <a:xfrm>
              <a:off x="4631958" y="5321508"/>
              <a:ext cx="899412" cy="314794"/>
            </a:xfrm>
            <a:prstGeom prst="ellipse">
              <a:avLst/>
            </a:prstGeom>
            <a:solidFill>
              <a:schemeClr val="accent6">
                <a:lumMod val="9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094282" y="3867463"/>
            <a:ext cx="4634459" cy="2101121"/>
            <a:chOff x="1094282" y="3867463"/>
            <a:chExt cx="4634459" cy="2101121"/>
          </a:xfrm>
        </p:grpSpPr>
        <p:sp>
          <p:nvSpPr>
            <p:cNvPr id="33" name="Rectangle 32"/>
            <p:cNvSpPr/>
            <p:nvPr/>
          </p:nvSpPr>
          <p:spPr>
            <a:xfrm>
              <a:off x="1094282" y="3867463"/>
              <a:ext cx="434715" cy="299803"/>
            </a:xfrm>
            <a:prstGeom prst="rect">
              <a:avLst/>
            </a:prstGeom>
            <a:solidFill>
              <a:schemeClr val="accent5">
                <a:lumMod val="5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94026" y="5668781"/>
              <a:ext cx="434715" cy="299803"/>
            </a:xfrm>
            <a:prstGeom prst="rect">
              <a:avLst/>
            </a:prstGeom>
            <a:solidFill>
              <a:schemeClr val="accent5">
                <a:lumMod val="50000"/>
                <a:alpha val="2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89351" y="3417757"/>
            <a:ext cx="7644983" cy="3298793"/>
            <a:chOff x="989351" y="3417757"/>
            <a:chExt cx="7644983" cy="3298793"/>
          </a:xfrm>
        </p:grpSpPr>
        <p:sp>
          <p:nvSpPr>
            <p:cNvPr id="52" name="TextBox 51"/>
            <p:cNvSpPr txBox="1"/>
            <p:nvPr/>
          </p:nvSpPr>
          <p:spPr>
            <a:xfrm>
              <a:off x="3732551" y="6100997"/>
              <a:ext cx="4901783" cy="615553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38100">
              <a:solidFill>
                <a:schemeClr val="accent2"/>
              </a:solidFill>
            </a:ln>
          </p:spPr>
          <p:txBody>
            <a:bodyPr wrap="square" lIns="91440" tIns="91440" rIns="91440" bIns="91440" rtlCol="0" anchor="ctr" anchorCtr="0">
              <a:spAutoFit/>
            </a:bodyPr>
            <a:lstStyle/>
            <a:p>
              <a:pPr marL="165100" marR="0" indent="-1651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Number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of sign changes in 1</a:t>
              </a:r>
              <a:r>
                <a:rPr kumimoji="0" lang="en-US" sz="1400" b="1" i="0" u="none" strike="noStrike" kern="0" cap="none" spc="0" normalizeH="0" baseline="3000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st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column = number of poles in the RHP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RLC circuit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is always stable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9351" y="3417757"/>
              <a:ext cx="644577" cy="2863122"/>
            </a:xfrm>
            <a:prstGeom prst="rect">
              <a:avLst/>
            </a:prstGeom>
            <a:solidFill>
              <a:schemeClr val="accent6">
                <a:lumMod val="90000"/>
                <a:alpha val="2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Routh</a:t>
            </a:r>
            <a:r>
              <a:rPr lang="en-US" b="1" dirty="0" smtClean="0">
                <a:solidFill>
                  <a:schemeClr val="accent2"/>
                </a:solidFill>
              </a:rPr>
              <a:t>-Hurwitz Examples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  <a:endParaRPr lang="en-US" sz="1800" b="1" dirty="0" smtClean="0"/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1396271" y="547688"/>
          <a:ext cx="1847850" cy="361950"/>
        </p:xfrm>
        <a:graphic>
          <a:graphicData uri="http://schemas.openxmlformats.org/presentationml/2006/ole">
            <p:oleObj spid="_x0000_s139273" name="Equation" r:id="rId4" imgW="1231560" imgH="241200" progId="Equation.3">
              <p:embed/>
            </p:oleObj>
          </a:graphicData>
        </a:graphic>
      </p:graphicFrame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460375" y="967257"/>
          <a:ext cx="2552700" cy="1295400"/>
        </p:xfrm>
        <a:graphic>
          <a:graphicData uri="http://schemas.openxmlformats.org/presentationml/2006/ole">
            <p:oleObj spid="_x0000_s139274" name="Equation" r:id="rId5" imgW="1701720" imgH="863280" progId="Equation.3">
              <p:embed/>
            </p:oleObj>
          </a:graphicData>
        </a:graphic>
      </p:graphicFrame>
      <p:graphicFrame>
        <p:nvGraphicFramePr>
          <p:cNvPr id="139275" name="Object 11"/>
          <p:cNvGraphicFramePr>
            <a:graphicFrameLocks noChangeAspect="1"/>
          </p:cNvGraphicFramePr>
          <p:nvPr/>
        </p:nvGraphicFramePr>
        <p:xfrm>
          <a:off x="460375" y="2333235"/>
          <a:ext cx="6381750" cy="1028700"/>
        </p:xfrm>
        <a:graphic>
          <a:graphicData uri="http://schemas.openxmlformats.org/presentationml/2006/ole">
            <p:oleObj spid="_x0000_s139275" name="Equation" r:id="rId6" imgW="4254480" imgH="685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378" y="3502352"/>
            <a:ext cx="874204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  <a:endParaRPr lang="en-US" sz="1800" b="1" dirty="0" smtClean="0"/>
          </a:p>
        </p:txBody>
      </p:sp>
      <p:graphicFrame>
        <p:nvGraphicFramePr>
          <p:cNvPr id="139276" name="Object 12"/>
          <p:cNvGraphicFramePr>
            <a:graphicFrameLocks noChangeAspect="1"/>
          </p:cNvGraphicFramePr>
          <p:nvPr/>
        </p:nvGraphicFramePr>
        <p:xfrm>
          <a:off x="1391119" y="3488440"/>
          <a:ext cx="2495550" cy="361950"/>
        </p:xfrm>
        <a:graphic>
          <a:graphicData uri="http://schemas.openxmlformats.org/presentationml/2006/ole">
            <p:oleObj spid="_x0000_s139276" name="Equation" r:id="rId7" imgW="1663560" imgH="241200" progId="Equation.3">
              <p:embed/>
            </p:oleObj>
          </a:graphicData>
        </a:graphic>
      </p:graphicFrame>
      <p:graphicFrame>
        <p:nvGraphicFramePr>
          <p:cNvPr id="139277" name="Object 13"/>
          <p:cNvGraphicFramePr>
            <a:graphicFrameLocks noChangeAspect="1"/>
          </p:cNvGraphicFramePr>
          <p:nvPr/>
        </p:nvGraphicFramePr>
        <p:xfrm>
          <a:off x="492957" y="4114904"/>
          <a:ext cx="2971800" cy="1600200"/>
        </p:xfrm>
        <a:graphic>
          <a:graphicData uri="http://schemas.openxmlformats.org/presentationml/2006/ole">
            <p:oleObj spid="_x0000_s139277" name="Equation" r:id="rId8" imgW="1981080" imgH="1066680" progId="Equation.3">
              <p:embed/>
            </p:oleObj>
          </a:graphicData>
        </a:graphic>
      </p:graphicFrame>
      <p:graphicFrame>
        <p:nvGraphicFramePr>
          <p:cNvPr id="139278" name="Object 14"/>
          <p:cNvGraphicFramePr>
            <a:graphicFrameLocks noChangeAspect="1"/>
          </p:cNvGraphicFramePr>
          <p:nvPr/>
        </p:nvGraphicFramePr>
        <p:xfrm>
          <a:off x="476250" y="5966778"/>
          <a:ext cx="6610350" cy="342900"/>
        </p:xfrm>
        <a:graphic>
          <a:graphicData uri="http://schemas.openxmlformats.org/presentationml/2006/ole">
            <p:oleObj spid="_x0000_s139278" name="Equation" r:id="rId9" imgW="4406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 of the Step Response For A 1</a:t>
            </a:r>
            <a:r>
              <a:rPr lang="en-US" b="1" baseline="30000" dirty="0" smtClean="0">
                <a:solidFill>
                  <a:schemeClr val="accent2"/>
                </a:solidFill>
              </a:rPr>
              <a:t>st</a:t>
            </a:r>
            <a:r>
              <a:rPr lang="en-US" b="1" dirty="0" smtClean="0">
                <a:solidFill>
                  <a:schemeClr val="accent2"/>
                </a:solidFill>
              </a:rPr>
              <a:t>-Order System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4"/>
          <a:srcRect l="13374" t="15385" r="10356" b="266"/>
          <a:stretch>
            <a:fillRect/>
          </a:stretch>
        </p:blipFill>
        <p:spPr bwMode="auto">
          <a:xfrm>
            <a:off x="5314987" y="644579"/>
            <a:ext cx="3598825" cy="286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085" name="Picture 13"/>
          <p:cNvPicPr>
            <a:picLocks noChangeAspect="1" noChangeArrowheads="1"/>
          </p:cNvPicPr>
          <p:nvPr/>
        </p:nvPicPr>
        <p:blipFill>
          <a:blip r:embed="rId5"/>
          <a:srcRect l="15020" t="16484" r="12253" b="3297"/>
          <a:stretch>
            <a:fillRect/>
          </a:stretch>
        </p:blipFill>
        <p:spPr bwMode="auto">
          <a:xfrm>
            <a:off x="5355873" y="3597638"/>
            <a:ext cx="3557940" cy="282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179879" y="576772"/>
            <a:ext cx="5126639" cy="6037792"/>
            <a:chOff x="179879" y="576772"/>
            <a:chExt cx="5126639" cy="6037792"/>
          </a:xfrm>
        </p:grpSpPr>
        <p:sp>
          <p:nvSpPr>
            <p:cNvPr id="5" name="TextBox 4"/>
            <p:cNvSpPr txBox="1"/>
            <p:nvPr/>
          </p:nvSpPr>
          <p:spPr>
            <a:xfrm>
              <a:off x="182879" y="576772"/>
              <a:ext cx="5123639" cy="5539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5100" indent="-165100">
                <a:spcAft>
                  <a:spcPts val="36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Recall the transfer function for a</a:t>
              </a:r>
              <a:br>
                <a:rPr lang="en-US" sz="1800" b="1" dirty="0" smtClean="0"/>
              </a:br>
              <a:r>
                <a:rPr lang="en-US" sz="1800" b="1" dirty="0" smtClean="0"/>
                <a:t>1</a:t>
              </a:r>
              <a:r>
                <a:rPr lang="en-US" sz="1800" b="1" baseline="30000" dirty="0" smtClean="0"/>
                <a:t>st</a:t>
              </a:r>
              <a:r>
                <a:rPr lang="en-US" sz="1800" b="1" dirty="0" smtClean="0"/>
                <a:t>-order differential equation:</a:t>
              </a:r>
              <a:endParaRPr lang="en-US" sz="1800" b="1" kern="0" dirty="0" smtClean="0">
                <a:latin typeface="+mn-lt"/>
              </a:endParaRPr>
            </a:p>
          </p:txBody>
        </p:sp>
        <p:graphicFrame>
          <p:nvGraphicFramePr>
            <p:cNvPr id="131079" name="Object 7"/>
            <p:cNvGraphicFramePr>
              <a:graphicFrameLocks noChangeAspect="1"/>
            </p:cNvGraphicFramePr>
            <p:nvPr/>
          </p:nvGraphicFramePr>
          <p:xfrm>
            <a:off x="460375" y="1280745"/>
            <a:ext cx="2705100" cy="3238500"/>
          </p:xfrm>
          <a:graphic>
            <a:graphicData uri="http://schemas.openxmlformats.org/presentationml/2006/ole">
              <p:oleObj spid="_x0000_s131079" name="Equation" r:id="rId6" imgW="1803240" imgH="215892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79879" y="4521683"/>
              <a:ext cx="5081669" cy="209288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5100" indent="-1651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Define a time constant as the time it takes for the response to reach </a:t>
              </a:r>
              <a:r>
                <a:rPr lang="en-US" sz="1800" i="1" dirty="0" smtClean="0"/>
                <a:t>1</a:t>
              </a:r>
              <a:r>
                <a:rPr lang="en-US" sz="1800" dirty="0" smtClean="0"/>
                <a:t>/</a:t>
              </a:r>
              <a:r>
                <a:rPr lang="en-US" sz="1800" i="1" dirty="0" smtClean="0"/>
                <a:t>e</a:t>
              </a:r>
              <a:r>
                <a:rPr lang="en-US" sz="1800" b="1" dirty="0" smtClean="0"/>
                <a:t> (37%) of its value.</a:t>
              </a:r>
            </a:p>
            <a:p>
              <a:pPr marL="165100" indent="-165100">
                <a:spcAft>
                  <a:spcPts val="3600"/>
                </a:spcAft>
                <a:buFont typeface="Arial" pitchFamily="34" charset="0"/>
                <a:buChar char="•"/>
              </a:pPr>
              <a:r>
                <a:rPr lang="en-US" sz="1800" b="1" dirty="0" smtClean="0"/>
                <a:t>The time constant in this case is equal to</a:t>
              </a:r>
              <a:br>
                <a:rPr lang="en-US" sz="1800" b="1" dirty="0" smtClean="0"/>
              </a:br>
              <a:r>
                <a:rPr lang="en-US" sz="1800" dirty="0" smtClean="0"/>
                <a:t>-</a:t>
              </a:r>
              <a:r>
                <a:rPr lang="en-US" sz="1800" i="1" dirty="0" smtClean="0"/>
                <a:t>1</a:t>
              </a:r>
              <a:r>
                <a:rPr lang="en-US" sz="1800" dirty="0" smtClean="0"/>
                <a:t>/</a:t>
              </a:r>
              <a:r>
                <a:rPr lang="en-US" sz="1800" i="1" dirty="0" smtClean="0"/>
                <a:t>p</a:t>
              </a:r>
              <a:r>
                <a:rPr lang="en-US" sz="1800" b="1" dirty="0" smtClean="0"/>
                <a:t>. Hence, the real part of the pole, which is the distance of the pole from the </a:t>
              </a:r>
              <a:r>
                <a:rPr lang="en-US" sz="1800" i="1" dirty="0" smtClean="0"/>
                <a:t>j</a:t>
              </a:r>
              <a:r>
                <a:rPr lang="en-US" sz="1800" i="1" dirty="0" smtClean="0">
                  <a:sym typeface="Symbol"/>
                </a:rPr>
                <a:t></a:t>
              </a:r>
              <a:r>
                <a:rPr lang="en-US" sz="1800" b="1" dirty="0" smtClean="0"/>
                <a:t>-axis, and is the bandwidth of the pole, is directly related to the time constant.</a:t>
              </a:r>
              <a:endParaRPr lang="en-US" sz="1800" b="1" kern="0" dirty="0" smtClean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83240" y="1214204"/>
            <a:ext cx="2548327" cy="11264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>
            <a:solidFill>
              <a:schemeClr val="bg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n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= 1; den = [1 –p];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t</a:t>
            </a:r>
            <a:r>
              <a:rPr lang="en-US" sz="1800" b="1" kern="0" dirty="0" smtClean="0">
                <a:latin typeface="+mn-lt"/>
              </a:rPr>
              <a:t> = 0:0.05:10;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= step(num, den, t);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28315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stability of CT systems in terms of the location of the poles in the </a:t>
            </a:r>
            <a:br>
              <a:rPr lang="en-US" sz="1800" b="1" dirty="0" smtClean="0"/>
            </a:br>
            <a:r>
              <a:rPr lang="en-US" sz="1800" i="1" dirty="0" smtClean="0"/>
              <a:t>s</a:t>
            </a:r>
            <a:r>
              <a:rPr lang="en-US" sz="1800" b="1" dirty="0" smtClean="0"/>
              <a:t>-plane.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that an RLC circuit is unconditionally stable.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</a:t>
            </a:r>
            <a:r>
              <a:rPr lang="en-US" sz="1800" b="1" dirty="0" err="1" smtClean="0"/>
              <a:t>Routh</a:t>
            </a:r>
            <a:r>
              <a:rPr lang="en-US" sz="1800" b="1" dirty="0" smtClean="0"/>
              <a:t>-Hurwitz technique for determining the stability of a system: does not require finding the roots of a polynomial.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properties of the impulse response of a first-order differential equation.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analyze the properties of a second-order differential equation.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25628</TotalTime>
  <Words>281</Words>
  <Application>Microsoft PowerPoint</Application>
  <PresentationFormat>Letter Paper (8.5x11 in)</PresentationFormat>
  <Paragraphs>52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lecture_title</vt:lpstr>
      <vt:lpstr>lecture_default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2440</cp:revision>
  <dcterms:created xsi:type="dcterms:W3CDTF">2002-09-12T17:13:32Z</dcterms:created>
  <dcterms:modified xsi:type="dcterms:W3CDTF">2008-10-31T06:05:19Z</dcterms:modified>
</cp:coreProperties>
</file>