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2"/>
  </p:notesMasterIdLst>
  <p:handoutMasterIdLst>
    <p:handoutMasterId r:id="rId13"/>
  </p:handoutMasterIdLst>
  <p:sldIdLst>
    <p:sldId id="325" r:id="rId3"/>
    <p:sldId id="591" r:id="rId4"/>
    <p:sldId id="596" r:id="rId5"/>
    <p:sldId id="597" r:id="rId6"/>
    <p:sldId id="598" r:id="rId7"/>
    <p:sldId id="600" r:id="rId8"/>
    <p:sldId id="599" r:id="rId9"/>
    <p:sldId id="594" r:id="rId10"/>
    <p:sldId id="495" r:id="rId11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4713" autoAdjust="0"/>
    <p:restoredTop sz="96226" autoAdjust="0"/>
  </p:normalViewPr>
  <p:slideViewPr>
    <p:cSldViewPr snapToGrid="0">
      <p:cViewPr varScale="1">
        <p:scale>
          <a:sx n="72" d="100"/>
          <a:sy n="72" d="100"/>
        </p:scale>
        <p:origin x="-810" y="-90"/>
      </p:cViewPr>
      <p:guideLst>
        <p:guide orient="horz" pos="3527"/>
        <p:guide pos="2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11/4/2008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3163 – Signals and Systems</a:t>
            </a:r>
            <a:endParaRPr lang="en-US" sz="1800" b="1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713" r:id="rId3"/>
    <p:sldLayoutId id="214748371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3163: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32,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ce.msstate.edu/research/isip/publications/courses/ece_3163/lectures/current/lecture_32.mp3" TargetMode="External"/><Relationship Id="rId3" Type="http://schemas.openxmlformats.org/officeDocument/2006/relationships/hyperlink" Target="http://stellar.mit.edu/S/course/6/sp08/6.003/courseMaterial/topics/topic1/lectureNotes/Lecture__18/Lecture__18.pdf" TargetMode="External"/><Relationship Id="rId7" Type="http://schemas.openxmlformats.org/officeDocument/2006/relationships/hyperlink" Target="http://www.ece.msstate.edu/research/isip/publications/courses/ece_3163/lectures/current/lecture_32.pp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people.seas.harvard.edu/~jones/es154/lectures/lecture_0/Laplace/laplace.html" TargetMode="External"/><Relationship Id="rId11" Type="http://schemas.openxmlformats.org/officeDocument/2006/relationships/image" Target="../media/image3.jpeg"/><Relationship Id="rId5" Type="http://schemas.openxmlformats.org/officeDocument/2006/relationships/hyperlink" Target="http://www.ece.clemson.edu/crb/ece409/handouts/sys_response.pdf" TargetMode="External"/><Relationship Id="rId10" Type="http://schemas.openxmlformats.org/officeDocument/2006/relationships/hyperlink" Target="http://users.ece.gatech.edu/~bonnie/book3/" TargetMode="External"/><Relationship Id="rId4" Type="http://schemas.openxmlformats.org/officeDocument/2006/relationships/hyperlink" Target="http://people.msoe.edu/~wrate/ee3720/UnderdampedSecondOrderSystems.pdf" TargetMode="External"/><Relationship Id="rId9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stellar.mit.edu/S/course/6/sp08/6.003/courseMaterial/topics/topic1/lectureNotes/Lecture__18/Lecture__18.pdf" TargetMode="External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notesSlide" Target="../notesSlides/notesSlide5.xml"/><Relationship Id="rId7" Type="http://schemas.openxmlformats.org/officeDocument/2006/relationships/hyperlink" Target="http://users.ece.gatech.edu/~bonnie/book3/" TargetMode="Externa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tellar.mit.edu/S/course/6/sp08/6.003/courseMaterial/topics/topic1/lectureNotes/Lecture__18/Lecture__18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22.png"/><Relationship Id="rId4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41338" y="1424066"/>
            <a:ext cx="4721225" cy="41608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lvl="0" indent="-176213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Second-Order Transfer Function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Real Poles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Complex Poles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Effect of Damping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Circuit Example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MIT 6.003: Lecture 18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>GW: </a:t>
            </a:r>
            <a:r>
              <a:rPr lang="en-US" sz="1800" b="1" dirty="0" err="1" smtClean="0">
                <a:solidFill>
                  <a:schemeClr val="bg1"/>
                </a:solidFill>
                <a:hlinkClick r:id="rId4"/>
              </a:rPr>
              <a:t>Underdamped</a:t>
            </a: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> 2</a:t>
            </a:r>
            <a:r>
              <a:rPr lang="en-US" sz="1800" b="1" baseline="30000" dirty="0" smtClean="0">
                <a:solidFill>
                  <a:schemeClr val="bg1"/>
                </a:solidFill>
                <a:hlinkClick r:id="rId4"/>
              </a:rPr>
              <a:t>nd</a:t>
            </a: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>-Order Systems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5"/>
              </a:rPr>
              <a:t>CRB: System Response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6"/>
              </a:rPr>
              <a:t>RVJ: RLC Circuits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endParaRPr lang="en-US" sz="1800" b="1" dirty="0" smtClean="0">
              <a:solidFill>
                <a:schemeClr val="bg1"/>
              </a:solidFill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9425" y="5739618"/>
            <a:ext cx="8243888" cy="64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>
                <a:solidFill>
                  <a:schemeClr val="accent1"/>
                </a:solidFill>
              </a:rPr>
              <a:t>•	URL: </a:t>
            </a: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.../publications/courses/ece_3163/lectures/current/lecture_32.ppt</a:t>
            </a:r>
            <a:endParaRPr lang="en-US" sz="1800" b="1" dirty="0" smtClean="0">
              <a:solidFill>
                <a:schemeClr val="accent2"/>
              </a:solidFill>
            </a:endParaRPr>
          </a:p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 smtClean="0">
                <a:solidFill>
                  <a:schemeClr val="accent1"/>
                </a:solidFill>
              </a:rPr>
              <a:t>•	MP3: </a:t>
            </a:r>
            <a:r>
              <a:rPr lang="en-US" sz="1800" b="1" dirty="0" smtClean="0">
                <a:solidFill>
                  <a:schemeClr val="accent2"/>
                </a:solidFill>
                <a:hlinkClick r:id="rId8"/>
              </a:rPr>
              <a:t>.../publications/courses/ece_3163/lectures/current/lecture_32.mp3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</a:tabLst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32: </a:t>
            </a:r>
            <a:r>
              <a:rPr lang="en-US" b="1" dirty="0" smtClean="0">
                <a:solidFill>
                  <a:schemeClr val="accent2"/>
                </a:solidFill>
              </a:rPr>
              <a:t>SECOND-ORDER SYSTEMS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7" name="Picture 6" descr="x.jpg">
            <a:hlinkClick r:id="rId3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57863" y="1267489"/>
            <a:ext cx="2916237" cy="2702294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pic>
        <p:nvPicPr>
          <p:cNvPr id="12" name="Picture 11" descr="x.jpg">
            <a:hlinkClick r:id="rId10"/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57863" y="4015411"/>
            <a:ext cx="2916237" cy="1338806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Second-Order Transfer Function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42046" cy="346248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6000"/>
              </a:spcAft>
              <a:buFont typeface="Arial" pitchFamily="34" charset="0"/>
              <a:buChar char="•"/>
            </a:pPr>
            <a:r>
              <a:rPr lang="en-US" sz="1800" b="1" dirty="0" smtClean="0"/>
              <a:t>Recall our expression for a simple, 2</a:t>
            </a:r>
            <a:r>
              <a:rPr lang="en-US" sz="1800" b="1" baseline="30000" dirty="0" smtClean="0"/>
              <a:t>nd</a:t>
            </a:r>
            <a:r>
              <a:rPr lang="en-US" sz="1800" b="1" dirty="0" smtClean="0"/>
              <a:t>-order differential equation:</a:t>
            </a:r>
          </a:p>
          <a:p>
            <a:pPr marL="165100" indent="-165100">
              <a:spcAft>
                <a:spcPts val="6000"/>
              </a:spcAft>
              <a:buFont typeface="Arial" pitchFamily="34" charset="0"/>
              <a:buChar char="•"/>
            </a:pPr>
            <a:r>
              <a:rPr lang="en-US" sz="1800" b="1" dirty="0" smtClean="0"/>
              <a:t>Write this in terms of two parameters, </a:t>
            </a:r>
            <a:r>
              <a:rPr lang="en-US" sz="1800" i="1" dirty="0" smtClean="0">
                <a:sym typeface="Symbol"/>
              </a:rPr>
              <a:t> </a:t>
            </a:r>
            <a:r>
              <a:rPr lang="en-US" sz="1800" b="1" dirty="0" smtClean="0">
                <a:sym typeface="Symbol"/>
              </a:rPr>
              <a:t>and </a:t>
            </a:r>
            <a:r>
              <a:rPr lang="en-US" sz="1800" i="1" dirty="0" smtClean="0">
                <a:sym typeface="Symbol"/>
              </a:rPr>
              <a:t></a:t>
            </a:r>
            <a:r>
              <a:rPr lang="en-US" sz="1800" i="1" baseline="-25000" dirty="0" smtClean="0">
                <a:sym typeface="Symbol"/>
              </a:rPr>
              <a:t>n</a:t>
            </a:r>
            <a:r>
              <a:rPr lang="en-US" sz="1800" b="1" dirty="0" smtClean="0"/>
              <a:t>, related to the poles:</a:t>
            </a:r>
          </a:p>
          <a:p>
            <a:pPr marL="165100" indent="-165100">
              <a:spcAft>
                <a:spcPts val="4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From the quadratic equation:</a:t>
            </a:r>
          </a:p>
          <a:p>
            <a:pPr marL="165100" indent="-165100">
              <a:spcAft>
                <a:spcPts val="60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There are three types of interesting</a:t>
            </a:r>
            <a:br>
              <a:rPr lang="en-US" sz="1800" b="1" kern="0" dirty="0" smtClean="0">
                <a:sym typeface="Symbol"/>
              </a:rPr>
            </a:br>
            <a:r>
              <a:rPr lang="en-US" sz="1800" b="1" kern="0" dirty="0" smtClean="0">
                <a:sym typeface="Symbol"/>
              </a:rPr>
              <a:t>behavior of this system:</a:t>
            </a:r>
          </a:p>
        </p:txBody>
      </p:sp>
      <p:graphicFrame>
        <p:nvGraphicFramePr>
          <p:cNvPr id="130056" name="Object 8"/>
          <p:cNvGraphicFramePr>
            <a:graphicFrameLocks noChangeAspect="1"/>
          </p:cNvGraphicFramePr>
          <p:nvPr/>
        </p:nvGraphicFramePr>
        <p:xfrm>
          <a:off x="466725" y="1924534"/>
          <a:ext cx="3657600" cy="685800"/>
        </p:xfrm>
        <a:graphic>
          <a:graphicData uri="http://schemas.openxmlformats.org/presentationml/2006/ole">
            <p:oleObj spid="_x0000_s130056" name="Equation" r:id="rId4" imgW="2438280" imgH="457200" progId="Equation.3">
              <p:embed/>
            </p:oleObj>
          </a:graphicData>
        </a:graphic>
      </p:graphicFrame>
      <p:graphicFrame>
        <p:nvGraphicFramePr>
          <p:cNvPr id="130063" name="Object 15"/>
          <p:cNvGraphicFramePr>
            <a:graphicFrameLocks noChangeAspect="1"/>
          </p:cNvGraphicFramePr>
          <p:nvPr/>
        </p:nvGraphicFramePr>
        <p:xfrm>
          <a:off x="457200" y="911777"/>
          <a:ext cx="5048250" cy="685800"/>
        </p:xfrm>
        <a:graphic>
          <a:graphicData uri="http://schemas.openxmlformats.org/presentationml/2006/ole">
            <p:oleObj spid="_x0000_s130063" name="Equation" r:id="rId5" imgW="3365280" imgH="457200" progId="Equation.3">
              <p:embed/>
            </p:oleObj>
          </a:graphicData>
        </a:graphic>
      </p:graphicFrame>
      <p:graphicFrame>
        <p:nvGraphicFramePr>
          <p:cNvPr id="130064" name="Object 16"/>
          <p:cNvGraphicFramePr>
            <a:graphicFrameLocks noChangeAspect="1"/>
          </p:cNvGraphicFramePr>
          <p:nvPr/>
        </p:nvGraphicFramePr>
        <p:xfrm>
          <a:off x="457200" y="2992783"/>
          <a:ext cx="2476500" cy="419100"/>
        </p:xfrm>
        <a:graphic>
          <a:graphicData uri="http://schemas.openxmlformats.org/presentationml/2006/ole">
            <p:oleObj spid="_x0000_s130064" name="Equation" r:id="rId6" imgW="1650960" imgH="279360" progId="Equation.3">
              <p:embed/>
            </p:oleObj>
          </a:graphicData>
        </a:graphic>
      </p:graphicFrame>
      <p:graphicFrame>
        <p:nvGraphicFramePr>
          <p:cNvPr id="130066" name="Object 18"/>
          <p:cNvGraphicFramePr>
            <a:graphicFrameLocks noChangeAspect="1"/>
          </p:cNvGraphicFramePr>
          <p:nvPr/>
        </p:nvGraphicFramePr>
        <p:xfrm>
          <a:off x="457200" y="4253736"/>
          <a:ext cx="3600450" cy="2019300"/>
        </p:xfrm>
        <a:graphic>
          <a:graphicData uri="http://schemas.openxmlformats.org/presentationml/2006/ole">
            <p:oleObj spid="_x0000_s130066" name="Equation" r:id="rId7" imgW="2400120" imgH="1346040" progId="Equation.3">
              <p:embed/>
            </p:oleObj>
          </a:graphicData>
        </a:graphic>
      </p:graphicFrame>
      <p:pic>
        <p:nvPicPr>
          <p:cNvPr id="13" name="Picture 12" descr="x.jpg">
            <a:hlinkClick r:id="rId8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92488" y="2353928"/>
            <a:ext cx="4432438" cy="4107262"/>
          </a:xfrm>
          <a:prstGeom prst="rect">
            <a:avLst/>
          </a:prstGeom>
          <a:ln w="38100">
            <a:noFill/>
          </a:ln>
        </p:spPr>
      </p:pic>
      <p:sp>
        <p:nvSpPr>
          <p:cNvPr id="15" name="TextBox 14"/>
          <p:cNvSpPr txBox="1"/>
          <p:nvPr/>
        </p:nvSpPr>
        <p:spPr>
          <a:xfrm>
            <a:off x="6732104" y="2154588"/>
            <a:ext cx="1895061" cy="400110"/>
          </a:xfrm>
          <a:prstGeom prst="rect">
            <a:avLst/>
          </a:prstGeom>
          <a:solidFill>
            <a:schemeClr val="accent6">
              <a:lumMod val="90000"/>
            </a:schemeClr>
          </a:solidFill>
          <a:ln w="38100">
            <a:solidFill>
              <a:schemeClr val="accent2"/>
            </a:solidFill>
          </a:ln>
        </p:spPr>
        <p:txBody>
          <a:bodyPr wrap="square" lIns="91440" tIns="91440" rIns="91440" bIns="91440" rtlCol="0" anchor="ctr" anchorCtr="0">
            <a:spAutoFit/>
          </a:bodyPr>
          <a:lstStyle/>
          <a:p>
            <a:pPr marL="165100" marR="0" indent="-1651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400" b="1" kern="0" noProof="0" dirty="0" smtClean="0">
                <a:solidFill>
                  <a:schemeClr val="accent1"/>
                </a:solidFill>
                <a:latin typeface="+mn-lt"/>
              </a:rPr>
              <a:t>Impulse Response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25478" y="4195561"/>
            <a:ext cx="1895061" cy="400110"/>
          </a:xfrm>
          <a:prstGeom prst="rect">
            <a:avLst/>
          </a:prstGeom>
          <a:solidFill>
            <a:schemeClr val="accent6">
              <a:lumMod val="90000"/>
            </a:schemeClr>
          </a:solidFill>
          <a:ln w="38100">
            <a:solidFill>
              <a:schemeClr val="accent2"/>
            </a:solidFill>
          </a:ln>
        </p:spPr>
        <p:txBody>
          <a:bodyPr wrap="square" lIns="91440" tIns="91440" rIns="91440" bIns="91440" rtlCol="0" anchor="ctr" anchorCtr="0">
            <a:spAutoFit/>
          </a:bodyPr>
          <a:lstStyle/>
          <a:p>
            <a:pPr marL="165100" marR="0" indent="-1651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400" b="1" kern="0" dirty="0" smtClean="0">
                <a:solidFill>
                  <a:schemeClr val="accent1"/>
                </a:solidFill>
                <a:latin typeface="+mn-lt"/>
              </a:rPr>
              <a:t>Step R</a:t>
            </a:r>
            <a:r>
              <a:rPr lang="en-US" sz="1400" b="1" kern="0" noProof="0" dirty="0" err="1" smtClean="0">
                <a:solidFill>
                  <a:schemeClr val="accent1"/>
                </a:solidFill>
                <a:latin typeface="+mn-lt"/>
              </a:rPr>
              <a:t>esponse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Step Response For Two Real Poles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63520"/>
            <a:ext cx="8742046" cy="55399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4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When </a:t>
            </a:r>
            <a:r>
              <a:rPr lang="en-US" sz="1800" i="1" kern="0" dirty="0" smtClean="0">
                <a:sym typeface="Symbol"/>
              </a:rPr>
              <a:t></a:t>
            </a:r>
            <a:r>
              <a:rPr lang="en-US" sz="1800" kern="0" dirty="0" smtClean="0">
                <a:sym typeface="Symbol"/>
              </a:rPr>
              <a:t> &gt; 1</a:t>
            </a:r>
            <a:r>
              <a:rPr lang="en-US" sz="1800" b="1" kern="0" dirty="0" smtClean="0">
                <a:sym typeface="Symbol"/>
              </a:rPr>
              <a:t>, both poles are</a:t>
            </a:r>
            <a:br>
              <a:rPr lang="en-US" sz="1800" b="1" kern="0" dirty="0" smtClean="0">
                <a:sym typeface="Symbol"/>
              </a:rPr>
            </a:br>
            <a:r>
              <a:rPr lang="en-US" sz="1800" b="1" kern="0" dirty="0" smtClean="0">
                <a:sym typeface="Symbol"/>
              </a:rPr>
              <a:t>real and distinct:</a:t>
            </a:r>
          </a:p>
        </p:txBody>
      </p:sp>
      <p:graphicFrame>
        <p:nvGraphicFramePr>
          <p:cNvPr id="161801" name="Object 9"/>
          <p:cNvGraphicFramePr>
            <a:graphicFrameLocks noChangeAspect="1"/>
          </p:cNvGraphicFramePr>
          <p:nvPr/>
        </p:nvGraphicFramePr>
        <p:xfrm>
          <a:off x="673100" y="1115320"/>
          <a:ext cx="3409950" cy="3390900"/>
        </p:xfrm>
        <a:graphic>
          <a:graphicData uri="http://schemas.openxmlformats.org/presentationml/2006/ole">
            <p:oleObj spid="_x0000_s161801" name="Equation" r:id="rId4" imgW="2273040" imgH="226044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79319" y="4612038"/>
            <a:ext cx="8742046" cy="55399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4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There are two components</a:t>
            </a:r>
            <a:br>
              <a:rPr lang="en-US" sz="1800" b="1" kern="0" dirty="0" smtClean="0">
                <a:sym typeface="Symbol"/>
              </a:rPr>
            </a:br>
            <a:r>
              <a:rPr lang="en-US" sz="1800" b="1" kern="0" dirty="0" smtClean="0">
                <a:sym typeface="Symbol"/>
              </a:rPr>
              <a:t>to this response:</a:t>
            </a:r>
          </a:p>
        </p:txBody>
      </p:sp>
      <p:graphicFrame>
        <p:nvGraphicFramePr>
          <p:cNvPr id="161802" name="Object 10"/>
          <p:cNvGraphicFramePr>
            <a:graphicFrameLocks noChangeAspect="1"/>
          </p:cNvGraphicFramePr>
          <p:nvPr/>
        </p:nvGraphicFramePr>
        <p:xfrm>
          <a:off x="444500" y="5182817"/>
          <a:ext cx="3181350" cy="1371600"/>
        </p:xfrm>
        <a:graphic>
          <a:graphicData uri="http://schemas.openxmlformats.org/presentationml/2006/ole">
            <p:oleObj spid="_x0000_s161802" name="Equation" r:id="rId5" imgW="2120760" imgH="914400" progId="Equation.3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529593" y="583813"/>
            <a:ext cx="4336112" cy="55399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4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When </a:t>
            </a:r>
            <a:r>
              <a:rPr lang="en-US" sz="1800" i="1" kern="0" dirty="0" smtClean="0">
                <a:sym typeface="Symbol"/>
              </a:rPr>
              <a:t></a:t>
            </a:r>
            <a:r>
              <a:rPr lang="en-US" sz="1800" kern="0" dirty="0" smtClean="0">
                <a:sym typeface="Symbol"/>
              </a:rPr>
              <a:t> = 1</a:t>
            </a:r>
            <a:r>
              <a:rPr lang="en-US" sz="1800" b="1" kern="0" dirty="0" smtClean="0">
                <a:sym typeface="Symbol"/>
              </a:rPr>
              <a:t>, both poles are</a:t>
            </a:r>
            <a:br>
              <a:rPr lang="en-US" sz="1800" b="1" kern="0" dirty="0" smtClean="0">
                <a:sym typeface="Symbol"/>
              </a:rPr>
            </a:br>
            <a:r>
              <a:rPr lang="en-US" sz="1800" b="1" kern="0" dirty="0" smtClean="0">
                <a:sym typeface="Symbol"/>
              </a:rPr>
              <a:t>real (</a:t>
            </a:r>
            <a:r>
              <a:rPr lang="en-US" sz="1800" i="1" kern="0" dirty="0" smtClean="0">
                <a:sym typeface="Symbol"/>
              </a:rPr>
              <a:t>s</a:t>
            </a:r>
            <a:r>
              <a:rPr lang="en-US" sz="1800" b="1" kern="0" dirty="0" smtClean="0">
                <a:sym typeface="Symbol"/>
              </a:rPr>
              <a:t> </a:t>
            </a:r>
            <a:r>
              <a:rPr lang="en-US" sz="1800" kern="0" dirty="0" smtClean="0">
                <a:sym typeface="Symbol"/>
              </a:rPr>
              <a:t>=</a:t>
            </a:r>
            <a:r>
              <a:rPr lang="en-US" sz="1800" b="1" kern="0" dirty="0" smtClean="0">
                <a:sym typeface="Symbol"/>
              </a:rPr>
              <a:t> </a:t>
            </a:r>
            <a:r>
              <a:rPr lang="en-US" sz="1800" i="1" dirty="0" smtClean="0">
                <a:sym typeface="Symbol"/>
              </a:rPr>
              <a:t></a:t>
            </a:r>
            <a:r>
              <a:rPr lang="en-US" sz="1800" i="1" baseline="-25000" dirty="0" smtClean="0">
                <a:sym typeface="Symbol"/>
              </a:rPr>
              <a:t>n</a:t>
            </a:r>
            <a:r>
              <a:rPr lang="en-US" sz="1800" b="1" kern="0" dirty="0" smtClean="0">
                <a:sym typeface="Symbol"/>
              </a:rPr>
              <a:t>) and repeated:</a:t>
            </a:r>
          </a:p>
        </p:txBody>
      </p:sp>
      <p:graphicFrame>
        <p:nvGraphicFramePr>
          <p:cNvPr id="20" name="Object 9"/>
          <p:cNvGraphicFramePr>
            <a:graphicFrameLocks noChangeAspect="1"/>
          </p:cNvGraphicFramePr>
          <p:nvPr/>
        </p:nvGraphicFramePr>
        <p:xfrm>
          <a:off x="4755598" y="1201047"/>
          <a:ext cx="2933700" cy="3086100"/>
        </p:xfrm>
        <a:graphic>
          <a:graphicData uri="http://schemas.openxmlformats.org/presentationml/2006/ole">
            <p:oleObj spid="_x0000_s161805" name="Equation" r:id="rId6" imgW="1955520" imgH="2057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Step Response For Two Real Poles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319" y="3710902"/>
            <a:ext cx="8742046" cy="310854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i="1" kern="0" dirty="0" smtClean="0">
                <a:sym typeface="Symbol"/>
              </a:rPr>
              <a:t></a:t>
            </a:r>
            <a:r>
              <a:rPr lang="en-US" sz="1800" kern="0" dirty="0" smtClean="0">
                <a:sym typeface="Symbol"/>
              </a:rPr>
              <a:t>  </a:t>
            </a:r>
            <a:r>
              <a:rPr lang="en-US" sz="1800" b="1" kern="0" dirty="0" smtClean="0">
                <a:sym typeface="Symbol"/>
              </a:rPr>
              <a:t>is referred to as the damping ratio because it controls the time constant of the impulse response (and the time to reach steady state);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i="1" dirty="0" smtClean="0">
                <a:sym typeface="Symbol"/>
              </a:rPr>
              <a:t></a:t>
            </a:r>
            <a:r>
              <a:rPr lang="en-US" sz="1800" i="1" baseline="-25000" dirty="0" smtClean="0">
                <a:sym typeface="Symbol"/>
              </a:rPr>
              <a:t>n </a:t>
            </a:r>
            <a:r>
              <a:rPr lang="en-US" sz="1800" b="1" kern="0" dirty="0" smtClean="0">
                <a:sym typeface="Symbol"/>
              </a:rPr>
              <a:t> is the natural frequency and controls the frequency of oscillation (which we will see next for the case of two complex poles).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i="1" kern="0" dirty="0" smtClean="0">
                <a:sym typeface="Symbol"/>
              </a:rPr>
              <a:t></a:t>
            </a:r>
            <a:r>
              <a:rPr lang="en-US" sz="1800" kern="0" dirty="0" smtClean="0">
                <a:sym typeface="Symbol"/>
              </a:rPr>
              <a:t> &gt; 1</a:t>
            </a:r>
            <a:r>
              <a:rPr lang="en-US" sz="1800" b="1" kern="0" dirty="0" smtClean="0">
                <a:sym typeface="Symbol"/>
              </a:rPr>
              <a:t>: The system is considered </a:t>
            </a:r>
            <a:r>
              <a:rPr lang="en-US" sz="1800" b="1" kern="0" dirty="0" err="1" smtClean="0">
                <a:solidFill>
                  <a:schemeClr val="accent1"/>
                </a:solidFill>
                <a:sym typeface="Symbol"/>
              </a:rPr>
              <a:t>overdamped</a:t>
            </a:r>
            <a:r>
              <a:rPr lang="en-US" sz="1800" b="1" kern="0" dirty="0" smtClean="0">
                <a:sym typeface="Symbol"/>
              </a:rPr>
              <a:t> because it does not achieve oscillation and simply directly approaches its steady-state value.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i="1" kern="0" dirty="0" smtClean="0">
                <a:sym typeface="Symbol"/>
              </a:rPr>
              <a:t></a:t>
            </a:r>
            <a:r>
              <a:rPr lang="en-US" sz="1800" kern="0" dirty="0" smtClean="0">
                <a:sym typeface="Symbol"/>
              </a:rPr>
              <a:t> = 1</a:t>
            </a:r>
            <a:r>
              <a:rPr lang="en-US" sz="1800" b="1" kern="0" dirty="0" smtClean="0">
                <a:sym typeface="Symbol"/>
              </a:rPr>
              <a:t>: The system is considered </a:t>
            </a:r>
            <a:r>
              <a:rPr lang="en-US" sz="1800" b="1" kern="0" dirty="0" smtClean="0">
                <a:solidFill>
                  <a:schemeClr val="accent1"/>
                </a:solidFill>
                <a:sym typeface="Symbol"/>
              </a:rPr>
              <a:t>critically damped</a:t>
            </a:r>
            <a:r>
              <a:rPr lang="en-US" sz="1800" b="1" kern="0" dirty="0" smtClean="0">
                <a:sym typeface="Symbol"/>
              </a:rPr>
              <a:t> because it is on the </a:t>
            </a:r>
            <a:br>
              <a:rPr lang="en-US" sz="1800" b="1" kern="0" dirty="0" smtClean="0">
                <a:sym typeface="Symbol"/>
              </a:rPr>
            </a:br>
            <a:r>
              <a:rPr lang="en-US" sz="1800" b="1" kern="0" dirty="0" smtClean="0">
                <a:sym typeface="Symbol"/>
              </a:rPr>
              <a:t>verge of oscillation.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endParaRPr lang="en-US" sz="1800" b="1" kern="0" dirty="0" smtClean="0">
              <a:sym typeface="Symbol"/>
            </a:endParaRPr>
          </a:p>
        </p:txBody>
      </p:sp>
      <p:pic>
        <p:nvPicPr>
          <p:cNvPr id="161803" name="Picture 11"/>
          <p:cNvPicPr>
            <a:picLocks noChangeAspect="1" noChangeArrowheads="1"/>
          </p:cNvPicPr>
          <p:nvPr/>
        </p:nvPicPr>
        <p:blipFill>
          <a:blip r:embed="rId3"/>
          <a:srcRect l="14566" t="16970" r="12221" b="1960"/>
          <a:stretch>
            <a:fillRect/>
          </a:stretch>
        </p:blipFill>
        <p:spPr bwMode="auto">
          <a:xfrm>
            <a:off x="5227969" y="722313"/>
            <a:ext cx="3187162" cy="2557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1804" name="Picture 12"/>
          <p:cNvPicPr>
            <a:picLocks noChangeAspect="1" noChangeArrowheads="1"/>
          </p:cNvPicPr>
          <p:nvPr/>
        </p:nvPicPr>
        <p:blipFill>
          <a:blip r:embed="rId4"/>
          <a:srcRect l="14957" t="17976" r="12091" b="1762"/>
          <a:stretch>
            <a:fillRect/>
          </a:stretch>
        </p:blipFill>
        <p:spPr bwMode="auto">
          <a:xfrm>
            <a:off x="697735" y="722313"/>
            <a:ext cx="3220279" cy="2567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6308034" y="2411833"/>
            <a:ext cx="1895061" cy="400110"/>
          </a:xfrm>
          <a:prstGeom prst="rect">
            <a:avLst/>
          </a:prstGeom>
          <a:solidFill>
            <a:schemeClr val="accent6">
              <a:lumMod val="90000"/>
            </a:schemeClr>
          </a:solidFill>
          <a:ln w="38100">
            <a:solidFill>
              <a:schemeClr val="accent2"/>
            </a:solidFill>
          </a:ln>
        </p:spPr>
        <p:txBody>
          <a:bodyPr wrap="square" lIns="91440" tIns="91440" rIns="91440" bIns="91440" rtlCol="0" anchor="ctr" anchorCtr="0">
            <a:spAutoFit/>
          </a:bodyPr>
          <a:lstStyle/>
          <a:p>
            <a:pPr marL="165100" marR="0" indent="-1651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400" b="1" kern="0" dirty="0" smtClean="0">
                <a:solidFill>
                  <a:schemeClr val="accent1"/>
                </a:solidFill>
                <a:latin typeface="+mn-lt"/>
              </a:rPr>
              <a:t>Two Real Poles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48671" y="2240771"/>
            <a:ext cx="1895061" cy="615553"/>
          </a:xfrm>
          <a:prstGeom prst="rect">
            <a:avLst/>
          </a:prstGeom>
          <a:solidFill>
            <a:schemeClr val="accent6">
              <a:lumMod val="90000"/>
            </a:schemeClr>
          </a:solidFill>
          <a:ln w="38100">
            <a:solidFill>
              <a:schemeClr val="accent2"/>
            </a:solidFill>
          </a:ln>
        </p:spPr>
        <p:txBody>
          <a:bodyPr wrap="square" lIns="91440" tIns="91440" rIns="91440" bIns="91440" rtlCol="0" anchor="ctr" anchorCtr="0">
            <a:spAutoFit/>
          </a:bodyPr>
          <a:lstStyle/>
          <a:p>
            <a:pPr marL="165100" marR="0" indent="-1651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400" b="1" kern="0" dirty="0" smtClean="0">
                <a:solidFill>
                  <a:schemeClr val="accent1"/>
                </a:solidFill>
                <a:latin typeface="+mn-lt"/>
              </a:rPr>
              <a:t>Both Real and Repeated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Step Response For Two Complex Poles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63520"/>
            <a:ext cx="8742046" cy="1938992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08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When </a:t>
            </a:r>
            <a:r>
              <a:rPr lang="en-US" sz="1800" kern="0" dirty="0" smtClean="0">
                <a:sym typeface="Symbol"/>
              </a:rPr>
              <a:t>0 &lt; </a:t>
            </a:r>
            <a:r>
              <a:rPr lang="en-US" sz="1800" i="1" kern="0" dirty="0" smtClean="0">
                <a:sym typeface="Symbol"/>
              </a:rPr>
              <a:t> &lt; </a:t>
            </a:r>
            <a:r>
              <a:rPr lang="en-US" sz="1800" kern="0" dirty="0" smtClean="0">
                <a:sym typeface="Symbol"/>
              </a:rPr>
              <a:t>1</a:t>
            </a:r>
            <a:r>
              <a:rPr lang="en-US" sz="1800" b="1" kern="0" dirty="0" smtClean="0">
                <a:sym typeface="Symbol"/>
              </a:rPr>
              <a:t>, we have two complex conjugate poles:</a:t>
            </a:r>
          </a:p>
          <a:p>
            <a:pPr marL="165100" indent="-165100">
              <a:spcAft>
                <a:spcPts val="128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The transfer function can be rewritten as:</a:t>
            </a:r>
          </a:p>
        </p:txBody>
      </p:sp>
      <p:graphicFrame>
        <p:nvGraphicFramePr>
          <p:cNvPr id="161801" name="Object 9"/>
          <p:cNvGraphicFramePr>
            <a:graphicFrameLocks noChangeAspect="1"/>
          </p:cNvGraphicFramePr>
          <p:nvPr/>
        </p:nvGraphicFramePr>
        <p:xfrm>
          <a:off x="458788" y="2491137"/>
          <a:ext cx="3867150" cy="2095500"/>
        </p:xfrm>
        <a:graphic>
          <a:graphicData uri="http://schemas.openxmlformats.org/presentationml/2006/ole">
            <p:oleObj spid="_x0000_s169986" name="Equation" r:id="rId4" imgW="2577960" imgH="139680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79319" y="4612038"/>
            <a:ext cx="8742046" cy="180049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54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The step response, after some simplification, can be written as:</a:t>
            </a:r>
          </a:p>
          <a:p>
            <a:pPr marL="165100" indent="-165100">
              <a:spcAft>
                <a:spcPts val="4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Hence, the response of this system eventually settles to a steady-state value of </a:t>
            </a:r>
            <a:r>
              <a:rPr lang="en-US" sz="1800" kern="0" dirty="0" smtClean="0">
                <a:sym typeface="Symbol"/>
              </a:rPr>
              <a:t>1</a:t>
            </a:r>
            <a:r>
              <a:rPr lang="en-US" sz="1800" b="1" kern="0" dirty="0" smtClean="0">
                <a:sym typeface="Symbol"/>
              </a:rPr>
              <a:t>. However, the response can overshoot the steady-state value and will oscillate around it, eventually settling in to its final value.</a:t>
            </a:r>
          </a:p>
        </p:txBody>
      </p:sp>
      <p:graphicFrame>
        <p:nvGraphicFramePr>
          <p:cNvPr id="161802" name="Object 10"/>
          <p:cNvGraphicFramePr>
            <a:graphicFrameLocks noChangeAspect="1"/>
          </p:cNvGraphicFramePr>
          <p:nvPr/>
        </p:nvGraphicFramePr>
        <p:xfrm>
          <a:off x="458788" y="4896749"/>
          <a:ext cx="5734051" cy="723900"/>
        </p:xfrm>
        <a:graphic>
          <a:graphicData uri="http://schemas.openxmlformats.org/presentationml/2006/ole">
            <p:oleObj spid="_x0000_s169987" name="Equation" r:id="rId5" imgW="3822480" imgH="482400" progId="Equation.3">
              <p:embed/>
            </p:oleObj>
          </a:graphicData>
        </a:graphic>
      </p:graphicFrame>
      <p:graphicFrame>
        <p:nvGraphicFramePr>
          <p:cNvPr id="169989" name="Object 5"/>
          <p:cNvGraphicFramePr>
            <a:graphicFrameLocks noChangeAspect="1"/>
          </p:cNvGraphicFramePr>
          <p:nvPr/>
        </p:nvGraphicFramePr>
        <p:xfrm>
          <a:off x="458788" y="941526"/>
          <a:ext cx="2476500" cy="1181100"/>
        </p:xfrm>
        <a:graphic>
          <a:graphicData uri="http://schemas.openxmlformats.org/presentationml/2006/ole">
            <p:oleObj spid="_x0000_s169989" name="Equation" r:id="rId6" imgW="1650960" imgH="787320" progId="Equation.3">
              <p:embed/>
            </p:oleObj>
          </a:graphicData>
        </a:graphic>
      </p:graphicFrame>
      <p:pic>
        <p:nvPicPr>
          <p:cNvPr id="169990" name="Picture 6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 l="15112" t="20437" r="12197" b="1533"/>
          <a:stretch>
            <a:fillRect/>
          </a:stretch>
        </p:blipFill>
        <p:spPr bwMode="auto">
          <a:xfrm>
            <a:off x="5321451" y="1444482"/>
            <a:ext cx="3526238" cy="2743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Analysis of the Step Response For Two Complex Poles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8" name="Picture 7" descr="x.jpg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788" y="828328"/>
            <a:ext cx="4590290" cy="551652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5022574" y="722313"/>
            <a:ext cx="3849342" cy="5878532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i="1" kern="0" dirty="0" smtClean="0">
                <a:sym typeface="Symbol"/>
              </a:rPr>
              <a:t>  &gt; </a:t>
            </a:r>
            <a:r>
              <a:rPr lang="en-US" sz="1800" kern="0" dirty="0" smtClean="0">
                <a:sym typeface="Symbol"/>
              </a:rPr>
              <a:t>1</a:t>
            </a:r>
            <a:r>
              <a:rPr lang="en-US" sz="1800" b="1" kern="0" dirty="0" smtClean="0">
                <a:sym typeface="Symbol"/>
              </a:rPr>
              <a:t>: the </a:t>
            </a:r>
            <a:r>
              <a:rPr lang="en-US" sz="1800" b="1" kern="0" dirty="0" err="1" smtClean="0">
                <a:sym typeface="Symbol"/>
              </a:rPr>
              <a:t>overdamped</a:t>
            </a:r>
            <a:r>
              <a:rPr lang="en-US" sz="1800" b="1" kern="0" dirty="0" smtClean="0">
                <a:sym typeface="Symbol"/>
              </a:rPr>
              <a:t> system experiences an exponential rise and decay. Its asymptotic behavior is a decaying exponential.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i="1" kern="0" dirty="0" smtClean="0">
                <a:sym typeface="Symbol"/>
              </a:rPr>
              <a:t>  = </a:t>
            </a:r>
            <a:r>
              <a:rPr lang="en-US" sz="1800" kern="0" dirty="0" smtClean="0">
                <a:sym typeface="Symbol"/>
              </a:rPr>
              <a:t>1</a:t>
            </a:r>
            <a:r>
              <a:rPr lang="en-US" sz="1800" b="1" kern="0" dirty="0" smtClean="0">
                <a:sym typeface="Symbol"/>
              </a:rPr>
              <a:t>: the critically damped system has a fast rise time, and converges to the steady-state value in an </a:t>
            </a:r>
            <a:r>
              <a:rPr lang="en-US" sz="1800" b="1" kern="0" dirty="0" err="1" smtClean="0">
                <a:sym typeface="Symbol"/>
              </a:rPr>
              <a:t>exponetial</a:t>
            </a:r>
            <a:r>
              <a:rPr lang="en-US" sz="1800" b="1" kern="0" dirty="0" smtClean="0">
                <a:sym typeface="Symbol"/>
              </a:rPr>
              <a:t> fashion.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 </a:t>
            </a:r>
            <a:r>
              <a:rPr lang="en-US" sz="1800" kern="0" dirty="0" smtClean="0">
                <a:sym typeface="Symbol"/>
              </a:rPr>
              <a:t>0 &lt; </a:t>
            </a:r>
            <a:r>
              <a:rPr lang="en-US" sz="1800" i="1" kern="0" dirty="0" smtClean="0">
                <a:sym typeface="Symbol"/>
              </a:rPr>
              <a:t>  &gt; </a:t>
            </a:r>
            <a:r>
              <a:rPr lang="en-US" sz="1800" kern="0" dirty="0" smtClean="0">
                <a:sym typeface="Symbol"/>
              </a:rPr>
              <a:t>1</a:t>
            </a:r>
            <a:r>
              <a:rPr lang="en-US" sz="1800" b="1" kern="0" dirty="0" smtClean="0">
                <a:sym typeface="Symbol"/>
              </a:rPr>
              <a:t>: the </a:t>
            </a:r>
            <a:r>
              <a:rPr lang="en-US" sz="1800" b="1" kern="0" dirty="0" err="1" smtClean="0">
                <a:sym typeface="Symbol"/>
              </a:rPr>
              <a:t>underdamped</a:t>
            </a:r>
            <a:r>
              <a:rPr lang="en-US" sz="1800" b="1" kern="0" dirty="0" smtClean="0">
                <a:sym typeface="Symbol"/>
              </a:rPr>
              <a:t> system oscillates about the steady-state behavior at a frequency of </a:t>
            </a:r>
            <a:r>
              <a:rPr lang="en-US" sz="1800" i="1" kern="0" baseline="-25000" dirty="0" smtClean="0">
                <a:sym typeface="Symbol"/>
              </a:rPr>
              <a:t>d</a:t>
            </a:r>
            <a:r>
              <a:rPr lang="en-US" sz="1800" b="1" kern="0" dirty="0" smtClean="0">
                <a:sym typeface="Symbol"/>
              </a:rPr>
              <a:t>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Note that you cannot control the rise time and the oscillation behavior independently!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What can we conclude about the frequency response of this system?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63688" y="722313"/>
            <a:ext cx="1895061" cy="400110"/>
          </a:xfrm>
          <a:prstGeom prst="rect">
            <a:avLst/>
          </a:prstGeom>
          <a:solidFill>
            <a:schemeClr val="accent6">
              <a:lumMod val="90000"/>
            </a:schemeClr>
          </a:solidFill>
          <a:ln w="38100">
            <a:solidFill>
              <a:schemeClr val="accent2"/>
            </a:solidFill>
          </a:ln>
        </p:spPr>
        <p:txBody>
          <a:bodyPr wrap="square" lIns="91440" tIns="91440" rIns="91440" bIns="91440" rtlCol="0" anchor="ctr" anchorCtr="0">
            <a:spAutoFit/>
          </a:bodyPr>
          <a:lstStyle/>
          <a:p>
            <a:pPr marL="165100" marR="0" indent="-1651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400" b="1" kern="0" noProof="0" dirty="0" smtClean="0">
                <a:solidFill>
                  <a:schemeClr val="accent1"/>
                </a:solidFill>
                <a:latin typeface="+mn-lt"/>
              </a:rPr>
              <a:t>Impulse Response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57061" y="3440186"/>
            <a:ext cx="1895061" cy="400110"/>
          </a:xfrm>
          <a:prstGeom prst="rect">
            <a:avLst/>
          </a:prstGeom>
          <a:solidFill>
            <a:schemeClr val="accent6">
              <a:lumMod val="90000"/>
            </a:schemeClr>
          </a:solidFill>
          <a:ln w="38100">
            <a:solidFill>
              <a:schemeClr val="accent2"/>
            </a:solidFill>
          </a:ln>
        </p:spPr>
        <p:txBody>
          <a:bodyPr wrap="square" lIns="91440" tIns="91440" rIns="91440" bIns="91440" rtlCol="0" anchor="ctr" anchorCtr="0">
            <a:spAutoFit/>
          </a:bodyPr>
          <a:lstStyle/>
          <a:p>
            <a:pPr marL="165100" marR="0" indent="-1651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400" b="1" kern="0" dirty="0" smtClean="0">
                <a:solidFill>
                  <a:schemeClr val="accent1"/>
                </a:solidFill>
                <a:latin typeface="+mn-lt"/>
              </a:rPr>
              <a:t>Step R</a:t>
            </a:r>
            <a:r>
              <a:rPr lang="en-US" sz="1400" b="1" kern="0" noProof="0" dirty="0" err="1" smtClean="0">
                <a:solidFill>
                  <a:schemeClr val="accent1"/>
                </a:solidFill>
                <a:latin typeface="+mn-lt"/>
              </a:rPr>
              <a:t>esponse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Implications in the </a:t>
            </a:r>
            <a:r>
              <a:rPr lang="en-US" b="1" i="1" dirty="0" smtClean="0">
                <a:solidFill>
                  <a:schemeClr val="accent2"/>
                </a:solidFill>
              </a:rPr>
              <a:t>s</a:t>
            </a:r>
            <a:r>
              <a:rPr lang="en-US" b="1" dirty="0" smtClean="0">
                <a:solidFill>
                  <a:schemeClr val="accent2"/>
                </a:solidFill>
              </a:rPr>
              <a:t>-Plane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71013" name="Picture 5"/>
          <p:cNvPicPr>
            <a:picLocks noChangeAspect="1" noChangeArrowheads="1"/>
          </p:cNvPicPr>
          <p:nvPr/>
        </p:nvPicPr>
        <p:blipFill>
          <a:blip r:embed="rId4"/>
          <a:srcRect l="23319" t="24970" r="21706" b="8364"/>
          <a:stretch>
            <a:fillRect/>
          </a:stretch>
        </p:blipFill>
        <p:spPr bwMode="auto">
          <a:xfrm>
            <a:off x="3271372" y="848139"/>
            <a:ext cx="5654618" cy="4969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82879" y="563520"/>
            <a:ext cx="5528808" cy="597086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200"/>
              </a:spcAft>
            </a:pPr>
            <a:r>
              <a:rPr lang="en-US" sz="1800" b="1" kern="0" dirty="0" smtClean="0">
                <a:sym typeface="Symbol"/>
              </a:rPr>
              <a:t>Several important observations:</a:t>
            </a:r>
          </a:p>
          <a:p>
            <a:pPr marL="165100" indent="-165100">
              <a:spcAft>
                <a:spcPts val="7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The pole locations are: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Since the frequency</a:t>
            </a:r>
            <a:br>
              <a:rPr lang="en-US" sz="1800" b="1" kern="0" dirty="0" smtClean="0">
                <a:sym typeface="Symbol"/>
              </a:rPr>
            </a:br>
            <a:r>
              <a:rPr lang="en-US" sz="1800" b="1" kern="0" dirty="0" smtClean="0">
                <a:sym typeface="Symbol"/>
              </a:rPr>
              <a:t>response is computed</a:t>
            </a:r>
            <a:br>
              <a:rPr lang="en-US" sz="1800" b="1" kern="0" dirty="0" smtClean="0">
                <a:sym typeface="Symbol"/>
              </a:rPr>
            </a:br>
            <a:r>
              <a:rPr lang="en-US" sz="1800" b="1" kern="0" dirty="0" smtClean="0">
                <a:sym typeface="Symbol"/>
              </a:rPr>
              <a:t>along the </a:t>
            </a:r>
            <a:r>
              <a:rPr lang="en-US" sz="1800" i="1" kern="0" dirty="0" smtClean="0">
                <a:sym typeface="Symbol"/>
              </a:rPr>
              <a:t>j</a:t>
            </a:r>
            <a:r>
              <a:rPr lang="en-US" sz="1800" b="1" kern="0" dirty="0" smtClean="0">
                <a:sym typeface="Symbol"/>
              </a:rPr>
              <a:t>-axis, we </a:t>
            </a:r>
            <a:br>
              <a:rPr lang="en-US" sz="1800" b="1" kern="0" dirty="0" smtClean="0">
                <a:sym typeface="Symbol"/>
              </a:rPr>
            </a:br>
            <a:r>
              <a:rPr lang="en-US" sz="1800" b="1" kern="0" dirty="0" smtClean="0">
                <a:sym typeface="Symbol"/>
              </a:rPr>
              <a:t>can see that the pole is</a:t>
            </a:r>
            <a:br>
              <a:rPr lang="en-US" sz="1800" b="1" kern="0" dirty="0" smtClean="0">
                <a:sym typeface="Symbol"/>
              </a:rPr>
            </a:br>
            <a:r>
              <a:rPr lang="en-US" sz="1800" b="1" kern="0" dirty="0" smtClean="0">
                <a:sym typeface="Symbol"/>
              </a:rPr>
              <a:t>located at </a:t>
            </a:r>
            <a:r>
              <a:rPr lang="en-US" sz="1800" kern="0" dirty="0" smtClean="0">
                <a:sym typeface="Symbol"/>
              </a:rPr>
              <a:t>±</a:t>
            </a:r>
            <a:r>
              <a:rPr lang="en-US" sz="1800" i="1" kern="0" dirty="0" smtClean="0">
                <a:sym typeface="Symbol"/>
              </a:rPr>
              <a:t></a:t>
            </a:r>
            <a:r>
              <a:rPr lang="en-US" sz="1800" i="1" kern="0" baseline="-25000" dirty="0" smtClean="0">
                <a:sym typeface="Symbol"/>
              </a:rPr>
              <a:t>d</a:t>
            </a:r>
            <a:r>
              <a:rPr lang="en-US" sz="1800" b="1" kern="0" dirty="0" smtClean="0">
                <a:sym typeface="Symbol"/>
              </a:rPr>
              <a:t>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The bandwidth of the</a:t>
            </a:r>
            <a:br>
              <a:rPr lang="en-US" sz="1800" b="1" kern="0" dirty="0" smtClean="0">
                <a:sym typeface="Symbol"/>
              </a:rPr>
            </a:br>
            <a:r>
              <a:rPr lang="en-US" sz="1800" b="1" kern="0" dirty="0" smtClean="0">
                <a:sym typeface="Symbol"/>
              </a:rPr>
              <a:t>pole is proportional to the </a:t>
            </a:r>
            <a:br>
              <a:rPr lang="en-US" sz="1800" b="1" kern="0" dirty="0" smtClean="0">
                <a:sym typeface="Symbol"/>
              </a:rPr>
            </a:br>
            <a:r>
              <a:rPr lang="en-US" sz="1800" b="1" kern="0" dirty="0" smtClean="0">
                <a:sym typeface="Symbol"/>
              </a:rPr>
              <a:t>distance from the </a:t>
            </a:r>
            <a:r>
              <a:rPr lang="en-US" sz="1800" i="1" kern="0" dirty="0" smtClean="0">
                <a:sym typeface="Symbol"/>
              </a:rPr>
              <a:t>j</a:t>
            </a:r>
            <a:r>
              <a:rPr lang="en-US" sz="1800" b="1" kern="0" dirty="0" smtClean="0">
                <a:sym typeface="Symbol"/>
              </a:rPr>
              <a:t>-axis, </a:t>
            </a:r>
            <a:br>
              <a:rPr lang="en-US" sz="1800" b="1" kern="0" dirty="0" smtClean="0">
                <a:sym typeface="Symbol"/>
              </a:rPr>
            </a:br>
            <a:r>
              <a:rPr lang="en-US" sz="1800" b="1" kern="0" dirty="0" smtClean="0">
                <a:sym typeface="Symbol"/>
              </a:rPr>
              <a:t>and is given by </a:t>
            </a:r>
            <a:r>
              <a:rPr lang="en-US" sz="1800" i="1" kern="0" dirty="0" smtClean="0">
                <a:sym typeface="Symbol"/>
              </a:rPr>
              <a:t></a:t>
            </a:r>
            <a:r>
              <a:rPr lang="en-US" sz="1800" i="1" kern="0" baseline="-25000" dirty="0" smtClean="0">
                <a:sym typeface="Symbol"/>
              </a:rPr>
              <a:t>n</a:t>
            </a:r>
            <a:r>
              <a:rPr lang="en-US" sz="1800" b="1" i="1" kern="0" dirty="0" smtClean="0">
                <a:sym typeface="Symbol"/>
              </a:rPr>
              <a:t>.</a:t>
            </a:r>
            <a:endParaRPr lang="en-US" sz="1800" b="1" kern="0" dirty="0" smtClean="0">
              <a:sym typeface="Symbol"/>
            </a:endParaRP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For a fixed </a:t>
            </a:r>
            <a:r>
              <a:rPr lang="en-US" sz="1800" i="1" kern="0" dirty="0" smtClean="0">
                <a:sym typeface="Symbol"/>
              </a:rPr>
              <a:t></a:t>
            </a:r>
            <a:r>
              <a:rPr lang="en-US" sz="1800" i="1" kern="0" baseline="-25000" dirty="0" smtClean="0">
                <a:sym typeface="Symbol"/>
              </a:rPr>
              <a:t>n</a:t>
            </a:r>
            <a:r>
              <a:rPr lang="en-US" sz="1800" b="1" kern="0" dirty="0" smtClean="0">
                <a:sym typeface="Symbol"/>
              </a:rPr>
              <a:t>, the range </a:t>
            </a:r>
            <a:r>
              <a:rPr lang="en-US" sz="1800" kern="0" dirty="0" smtClean="0">
                <a:sym typeface="Symbol"/>
              </a:rPr>
              <a:t>0 &lt;</a:t>
            </a:r>
            <a:r>
              <a:rPr lang="en-US" sz="1800" b="1" kern="0" dirty="0" smtClean="0">
                <a:sym typeface="Symbol"/>
              </a:rPr>
              <a:t>  </a:t>
            </a:r>
            <a:r>
              <a:rPr lang="en-US" sz="1800" kern="0" dirty="0" smtClean="0">
                <a:sym typeface="Symbol"/>
              </a:rPr>
              <a:t>&lt; 1</a:t>
            </a:r>
            <a:r>
              <a:rPr lang="en-US" sz="1800" b="1" kern="0" dirty="0" smtClean="0">
                <a:sym typeface="Symbol"/>
              </a:rPr>
              <a:t> </a:t>
            </a:r>
            <a:br>
              <a:rPr lang="en-US" sz="1800" b="1" kern="0" dirty="0" smtClean="0">
                <a:sym typeface="Symbol"/>
              </a:rPr>
            </a:br>
            <a:r>
              <a:rPr lang="en-US" sz="1800" b="1" kern="0" dirty="0" smtClean="0">
                <a:sym typeface="Symbol"/>
              </a:rPr>
              <a:t>describes a circle. We will make use </a:t>
            </a:r>
            <a:br>
              <a:rPr lang="en-US" sz="1800" b="1" kern="0" dirty="0" smtClean="0">
                <a:sym typeface="Symbol"/>
              </a:rPr>
            </a:br>
            <a:r>
              <a:rPr lang="en-US" sz="1800" b="1" kern="0" dirty="0" smtClean="0">
                <a:sym typeface="Symbol"/>
              </a:rPr>
              <a:t>of this concept in the next chapter </a:t>
            </a:r>
            <a:br>
              <a:rPr lang="en-US" sz="1800" b="1" kern="0" dirty="0" smtClean="0">
                <a:sym typeface="Symbol"/>
              </a:rPr>
            </a:br>
            <a:r>
              <a:rPr lang="en-US" sz="1800" b="1" kern="0" dirty="0" smtClean="0">
                <a:sym typeface="Symbol"/>
              </a:rPr>
              <a:t>when we discuss control systems.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What happens if  is negative?</a:t>
            </a:r>
          </a:p>
        </p:txBody>
      </p:sp>
      <p:graphicFrame>
        <p:nvGraphicFramePr>
          <p:cNvPr id="171014" name="Object 6"/>
          <p:cNvGraphicFramePr>
            <a:graphicFrameLocks noChangeAspect="1"/>
          </p:cNvGraphicFramePr>
          <p:nvPr/>
        </p:nvGraphicFramePr>
        <p:xfrm>
          <a:off x="458788" y="1389821"/>
          <a:ext cx="2476500" cy="762000"/>
        </p:xfrm>
        <a:graphic>
          <a:graphicData uri="http://schemas.openxmlformats.org/presentationml/2006/ole">
            <p:oleObj spid="_x0000_s171014" name="Equation" r:id="rId5" imgW="165096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RC Circuit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42046" cy="564770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3600"/>
              </a:spcAft>
              <a:buFont typeface="Arial" pitchFamily="34" charset="0"/>
              <a:buChar char="•"/>
            </a:pPr>
            <a:r>
              <a:rPr lang="en-US" sz="1800" b="1" dirty="0" smtClean="0"/>
              <a:t>Example: Find the response to a</a:t>
            </a:r>
            <a:br>
              <a:rPr lang="en-US" sz="1800" b="1" dirty="0" smtClean="0"/>
            </a:br>
            <a:r>
              <a:rPr lang="en-US" sz="1800" b="1" dirty="0" err="1" smtClean="0"/>
              <a:t>sinewave</a:t>
            </a:r>
            <a:r>
              <a:rPr lang="en-US" sz="1800" b="1" dirty="0" smtClean="0"/>
              <a:t>:.</a:t>
            </a:r>
          </a:p>
          <a:p>
            <a:pPr marL="165100" indent="-165100">
              <a:spcAft>
                <a:spcPts val="18600"/>
              </a:spcAft>
              <a:buFont typeface="Arial" pitchFamily="34" charset="0"/>
              <a:buChar char="•"/>
            </a:pPr>
            <a:r>
              <a:rPr lang="en-US" sz="1800" b="1" dirty="0" smtClean="0"/>
              <a:t>Solution: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Again we see the solution is the superposition of a transient and steady-state response.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steady-state response could have been found by simply evaluating the Fourier transform at </a:t>
            </a:r>
            <a:r>
              <a:rPr lang="en-US" sz="1800" i="1" kern="0" dirty="0" smtClean="0">
                <a:sym typeface="Symbol"/>
              </a:rPr>
              <a:t></a:t>
            </a:r>
            <a:r>
              <a:rPr lang="en-US" sz="1800" i="1" kern="0" baseline="-25000" dirty="0" smtClean="0">
                <a:sym typeface="Symbol"/>
              </a:rPr>
              <a:t>0</a:t>
            </a:r>
            <a:r>
              <a:rPr lang="en-US" sz="1800" b="1" dirty="0" smtClean="0"/>
              <a:t> and applying the magnitude scaling and phase shift to the input signal. Why?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Fourier transform is given by:</a:t>
            </a:r>
          </a:p>
        </p:txBody>
      </p:sp>
      <p:graphicFrame>
        <p:nvGraphicFramePr>
          <p:cNvPr id="139273" name="Object 9"/>
          <p:cNvGraphicFramePr>
            <a:graphicFrameLocks noChangeAspect="1"/>
          </p:cNvGraphicFramePr>
          <p:nvPr/>
        </p:nvGraphicFramePr>
        <p:xfrm>
          <a:off x="458788" y="1040365"/>
          <a:ext cx="3924300" cy="647700"/>
        </p:xfrm>
        <a:graphic>
          <a:graphicData uri="http://schemas.openxmlformats.org/presentationml/2006/ole">
            <p:oleObj spid="_x0000_s139273" name="Equation" r:id="rId4" imgW="2616120" imgH="431640" progId="Equation.3">
              <p:embed/>
            </p:oleObj>
          </a:graphicData>
        </a:graphic>
      </p:graphicFrame>
      <p:pic>
        <p:nvPicPr>
          <p:cNvPr id="139279" name="Picture 15"/>
          <p:cNvPicPr>
            <a:picLocks noChangeAspect="1" noChangeArrowheads="1"/>
          </p:cNvPicPr>
          <p:nvPr/>
        </p:nvPicPr>
        <p:blipFill>
          <a:blip r:embed="rId5"/>
          <a:srcRect l="22989" t="32510" r="20796" b="38402"/>
          <a:stretch>
            <a:fillRect/>
          </a:stretch>
        </p:blipFill>
        <p:spPr bwMode="auto">
          <a:xfrm>
            <a:off x="4496420" y="596349"/>
            <a:ext cx="4417393" cy="1656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39280" name="Object 16"/>
          <p:cNvGraphicFramePr>
            <a:graphicFrameLocks noChangeAspect="1"/>
          </p:cNvGraphicFramePr>
          <p:nvPr/>
        </p:nvGraphicFramePr>
        <p:xfrm>
          <a:off x="458788" y="2023097"/>
          <a:ext cx="5734050" cy="2114550"/>
        </p:xfrm>
        <a:graphic>
          <a:graphicData uri="http://schemas.openxmlformats.org/presentationml/2006/ole">
            <p:oleObj spid="_x0000_s139280" name="Equation" r:id="rId6" imgW="3822480" imgH="1409400" progId="Equation.3">
              <p:embed/>
            </p:oleObj>
          </a:graphicData>
        </a:graphic>
      </p:graphicFrame>
      <p:graphicFrame>
        <p:nvGraphicFramePr>
          <p:cNvPr id="139281" name="Object 17"/>
          <p:cNvGraphicFramePr>
            <a:graphicFrameLocks noChangeAspect="1"/>
          </p:cNvGraphicFramePr>
          <p:nvPr/>
        </p:nvGraphicFramePr>
        <p:xfrm>
          <a:off x="4217712" y="5751444"/>
          <a:ext cx="3105150" cy="628650"/>
        </p:xfrm>
        <a:graphic>
          <a:graphicData uri="http://schemas.openxmlformats.org/presentationml/2006/ole">
            <p:oleObj spid="_x0000_s139281" name="Equation" r:id="rId7" imgW="20700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79" y="637654"/>
            <a:ext cx="8721969" cy="227754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Analyzed the behavior of stable 2</a:t>
            </a:r>
            <a:r>
              <a:rPr lang="en-US" sz="1800" b="1" baseline="30000" dirty="0" smtClean="0"/>
              <a:t>nd</a:t>
            </a:r>
            <a:r>
              <a:rPr lang="en-US" sz="1800" b="1" dirty="0" smtClean="0"/>
              <a:t>-order systems.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Characterized these systems in terms of three possible behaviors: </a:t>
            </a:r>
            <a:r>
              <a:rPr lang="en-US" sz="1800" b="1" dirty="0" err="1" smtClean="0"/>
              <a:t>overdamped</a:t>
            </a:r>
            <a:r>
              <a:rPr lang="en-US" sz="1800" b="1" dirty="0" smtClean="0"/>
              <a:t>, critically-damped, or </a:t>
            </a:r>
            <a:r>
              <a:rPr lang="en-US" sz="1800" b="1" dirty="0" err="1" smtClean="0"/>
              <a:t>overdamped</a:t>
            </a:r>
            <a:r>
              <a:rPr lang="en-US" sz="1800" b="1" dirty="0" smtClean="0"/>
              <a:t>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Discussed the implications of this in the time and frequency domains.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Analyzed the response of an RC circuit to a </a:t>
            </a:r>
            <a:r>
              <a:rPr lang="en-US" sz="1800" b="1" dirty="0" err="1" smtClean="0"/>
              <a:t>sinewave</a:t>
            </a:r>
            <a:r>
              <a:rPr lang="en-US" sz="1800" b="1" dirty="0" smtClean="0"/>
              <a:t>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Next: Frequency response and Bode plots.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26086</TotalTime>
  <Words>506</Words>
  <Application>Microsoft PowerPoint</Application>
  <PresentationFormat>Letter Paper (8.5x11 in)</PresentationFormat>
  <Paragraphs>71</Paragraphs>
  <Slides>9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lecture_title</vt:lpstr>
      <vt:lpstr>lecture_default</vt:lpstr>
      <vt:lpstr>Equation</vt:lpstr>
      <vt:lpstr>Microsoft Equation 3.0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2474</cp:revision>
  <dcterms:created xsi:type="dcterms:W3CDTF">2002-09-12T17:13:32Z</dcterms:created>
  <dcterms:modified xsi:type="dcterms:W3CDTF">2008-11-05T03:44:15Z</dcterms:modified>
</cp:coreProperties>
</file>