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4"/>
  </p:notesMasterIdLst>
  <p:handoutMasterIdLst>
    <p:handoutMasterId r:id="rId15"/>
  </p:handoutMasterIdLst>
  <p:sldIdLst>
    <p:sldId id="325" r:id="rId3"/>
    <p:sldId id="591" r:id="rId4"/>
    <p:sldId id="601" r:id="rId5"/>
    <p:sldId id="602" r:id="rId6"/>
    <p:sldId id="596" r:id="rId7"/>
    <p:sldId id="603" r:id="rId8"/>
    <p:sldId id="597" r:id="rId9"/>
    <p:sldId id="604" r:id="rId10"/>
    <p:sldId id="605" r:id="rId11"/>
    <p:sldId id="600" r:id="rId12"/>
    <p:sldId id="495" r:id="rId13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72" d="100"/>
          <a:sy n="72" d="100"/>
        </p:scale>
        <p:origin x="-1440" y="-90"/>
      </p:cViewPr>
      <p:guideLst>
        <p:guide orient="horz" pos="3527"/>
        <p:guide pos="30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11/6/2008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33,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courses/ece_3163/lectures/current/lecture_32.ppt" TargetMode="External"/><Relationship Id="rId3" Type="http://schemas.openxmlformats.org/officeDocument/2006/relationships/hyperlink" Target="http://stellar.mit.edu/S/course/6/sp08/6.003/courseMaterial/topics/topic1/lectureNotes/Lecture__18/Lecture__18.pdf" TargetMode="External"/><Relationship Id="rId7" Type="http://schemas.openxmlformats.org/officeDocument/2006/relationships/hyperlink" Target="http://en.wikipedia.org/wiki/Chebyshev_filter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Butterworth_filter" TargetMode="External"/><Relationship Id="rId11" Type="http://schemas.openxmlformats.org/officeDocument/2006/relationships/hyperlink" Target="http://images.google.com/url?q=http://www-k.ext.ti.com/SRVS/Data/ti/KnowledgeBases/analog/document/faqs/ch.htm&amp;usg=AFQjCNGkqwIzRK9A6wvRLyRqT4Hf3CM0tg" TargetMode="External"/><Relationship Id="rId5" Type="http://schemas.openxmlformats.org/officeDocument/2006/relationships/hyperlink" Target="http://www.swarthmore.edu/NatSci/echeeve1/Ref/LPSA/Bode/Bode.html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en.wikipedia.org/wiki/Bode_plot" TargetMode="External"/><Relationship Id="rId9" Type="http://schemas.openxmlformats.org/officeDocument/2006/relationships/hyperlink" Target="http://www.ece.msstate.edu/research/isip/publications/courses/ece_3163/lectures/current/lecture_33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users.ece.gatech.edu/~bonnie/book3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5.bin"/><Relationship Id="rId5" Type="http://schemas.openxmlformats.org/officeDocument/2006/relationships/hyperlink" Target="http://stellar.mit.edu/S/course/6/sp08/6.003/courseMaterial/topics/topic1/lectureNotes/Lecture__18/Lecture__18.pdf" TargetMode="External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hyperlink" Target="http://stellar.mit.edu/S/course/6/sp08/6.003/courseMaterial/topics/topic1/lectureNotes/Lecture__18/Lecture__18.pdf" TargetMode="Externa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hyperlink" Target="http://stellar.mit.edu/S/course/6/sp08/6.003/courseMaterial/topics/topic1/lectureNotes/Lecture__18/Lecture__18.pdf" TargetMode="Externa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0.png"/><Relationship Id="rId4" Type="http://schemas.openxmlformats.org/officeDocument/2006/relationships/hyperlink" Target="http://users.ece.gatech.edu/~bonnie/book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gatech.edu/~bonnie/book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gatech.edu/~bonnie/book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hyperlink" Target="http://users.ece.gatech.edu/~bonnie/book3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en.wikipedia.org/wiki/Butterworth_filter" TargetMode="External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hyperlink" Target="http://en.wikipedia.org/wiki/Chebyshev_filter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://users.ece.gatech.edu/~bonnie/book3/" TargetMode="Externa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424066"/>
            <a:ext cx="4721225" cy="4160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First-</a:t>
            </a: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Order System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Second-Order System</a:t>
            </a: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Poles and Zeros</a:t>
            </a: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Butterworth Filters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Chebyshev Filters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Frequency Transformations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MIT 6.003: Lecture 18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Wiki: Bode Plots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EC: Bode Plots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Wiki: Butterworth Filters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Wiki: Chebyshev Filters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.../publications/courses/ece_3163/lectures/current/lecture_33.ppt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9"/>
              </a:rPr>
              <a:t>.../publications/courses/ece_3163/lectures/current/lecture_33.mp3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33: </a:t>
            </a:r>
            <a:r>
              <a:rPr lang="en-US" b="1" dirty="0" smtClean="0">
                <a:solidFill>
                  <a:schemeClr val="accent2"/>
                </a:solidFill>
              </a:rPr>
              <a:t>BODE PLOTS AND FILTERS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32097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10"/>
          <a:srcRect l="31005" t="27826" r="32780" b="15799"/>
          <a:stretch>
            <a:fillRect/>
          </a:stretch>
        </p:blipFill>
        <p:spPr bwMode="auto">
          <a:xfrm>
            <a:off x="6248229" y="2690191"/>
            <a:ext cx="2219910" cy="249140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2098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27730" y="1431235"/>
            <a:ext cx="2345762" cy="22940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8865" t="25652" r="15738" b="39528"/>
          <a:stretch>
            <a:fillRect/>
          </a:stretch>
        </p:blipFill>
        <p:spPr bwMode="auto">
          <a:xfrm>
            <a:off x="4385613" y="596348"/>
            <a:ext cx="4625860" cy="17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6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 l="18865" t="24026" r="15869" b="40059"/>
          <a:stretch>
            <a:fillRect/>
          </a:stretch>
        </p:blipFill>
        <p:spPr bwMode="auto">
          <a:xfrm>
            <a:off x="4368469" y="2504656"/>
            <a:ext cx="4643004" cy="184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7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7"/>
          <a:srcRect l="18865" t="23123" r="15869" b="41224"/>
          <a:stretch>
            <a:fillRect/>
          </a:stretch>
        </p:blipFill>
        <p:spPr bwMode="auto">
          <a:xfrm>
            <a:off x="4393535" y="4631699"/>
            <a:ext cx="4592745" cy="180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Frequency Transformations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296" y="622853"/>
            <a:ext cx="8593620" cy="60272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There are two general approaches to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filter design:</a:t>
            </a:r>
          </a:p>
          <a:p>
            <a:pPr marL="344488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 smtClean="0">
                <a:sym typeface="Symbol"/>
              </a:rPr>
              <a:t>Direct optimization of the desired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frequency response, typically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using software like MATLAB.</a:t>
            </a:r>
          </a:p>
          <a:p>
            <a:pPr marL="344488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kern="0" dirty="0" smtClean="0">
                <a:sym typeface="Symbol"/>
              </a:rPr>
              <a:t>Design a “normalized” lowpass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filter and then transform it to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another lowpass, highpass or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bandpass filter.</a:t>
            </a:r>
          </a:p>
          <a:p>
            <a:pPr marL="173038" indent="-173038">
              <a:spcAft>
                <a:spcPts val="128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latter approach can be achieved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by using these simple frequency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transformations:</a:t>
            </a:r>
          </a:p>
          <a:p>
            <a:pPr marL="173038" indent="-173038">
              <a:spcAft>
                <a:spcPts val="128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This latter approach is popular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because it leverages our knowledge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of the properties of lowpass filters.</a:t>
            </a:r>
          </a:p>
        </p:txBody>
      </p:sp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466173" y="4196451"/>
          <a:ext cx="3371850" cy="1371600"/>
        </p:xfrm>
        <a:graphic>
          <a:graphicData uri="http://schemas.openxmlformats.org/presentationml/2006/ole">
            <p:oleObj spid="_x0000_s192514" name="Equation" r:id="rId8" imgW="224784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637654"/>
            <a:ext cx="8721969" cy="255454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Analyzed the frequency response of a first and second-order system.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how this can be approximated using Bode plots.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that the Bode plot can be used to construct the frequency and phase responses of complex systems.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Butterworth and Chebyshev lowpass filters.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Described how lowpass filters can be converted to bandpass and highpass filters using a frequency transformation.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First-Order System Revisited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" y="576772"/>
            <a:ext cx="8742046" cy="187743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the transfer function</a:t>
            </a:r>
            <a:br>
              <a:rPr lang="en-US" sz="1800" b="1" dirty="0" smtClean="0"/>
            </a:br>
            <a:r>
              <a:rPr lang="en-US" sz="1800" b="1" dirty="0" smtClean="0"/>
              <a:t>for a 1</a:t>
            </a:r>
            <a:r>
              <a:rPr lang="en-US" sz="1800" b="1" baseline="30000" dirty="0" smtClean="0"/>
              <a:t>st</a:t>
            </a:r>
            <a:r>
              <a:rPr lang="en-US" sz="1800" b="1" dirty="0" smtClean="0"/>
              <a:t>-order system:</a:t>
            </a:r>
          </a:p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frequency response of this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system is:</a:t>
            </a:r>
          </a:p>
        </p:txBody>
      </p:sp>
      <p:graphicFrame>
        <p:nvGraphicFramePr>
          <p:cNvPr id="130063" name="Object 15"/>
          <p:cNvGraphicFramePr>
            <a:graphicFrameLocks noChangeAspect="1"/>
          </p:cNvGraphicFramePr>
          <p:nvPr/>
        </p:nvGraphicFramePr>
        <p:xfrm>
          <a:off x="458788" y="1197390"/>
          <a:ext cx="2667000" cy="590550"/>
        </p:xfrm>
        <a:graphic>
          <a:graphicData uri="http://schemas.openxmlformats.org/presentationml/2006/ole">
            <p:oleObj spid="_x0000_s130063" name="Equation" r:id="rId4" imgW="1777680" imgH="393480" progId="Equation.3">
              <p:embed/>
            </p:oleObj>
          </a:graphicData>
        </a:graphic>
      </p:graphicFrame>
      <p:pic>
        <p:nvPicPr>
          <p:cNvPr id="130067" name="Picture 1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13150" r="49960"/>
          <a:stretch>
            <a:fillRect/>
          </a:stretch>
        </p:blipFill>
        <p:spPr bwMode="auto">
          <a:xfrm>
            <a:off x="5016271" y="503583"/>
            <a:ext cx="3897542" cy="169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49530"/>
          <a:stretch>
            <a:fillRect/>
          </a:stretch>
        </p:blipFill>
        <p:spPr bwMode="auto">
          <a:xfrm>
            <a:off x="4863547" y="2267725"/>
            <a:ext cx="3930996" cy="195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0068" name="Object 20"/>
          <p:cNvGraphicFramePr>
            <a:graphicFrameLocks noChangeAspect="1"/>
          </p:cNvGraphicFramePr>
          <p:nvPr/>
        </p:nvGraphicFramePr>
        <p:xfrm>
          <a:off x="6982099" y="1005992"/>
          <a:ext cx="1562100" cy="590550"/>
        </p:xfrm>
        <a:graphic>
          <a:graphicData uri="http://schemas.openxmlformats.org/presentationml/2006/ole">
            <p:oleObj spid="_x0000_s130068" name="Equation" r:id="rId7" imgW="1041120" imgH="393480" progId="Equation.3">
              <p:embed/>
            </p:oleObj>
          </a:graphicData>
        </a:graphic>
      </p:graphicFrame>
      <p:graphicFrame>
        <p:nvGraphicFramePr>
          <p:cNvPr id="130069" name="Object 21"/>
          <p:cNvGraphicFramePr>
            <a:graphicFrameLocks noChangeAspect="1"/>
          </p:cNvGraphicFramePr>
          <p:nvPr/>
        </p:nvGraphicFramePr>
        <p:xfrm>
          <a:off x="6851030" y="3349073"/>
          <a:ext cx="1809750" cy="342900"/>
        </p:xfrm>
        <a:graphic>
          <a:graphicData uri="http://schemas.openxmlformats.org/presentationml/2006/ole">
            <p:oleObj spid="_x0000_s130069" name="Equation" r:id="rId8" imgW="1206360" imgH="228600" progId="Equation.3">
              <p:embed/>
            </p:oleObj>
          </a:graphicData>
        </a:graphic>
      </p:graphicFrame>
      <p:pic>
        <p:nvPicPr>
          <p:cNvPr id="130070" name="Picture 22">
            <a:hlinkClick r:id="rId5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7856" y="4249599"/>
            <a:ext cx="3371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0071" name="Object 23"/>
          <p:cNvGraphicFramePr>
            <a:graphicFrameLocks noChangeAspect="1"/>
          </p:cNvGraphicFramePr>
          <p:nvPr/>
        </p:nvGraphicFramePr>
        <p:xfrm>
          <a:off x="466725" y="2506663"/>
          <a:ext cx="3105150" cy="2438400"/>
        </p:xfrm>
        <a:graphic>
          <a:graphicData uri="http://schemas.openxmlformats.org/presentationml/2006/ole">
            <p:oleObj spid="_x0000_s130071" name="Equation" r:id="rId10" imgW="2070000" imgH="1625400" progId="Equation.3">
              <p:embed/>
            </p:oleObj>
          </a:graphicData>
        </a:graphic>
      </p:graphicFrame>
      <p:graphicFrame>
        <p:nvGraphicFramePr>
          <p:cNvPr id="130072" name="Object 24"/>
          <p:cNvGraphicFramePr>
            <a:graphicFrameLocks noChangeAspect="1"/>
          </p:cNvGraphicFramePr>
          <p:nvPr/>
        </p:nvGraphicFramePr>
        <p:xfrm>
          <a:off x="457200" y="5121275"/>
          <a:ext cx="2990850" cy="1409700"/>
        </p:xfrm>
        <a:graphic>
          <a:graphicData uri="http://schemas.openxmlformats.org/presentationml/2006/ole">
            <p:oleObj spid="_x0000_s130072" name="Equation" r:id="rId11" imgW="199368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Bode Plot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" y="563520"/>
            <a:ext cx="8742046" cy="35548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Asymptotic approximation to</a:t>
            </a:r>
            <a:br>
              <a:rPr lang="en-US" sz="1800" b="1" dirty="0" smtClean="0"/>
            </a:br>
            <a:r>
              <a:rPr lang="en-US" sz="1800" b="1" dirty="0" smtClean="0"/>
              <a:t>the actual frequency response.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Plotted on a log-log scale.</a:t>
            </a:r>
          </a:p>
          <a:p>
            <a:pPr marL="165100" indent="-165100">
              <a:spcAft>
                <a:spcPts val="10200"/>
              </a:spcAft>
              <a:buFont typeface="Arial" pitchFamily="34" charset="0"/>
              <a:buChar char="•"/>
            </a:pPr>
            <a:r>
              <a:rPr lang="en-US" sz="1800" b="1" dirty="0" smtClean="0"/>
              <a:t>Allows approximation of the</a:t>
            </a:r>
            <a:br>
              <a:rPr lang="en-US" sz="1800" b="1" dirty="0" smtClean="0"/>
            </a:br>
            <a:r>
              <a:rPr lang="en-US" sz="1800" b="1" dirty="0" smtClean="0"/>
              <a:t>frequency response using</a:t>
            </a:r>
            <a:br>
              <a:rPr lang="en-US" sz="1800" b="1" dirty="0" smtClean="0"/>
            </a:br>
            <a:r>
              <a:rPr lang="en-US" sz="1800" b="1" dirty="0" smtClean="0"/>
              <a:t>straight lines:</a:t>
            </a:r>
          </a:p>
          <a:p>
            <a:pPr marL="165100" indent="-165100">
              <a:spcAft>
                <a:spcPts val="256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Note that:</a:t>
            </a:r>
          </a:p>
        </p:txBody>
      </p:sp>
      <p:graphicFrame>
        <p:nvGraphicFramePr>
          <p:cNvPr id="130071" name="Object 23"/>
          <p:cNvGraphicFramePr>
            <a:graphicFrameLocks noChangeAspect="1"/>
          </p:cNvGraphicFramePr>
          <p:nvPr/>
        </p:nvGraphicFramePr>
        <p:xfrm>
          <a:off x="465138" y="2622550"/>
          <a:ext cx="3105150" cy="1066800"/>
        </p:xfrm>
        <a:graphic>
          <a:graphicData uri="http://schemas.openxmlformats.org/presentationml/2006/ole">
            <p:oleObj spid="_x0000_s180229" name="Equation" r:id="rId4" imgW="2070000" imgH="711000" progId="Equation.3">
              <p:embed/>
            </p:oleObj>
          </a:graphicData>
        </a:graphic>
      </p:graphicFrame>
      <p:pic>
        <p:nvPicPr>
          <p:cNvPr id="180231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8978" y="841513"/>
            <a:ext cx="48291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334539" y="2360041"/>
            <a:ext cx="1557123" cy="40011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38100">
            <a:solidFill>
              <a:schemeClr val="accent2"/>
            </a:solidFill>
          </a:ln>
        </p:spPr>
        <p:txBody>
          <a:bodyPr wrap="square" lIns="91440" tIns="91440" rIns="91440" bIns="91440" rtlCol="0" anchor="ctr" anchorCtr="0">
            <a:spAutoFit/>
          </a:bodyPr>
          <a:lstStyle/>
          <a:p>
            <a:pPr marL="165100" marR="0" indent="-1651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kern="0" dirty="0" smtClean="0">
                <a:solidFill>
                  <a:schemeClr val="accent1"/>
                </a:solidFill>
                <a:latin typeface="+mn-lt"/>
              </a:rPr>
              <a:t>20 dB/decade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6174" y="4536394"/>
            <a:ext cx="1590252" cy="40011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38100">
            <a:solidFill>
              <a:schemeClr val="accent2"/>
            </a:solidFill>
          </a:ln>
        </p:spPr>
        <p:txBody>
          <a:bodyPr wrap="square" lIns="91440" tIns="91440" rIns="91440" bIns="91440" rtlCol="0" anchor="ctr" anchorCtr="0">
            <a:spAutoFit/>
          </a:bodyPr>
          <a:lstStyle/>
          <a:p>
            <a:pPr marL="165100" marR="0" indent="-1651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kern="0" dirty="0" smtClean="0">
                <a:solidFill>
                  <a:schemeClr val="accent1"/>
                </a:solidFill>
                <a:latin typeface="+mn-lt"/>
              </a:rPr>
              <a:t>Changes by </a:t>
            </a:r>
            <a:r>
              <a:rPr lang="en-US" sz="1400" b="1" kern="0" dirty="0" smtClean="0">
                <a:solidFill>
                  <a:schemeClr val="accent1"/>
                </a:solidFill>
                <a:latin typeface="+mn-lt"/>
                <a:sym typeface="Symbol"/>
              </a:rPr>
              <a:t>/2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0232" name="Object 8"/>
          <p:cNvGraphicFramePr>
            <a:graphicFrameLocks noChangeAspect="1"/>
          </p:cNvGraphicFramePr>
          <p:nvPr/>
        </p:nvGraphicFramePr>
        <p:xfrm>
          <a:off x="338138" y="4162425"/>
          <a:ext cx="3486150" cy="2133600"/>
        </p:xfrm>
        <a:graphic>
          <a:graphicData uri="http://schemas.openxmlformats.org/presentationml/2006/ole">
            <p:oleObj spid="_x0000_s180232" name="Equation" r:id="rId7" imgW="2323800" imgH="1422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Second-Order System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" y="576772"/>
            <a:ext cx="8742046" cy="30777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The transfer function of a </a:t>
            </a:r>
            <a:br>
              <a:rPr lang="en-US" sz="1800" b="1" dirty="0" smtClean="0"/>
            </a:br>
            <a:r>
              <a:rPr lang="en-US" sz="1800" b="1" dirty="0" smtClean="0"/>
              <a:t>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-order system:</a:t>
            </a:r>
          </a:p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frequency response of this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system can be modeled as:</a:t>
            </a:r>
          </a:p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When              : </a:t>
            </a:r>
          </a:p>
        </p:txBody>
      </p:sp>
      <p:graphicFrame>
        <p:nvGraphicFramePr>
          <p:cNvPr id="130071" name="Object 23"/>
          <p:cNvGraphicFramePr>
            <a:graphicFrameLocks noChangeAspect="1"/>
          </p:cNvGraphicFramePr>
          <p:nvPr/>
        </p:nvGraphicFramePr>
        <p:xfrm>
          <a:off x="446088" y="2524125"/>
          <a:ext cx="3905250" cy="838200"/>
        </p:xfrm>
        <a:graphic>
          <a:graphicData uri="http://schemas.openxmlformats.org/presentationml/2006/ole">
            <p:oleObj spid="_x0000_s181253" name="Equation" r:id="rId4" imgW="2603160" imgH="558720" progId="Equation.3">
              <p:embed/>
            </p:oleObj>
          </a:graphicData>
        </a:graphic>
      </p:graphicFrame>
      <p:graphicFrame>
        <p:nvGraphicFramePr>
          <p:cNvPr id="181255" name="Object 7"/>
          <p:cNvGraphicFramePr>
            <a:graphicFrameLocks noChangeAspect="1"/>
          </p:cNvGraphicFramePr>
          <p:nvPr/>
        </p:nvGraphicFramePr>
        <p:xfrm>
          <a:off x="455613" y="1129054"/>
          <a:ext cx="2305050" cy="685800"/>
        </p:xfrm>
        <a:graphic>
          <a:graphicData uri="http://schemas.openxmlformats.org/presentationml/2006/ole">
            <p:oleObj spid="_x0000_s181255" name="Equation" r:id="rId5" imgW="1536480" imgH="457200" progId="Equation.3">
              <p:embed/>
            </p:oleObj>
          </a:graphicData>
        </a:graphic>
      </p:graphicFrame>
      <p:pic>
        <p:nvPicPr>
          <p:cNvPr id="181256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2288" y="840892"/>
            <a:ext cx="45910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016487" y="2227519"/>
            <a:ext cx="1557123" cy="40011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38100">
            <a:solidFill>
              <a:schemeClr val="accent2"/>
            </a:solidFill>
          </a:ln>
        </p:spPr>
        <p:txBody>
          <a:bodyPr wrap="square" lIns="91440" tIns="91440" rIns="91440" bIns="91440" rtlCol="0" anchor="ctr" anchorCtr="0">
            <a:spAutoFit/>
          </a:bodyPr>
          <a:lstStyle/>
          <a:p>
            <a:pPr marL="165100" marR="0" indent="-1651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kern="0" dirty="0" smtClean="0">
                <a:solidFill>
                  <a:schemeClr val="accent1"/>
                </a:solidFill>
                <a:latin typeface="+mn-lt"/>
              </a:rPr>
              <a:t>40 dB/decade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4956" y="3926794"/>
            <a:ext cx="1404722" cy="40011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38100">
            <a:solidFill>
              <a:schemeClr val="accent2"/>
            </a:solidFill>
          </a:ln>
        </p:spPr>
        <p:txBody>
          <a:bodyPr wrap="square" lIns="91440" tIns="91440" rIns="91440" bIns="91440" rtlCol="0" anchor="ctr" anchorCtr="0">
            <a:spAutoFit/>
          </a:bodyPr>
          <a:lstStyle/>
          <a:p>
            <a:pPr marL="165100" marR="0" indent="-1651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kern="0" dirty="0" smtClean="0">
                <a:solidFill>
                  <a:schemeClr val="accent1"/>
                </a:solidFill>
                <a:latin typeface="+mn-lt"/>
              </a:rPr>
              <a:t>Changes by </a:t>
            </a:r>
            <a:r>
              <a:rPr lang="en-US" sz="1400" b="1" kern="0" dirty="0" smtClean="0">
                <a:solidFill>
                  <a:schemeClr val="accent1"/>
                </a:solidFill>
                <a:latin typeface="+mn-lt"/>
                <a:sym typeface="Symbol"/>
              </a:rPr>
              <a:t>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1257" name="Object 9"/>
          <p:cNvGraphicFramePr>
            <a:graphicFrameLocks noChangeAspect="1"/>
          </p:cNvGraphicFramePr>
          <p:nvPr/>
        </p:nvGraphicFramePr>
        <p:xfrm>
          <a:off x="1016070" y="3347002"/>
          <a:ext cx="800100" cy="342900"/>
        </p:xfrm>
        <a:graphic>
          <a:graphicData uri="http://schemas.openxmlformats.org/presentationml/2006/ole">
            <p:oleObj spid="_x0000_s181257" name="Equation" r:id="rId8" imgW="533160" imgH="228600" progId="Equation.3">
              <p:embed/>
            </p:oleObj>
          </a:graphicData>
        </a:graphic>
      </p:graphicFrame>
      <p:graphicFrame>
        <p:nvGraphicFramePr>
          <p:cNvPr id="181259" name="Object 11"/>
          <p:cNvGraphicFramePr>
            <a:graphicFrameLocks noChangeAspect="1"/>
          </p:cNvGraphicFramePr>
          <p:nvPr/>
        </p:nvGraphicFramePr>
        <p:xfrm>
          <a:off x="455613" y="3805929"/>
          <a:ext cx="2686050" cy="2552700"/>
        </p:xfrm>
        <a:graphic>
          <a:graphicData uri="http://schemas.openxmlformats.org/presentationml/2006/ole">
            <p:oleObj spid="_x0000_s181259" name="Equation" r:id="rId9" imgW="1790640" imgH="1701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Poles and Zeroes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61807" name="Picture 1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4232" t="21141" r="12457" b="4416"/>
          <a:stretch>
            <a:fillRect/>
          </a:stretch>
        </p:blipFill>
        <p:spPr bwMode="auto">
          <a:xfrm>
            <a:off x="3154013" y="2182232"/>
            <a:ext cx="5870713" cy="42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82879" y="576772"/>
            <a:ext cx="8742046" cy="655564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Transfer function: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critical frequencies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are </a:t>
            </a:r>
            <a:r>
              <a:rPr lang="en-US" sz="1800" i="1" kern="0" dirty="0" smtClean="0">
                <a:sym typeface="Symbol"/>
              </a:rPr>
              <a:t></a:t>
            </a:r>
            <a:r>
              <a:rPr lang="en-US" sz="1800" kern="0" dirty="0" smtClean="0">
                <a:sym typeface="Symbol"/>
              </a:rPr>
              <a:t> = 2 </a:t>
            </a:r>
            <a:r>
              <a:rPr lang="en-US" sz="1800" b="1" kern="0" dirty="0" smtClean="0">
                <a:sym typeface="Symbol"/>
              </a:rPr>
              <a:t>(zero)</a:t>
            </a:r>
            <a:r>
              <a:rPr lang="en-US" sz="1800" kern="0" dirty="0" smtClean="0">
                <a:sym typeface="Symbol"/>
              </a:rPr>
              <a:t>, 10 </a:t>
            </a:r>
            <a:r>
              <a:rPr lang="en-US" sz="1800" b="1" kern="0" dirty="0" smtClean="0">
                <a:sym typeface="Symbol"/>
              </a:rPr>
              <a:t>(pole)</a:t>
            </a:r>
            <a:r>
              <a:rPr lang="en-US" sz="1800" kern="0" dirty="0" smtClean="0">
                <a:sym typeface="Symbol"/>
              </a:rPr>
              <a:t>,</a:t>
            </a:r>
            <a:br>
              <a:rPr lang="en-US" sz="1800" kern="0" dirty="0" smtClean="0">
                <a:sym typeface="Symbol"/>
              </a:rPr>
            </a:br>
            <a:r>
              <a:rPr lang="en-US" sz="1800" kern="0" dirty="0" smtClean="0">
                <a:sym typeface="Symbol"/>
              </a:rPr>
              <a:t>and 50 </a:t>
            </a:r>
            <a:r>
              <a:rPr lang="en-US" sz="1800" b="1" kern="0" dirty="0" smtClean="0">
                <a:sym typeface="Symbol"/>
              </a:rPr>
              <a:t>(pole).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MATLAB (exact resp.):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kern="0" dirty="0" smtClean="0">
                <a:sym typeface="Symbol"/>
              </a:rPr>
              <a:t>	w = </a:t>
            </a:r>
            <a:r>
              <a:rPr lang="en-US" sz="1800" kern="0" dirty="0" err="1" smtClean="0">
                <a:sym typeface="Symbol"/>
              </a:rPr>
              <a:t>logspace</a:t>
            </a:r>
            <a:r>
              <a:rPr lang="en-US" sz="1800" kern="0" dirty="0" smtClean="0">
                <a:sym typeface="Symbol"/>
              </a:rPr>
              <a:t>(-1,3,300);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kern="0" dirty="0" smtClean="0">
                <a:sym typeface="Symbol"/>
              </a:rPr>
              <a:t>	s = j*w;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kern="0" dirty="0" smtClean="0">
                <a:sym typeface="Symbol"/>
              </a:rPr>
              <a:t>	H = 1000*(s+2)./(s+10)./(s+50);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kern="0" dirty="0" smtClean="0">
                <a:sym typeface="Symbol"/>
              </a:rPr>
              <a:t>	</a:t>
            </a:r>
            <a:r>
              <a:rPr lang="en-US" sz="1800" kern="0" dirty="0" err="1" smtClean="0">
                <a:sym typeface="Symbol"/>
              </a:rPr>
              <a:t>magdB</a:t>
            </a:r>
            <a:r>
              <a:rPr lang="en-US" sz="1800" kern="0" dirty="0" smtClean="0">
                <a:sym typeface="Symbol"/>
              </a:rPr>
              <a:t> = 20*log10(abs(H));</a:t>
            </a:r>
          </a:p>
          <a:p>
            <a:pPr marL="165100" indent="-165100">
              <a:spcAft>
                <a:spcPts val="1200"/>
              </a:spcAft>
            </a:pPr>
            <a:r>
              <a:rPr lang="en-US" sz="1800" kern="0" dirty="0" smtClean="0">
                <a:sym typeface="Symbol"/>
              </a:rPr>
              <a:t>	phase = angle(H)*180/pi;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MATLAB (Bode):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b="1" kern="0" dirty="0" smtClean="0">
                <a:sym typeface="Symbol"/>
              </a:rPr>
              <a:t>	</a:t>
            </a:r>
            <a:r>
              <a:rPr lang="en-US" sz="1800" kern="0" dirty="0" smtClean="0">
                <a:sym typeface="Symbol"/>
              </a:rPr>
              <a:t>num = [1000 2000];</a:t>
            </a:r>
          </a:p>
          <a:p>
            <a:pPr marL="165100" indent="-165100">
              <a:spcAft>
                <a:spcPts val="0"/>
              </a:spcAft>
            </a:pPr>
            <a:r>
              <a:rPr lang="en-US" sz="1800" kern="0" dirty="0" smtClean="0">
                <a:sym typeface="Symbol"/>
              </a:rPr>
              <a:t>	den = </a:t>
            </a:r>
            <a:r>
              <a:rPr lang="en-US" sz="1800" kern="0" dirty="0" err="1" smtClean="0">
                <a:sym typeface="Symbol"/>
              </a:rPr>
              <a:t>conv</a:t>
            </a:r>
            <a:r>
              <a:rPr lang="en-US" sz="1800" kern="0" dirty="0" smtClean="0">
                <a:sym typeface="Symbol"/>
              </a:rPr>
              <a:t>([1 1o], [1 50]);</a:t>
            </a:r>
          </a:p>
          <a:p>
            <a:pPr marL="165100" indent="-165100">
              <a:spcAft>
                <a:spcPts val="1200"/>
              </a:spcAft>
            </a:pPr>
            <a:r>
              <a:rPr lang="en-US" sz="1800" kern="0" dirty="0" smtClean="0">
                <a:sym typeface="Symbol"/>
              </a:rPr>
              <a:t>	bode(num, den);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Bode plots are useful as an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analytic tool.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endParaRPr lang="en-US" sz="1800" b="1" kern="0" dirty="0" smtClean="0">
              <a:sym typeface="Symbol"/>
            </a:endParaRPr>
          </a:p>
        </p:txBody>
      </p:sp>
      <p:graphicFrame>
        <p:nvGraphicFramePr>
          <p:cNvPr id="161806" name="Object 14"/>
          <p:cNvGraphicFramePr>
            <a:graphicFrameLocks noChangeAspect="1"/>
          </p:cNvGraphicFramePr>
          <p:nvPr/>
        </p:nvGraphicFramePr>
        <p:xfrm>
          <a:off x="455613" y="597232"/>
          <a:ext cx="7696201" cy="1333500"/>
        </p:xfrm>
        <a:graphic>
          <a:graphicData uri="http://schemas.openxmlformats.org/presentationml/2006/ole">
            <p:oleObj spid="_x0000_s161806" name="Equation" r:id="rId6" imgW="513072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Comparison of Exact and Bode Plots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22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4590" t="20237" r="12327" b="4054"/>
          <a:stretch>
            <a:fillRect/>
          </a:stretch>
        </p:blipFill>
        <p:spPr bwMode="auto">
          <a:xfrm>
            <a:off x="481976" y="571489"/>
            <a:ext cx="8171690" cy="610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Causal Filters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19" y="622852"/>
            <a:ext cx="8742046" cy="60324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Recall that the ideal lowpass filter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is a noncausal filter and hence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unrealizable.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filter design problem then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becomes an optimization problem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in which we try to best meet the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user’s requirements with a filter that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can be implemented with the least number of components.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This is equivalent to trying to minimize the number of coefficients in the (Laplace transform) transfer function. It is also comparable to minimizing the order of the filter.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Typically the numerator order is less than or equal to the denominator order, so, building on the concept of a Bode plot, we can relate the maximum amount of attenuation desired to the order of the denominator.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There are often no “perfect” solutions. Users must tradeoff design constraints such as passband smoothness, stopband attenuation and linearity in phase.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Computer-aided design programs, including MATLAB, are able to design filters once the user adequately specifies the constraints. We will explore two interesting analytic solutions: Butterworth and Chebyshev filters.</a:t>
            </a:r>
          </a:p>
        </p:txBody>
      </p:sp>
      <p:pic>
        <p:nvPicPr>
          <p:cNvPr id="18636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0031" t="25839" r="7898" b="27182"/>
          <a:stretch>
            <a:fillRect/>
          </a:stretch>
        </p:blipFill>
        <p:spPr bwMode="auto">
          <a:xfrm>
            <a:off x="4532752" y="556591"/>
            <a:ext cx="4399213" cy="181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Butterworth Filters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19" y="622852"/>
            <a:ext cx="8742046" cy="58631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Butterworth filters are maximally flat in the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passband. Their distinguishing characteristic is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that the poles are arranged on a semi-circle of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radius </a:t>
            </a:r>
            <a:r>
              <a:rPr lang="en-US" sz="1800" i="1" kern="0" dirty="0" smtClean="0">
                <a:sym typeface="Symbol"/>
              </a:rPr>
              <a:t></a:t>
            </a:r>
            <a:r>
              <a:rPr lang="en-US" sz="1800" i="1" kern="0" baseline="-25000" dirty="0" smtClean="0">
                <a:sym typeface="Symbol"/>
              </a:rPr>
              <a:t>c</a:t>
            </a:r>
            <a:r>
              <a:rPr lang="en-US" sz="1800" b="1" kern="0" dirty="0" smtClean="0">
                <a:sym typeface="Symbol"/>
              </a:rPr>
              <a:t> in the left-half plane.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The filter function is an all-pole filter that exploits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the properties of </a:t>
            </a:r>
            <a:r>
              <a:rPr lang="en-US" sz="1800" b="1" kern="0" dirty="0" smtClean="0">
                <a:sym typeface="Symbol"/>
                <a:hlinkClick r:id="rId4"/>
              </a:rPr>
              <a:t>Butterworth polynomials</a:t>
            </a:r>
            <a:r>
              <a:rPr lang="en-US" sz="1800" b="1" kern="0" dirty="0" smtClean="0">
                <a:sym typeface="Symbol"/>
              </a:rPr>
              <a:t>.</a:t>
            </a:r>
          </a:p>
          <a:p>
            <a:pPr marL="165100" indent="-165100">
              <a:spcAft>
                <a:spcPts val="108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Examples:</a:t>
            </a:r>
          </a:p>
          <a:p>
            <a:pPr marL="165100" indent="-165100">
              <a:spcAft>
                <a:spcPts val="66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Frequency Response:</a:t>
            </a:r>
          </a:p>
          <a:p>
            <a:pPr marL="165100" indent="-165100">
              <a:spcAft>
                <a:spcPts val="128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Design strategy: select the cutoff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frequency and the amount of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stopband attenuation, then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compute the order of the filter.</a:t>
            </a:r>
          </a:p>
        </p:txBody>
      </p:sp>
      <p:pic>
        <p:nvPicPr>
          <p:cNvPr id="19046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35564" t="17346" r="16365" b="4054"/>
          <a:stretch>
            <a:fillRect/>
          </a:stretch>
        </p:blipFill>
        <p:spPr bwMode="auto">
          <a:xfrm>
            <a:off x="5897217" y="649356"/>
            <a:ext cx="3026121" cy="356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455613" y="2788411"/>
          <a:ext cx="3067050" cy="704850"/>
        </p:xfrm>
        <a:graphic>
          <a:graphicData uri="http://schemas.openxmlformats.org/presentationml/2006/ole">
            <p:oleObj spid="_x0000_s190467" name="Equation" r:id="rId7" imgW="2044440" imgH="469800" progId="Equation.3">
              <p:embed/>
            </p:oleObj>
          </a:graphicData>
        </a:graphic>
      </p:graphicFrame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455613" y="3506860"/>
          <a:ext cx="3638550" cy="685800"/>
        </p:xfrm>
        <a:graphic>
          <a:graphicData uri="http://schemas.openxmlformats.org/presentationml/2006/ole">
            <p:oleObj spid="_x0000_s190468" name="Equation" r:id="rId8" imgW="2425680" imgH="457200" progId="Equation.3">
              <p:embed/>
            </p:oleObj>
          </a:graphicData>
        </a:graphic>
      </p:graphicFrame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455613" y="4573036"/>
          <a:ext cx="2438400" cy="723900"/>
        </p:xfrm>
        <a:graphic>
          <a:graphicData uri="http://schemas.openxmlformats.org/presentationml/2006/ole">
            <p:oleObj spid="_x0000_s190469" name="Equation" r:id="rId9" imgW="1625400" imgH="482400" progId="Equation.3">
              <p:embed/>
            </p:oleObj>
          </a:graphicData>
        </a:graphic>
      </p:graphicFrame>
      <p:pic>
        <p:nvPicPr>
          <p:cNvPr id="190470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10"/>
          <a:srcRect l="18344" t="24929" r="15738" b="39678"/>
          <a:stretch>
            <a:fillRect/>
          </a:stretch>
        </p:blipFill>
        <p:spPr bwMode="auto">
          <a:xfrm>
            <a:off x="4538227" y="4678019"/>
            <a:ext cx="4433492" cy="171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4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8214" t="21316" r="15869" b="43088"/>
          <a:stretch>
            <a:fillRect/>
          </a:stretch>
        </p:blipFill>
        <p:spPr bwMode="auto">
          <a:xfrm>
            <a:off x="3670285" y="4412974"/>
            <a:ext cx="5241940" cy="20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Chebyshev Filters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19" y="622852"/>
            <a:ext cx="8742046" cy="646330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Chebyshev filter, based on </a:t>
            </a:r>
            <a:r>
              <a:rPr lang="en-US" sz="1800" b="1" kern="0" dirty="0" smtClean="0">
                <a:sym typeface="Symbol"/>
                <a:hlinkClick r:id="rId6"/>
              </a:rPr>
              <a:t>Chebyshev polynomials</a:t>
            </a:r>
            <a:r>
              <a:rPr lang="en-US" sz="1800" b="1" kern="0" dirty="0" smtClean="0">
                <a:sym typeface="Symbol"/>
              </a:rPr>
              <a:t>, allows ripple in the passband to achieve greater attenuation. This implies a lower filter order at the expense of smoothness of the frequency response in the passband.</a:t>
            </a:r>
          </a:p>
          <a:p>
            <a:pPr marL="165100" indent="-165100">
              <a:spcAft>
                <a:spcPts val="4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Prototype:</a:t>
            </a:r>
          </a:p>
          <a:p>
            <a:pPr marL="165100" indent="-165100">
              <a:spcAft>
                <a:spcPts val="8400"/>
              </a:spcAft>
            </a:pPr>
            <a:r>
              <a:rPr lang="en-US" sz="1800" b="1" kern="0" dirty="0" smtClean="0">
                <a:sym typeface="Symbol"/>
              </a:rPr>
              <a:t>	where:</a:t>
            </a:r>
          </a:p>
          <a:p>
            <a:pPr marL="165100" indent="-165100">
              <a:spcAft>
                <a:spcPts val="1200"/>
              </a:spcAft>
            </a:pPr>
            <a:r>
              <a:rPr lang="en-US" sz="1800" b="1" kern="0" dirty="0" smtClean="0">
                <a:sym typeface="Symbol"/>
              </a:rPr>
              <a:t>	and </a:t>
            </a:r>
            <a:r>
              <a:rPr lang="en-US" sz="1800" i="1" kern="0" dirty="0" smtClean="0">
                <a:sym typeface="Symbol"/>
              </a:rPr>
              <a:t></a:t>
            </a:r>
            <a:r>
              <a:rPr lang="en-US" sz="1800" b="1" kern="0" dirty="0" smtClean="0">
                <a:sym typeface="Symbol"/>
              </a:rPr>
              <a:t> is chosen based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on the amount of passband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ripple that can be tolerated.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Filter design theory is based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largely on the mathematical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properties of polynomials.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sym typeface="Symbol"/>
              </a:rPr>
              <a:t>An third type of filter, the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olidFill>
                  <a:schemeClr val="accent1"/>
                </a:solidFill>
                <a:sym typeface="Symbol"/>
              </a:rPr>
              <a:t>elliptical filter</a:t>
            </a:r>
            <a:r>
              <a:rPr lang="en-US" sz="1800" b="1" kern="0" dirty="0" smtClean="0">
                <a:sym typeface="Symbol"/>
              </a:rPr>
              <a:t>, attempts to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allow ripple in both bands.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endParaRPr lang="en-US" sz="1800" b="1" kern="0" dirty="0" smtClean="0">
              <a:sym typeface="Symbol"/>
            </a:endParaRPr>
          </a:p>
        </p:txBody>
      </p:sp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469900" y="2685985"/>
          <a:ext cx="2571750" cy="1028700"/>
        </p:xfrm>
        <a:graphic>
          <a:graphicData uri="http://schemas.openxmlformats.org/presentationml/2006/ole">
            <p:oleObj spid="_x0000_s191491" name="Equation" r:id="rId7" imgW="1714320" imgH="685800" progId="Equation.3">
              <p:embed/>
            </p:oleObj>
          </a:graphicData>
        </a:graphic>
      </p:graphicFrame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469900" y="1826386"/>
          <a:ext cx="2667000" cy="704850"/>
        </p:xfrm>
        <a:graphic>
          <a:graphicData uri="http://schemas.openxmlformats.org/presentationml/2006/ole">
            <p:oleObj spid="_x0000_s191492" name="Equation" r:id="rId8" imgW="1777680" imgH="469800" progId="Equation.3">
              <p:embed/>
            </p:oleObj>
          </a:graphicData>
        </a:graphic>
      </p:graphicFrame>
      <p:pic>
        <p:nvPicPr>
          <p:cNvPr id="19149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9"/>
          <a:srcRect l="17847" t="26561" r="16105" b="36940"/>
          <a:stretch>
            <a:fillRect/>
          </a:stretch>
        </p:blipFill>
        <p:spPr bwMode="auto">
          <a:xfrm>
            <a:off x="3490577" y="1948071"/>
            <a:ext cx="5421647" cy="216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26330</TotalTime>
  <Words>247</Words>
  <Application>Microsoft PowerPoint</Application>
  <PresentationFormat>Letter Paper (8.5x11 in)</PresentationFormat>
  <Paragraphs>88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2521</cp:revision>
  <dcterms:created xsi:type="dcterms:W3CDTF">2002-09-12T17:13:32Z</dcterms:created>
  <dcterms:modified xsi:type="dcterms:W3CDTF">2008-11-07T02:27:37Z</dcterms:modified>
</cp:coreProperties>
</file>