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91" r:id="rId4"/>
    <p:sldId id="601" r:id="rId5"/>
    <p:sldId id="602" r:id="rId6"/>
    <p:sldId id="596" r:id="rId7"/>
    <p:sldId id="603" r:id="rId8"/>
    <p:sldId id="604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72" d="100"/>
          <a:sy n="72" d="100"/>
        </p:scale>
        <p:origin x="-1440" y="-90"/>
      </p:cViewPr>
      <p:guideLst>
        <p:guide orient="horz" pos="3177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11/6/2008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34.ppt" TargetMode="External"/><Relationship Id="rId3" Type="http://schemas.openxmlformats.org/officeDocument/2006/relationships/hyperlink" Target="http://stellar.mit.edu/S/course/6/sp08/6.003/courseMaterial/topics/topic1/lectureNotes/Lecture__20/Lecture__20.pdf" TargetMode="External"/><Relationship Id="rId7" Type="http://schemas.openxmlformats.org/officeDocument/2006/relationships/hyperlink" Target="http://www.soe.ucsc.edu/~jcortes/cosmo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rri.uta.edu/acs/history.htm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://www.britannica.com/EBchecked/topic/1133863/feedback-control" TargetMode="External"/><Relationship Id="rId10" Type="http://schemas.openxmlformats.org/officeDocument/2006/relationships/hyperlink" Target="http://www.nature.com/nrn/journal/v5/n7/box/nrn1427_BX2.html" TargetMode="External"/><Relationship Id="rId4" Type="http://schemas.openxmlformats.org/officeDocument/2006/relationships/hyperlink" Target="http://en.wikipedia.org/wiki/Control_theory" TargetMode="External"/><Relationship Id="rId9" Type="http://schemas.openxmlformats.org/officeDocument/2006/relationships/hyperlink" Target="http://www.ece.msstate.edu/research/isip/publications/courses/ece_3163/lectures/current/lecture_34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20/Lecture__2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20/Lecture__20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4" Type="http://schemas.openxmlformats.org/officeDocument/2006/relationships/hyperlink" Target="http://stellar.mit.edu/S/course/6/sp08/6.003/courseMaterial/topics/topic1/lectureNotes/Lecture__20/Lecture__20.pdf" TargetMode="External"/><Relationship Id="rId9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png"/><Relationship Id="rId4" Type="http://schemas.openxmlformats.org/officeDocument/2006/relationships/hyperlink" Target="http://stellar.mit.edu/S/course/6/sp08/6.003/courseMaterial/topics/topic1/lectureNotes/Lecture__20/Lecture__20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7.png"/><Relationship Id="rId4" Type="http://schemas.openxmlformats.org/officeDocument/2006/relationships/hyperlink" Target="http://stellar.mit.edu/S/course/6/sp08/6.003/courseMaterial/topics/topic1/lectureNotes/Lecture__20/Lecture__20.pdf" TargetMode="External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hyperlink" Target="http://stellar.mit.edu/S/course/6/sp08/6.003/courseMaterial/topics/topic1/lectureNotes/Lecture__20/Lecture__20.pdf" TargetMode="External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25.png"/><Relationship Id="rId4" Type="http://schemas.openxmlformats.org/officeDocument/2006/relationships/oleObject" Target="../embeddings/oleObject9.bin"/><Relationship Id="rId9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Typical Feedback System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Feedback Example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Black’s Formula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Feedback as Compensation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Proportional Feedback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Damping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MIT 6.003: Lecture 20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Control Systems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Brit: Feedback Control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FLL: History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JC: Crash Course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.../publications/courses/ece_3163/lectures/current/lecture_34.ppt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9"/>
              </a:rPr>
              <a:t>.../publications/courses/ece_3163/lectures/current/lecture_34.mp3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34: </a:t>
            </a:r>
            <a:r>
              <a:rPr lang="en-US" b="1" dirty="0" smtClean="0">
                <a:solidFill>
                  <a:schemeClr val="accent2"/>
                </a:solidFill>
              </a:rPr>
              <a:t>FEEDBACK CONTROL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564415" y="1484240"/>
            <a:ext cx="4122385" cy="390939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Typical Feedback System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767" y="3783799"/>
            <a:ext cx="8742046" cy="247760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Why use feedback?</a:t>
            </a:r>
            <a:endParaRPr lang="en-US" sz="1800" b="1" kern="0" dirty="0" smtClean="0">
              <a:sym typeface="Symbol"/>
            </a:endParaRP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Reducing Nonlinearities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Reducing Sensitivity to Uncertainties and Variability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Stabilizing Unstable Systems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Reducing Effects of Disturbances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Tracking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Shaping System Response Characteristics (bandwidth/speed)</a:t>
            </a:r>
          </a:p>
        </p:txBody>
      </p:sp>
      <p:pic>
        <p:nvPicPr>
          <p:cNvPr id="130073" name="Picture 25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2888" y="575434"/>
            <a:ext cx="8649337" cy="309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4770052" y="1864904"/>
            <a:ext cx="1589804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Feed Forward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46787" y="3040886"/>
            <a:ext cx="1109858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"/>
              </a:spcAft>
            </a:pPr>
            <a:r>
              <a:rPr lang="en-US" sz="1800" b="1" dirty="0" smtClean="0">
                <a:solidFill>
                  <a:schemeClr val="accent1"/>
                </a:solidFill>
              </a:rPr>
              <a:t>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Motivating 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935" y="4949988"/>
            <a:ext cx="4282552" cy="141577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Open loop system: aim and shoot.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What happens if you miss?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Can you automate the correction</a:t>
            </a:r>
            <a:br>
              <a:rPr lang="en-US" sz="1800" b="1" dirty="0" smtClean="0"/>
            </a:br>
            <a:r>
              <a:rPr lang="en-US" sz="1800" b="1" dirty="0" smtClean="0"/>
              <a:t>process?</a:t>
            </a:r>
          </a:p>
        </p:txBody>
      </p:sp>
      <p:pic>
        <p:nvPicPr>
          <p:cNvPr id="180233" name="Picture 9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1160" y="613328"/>
            <a:ext cx="8681066" cy="409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861447" y="4957487"/>
            <a:ext cx="4052365" cy="153888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Closed-loop system: automatically adjusts until the proper coordinates are achieved.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Issues: speed of adjustment, inertia, momentum, stability,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System Function For A Closed-Loop System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41652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The transfer function of this</a:t>
            </a:r>
            <a:br>
              <a:rPr lang="en-US" sz="1800" b="1" dirty="0" smtClean="0"/>
            </a:br>
            <a:r>
              <a:rPr lang="en-US" sz="1800" b="1" dirty="0" smtClean="0"/>
              <a:t>system can be derived using</a:t>
            </a:r>
            <a:br>
              <a:rPr lang="en-US" sz="1800" b="1" dirty="0" smtClean="0"/>
            </a:br>
            <a:r>
              <a:rPr lang="en-US" sz="1800" b="1" dirty="0" smtClean="0"/>
              <a:t>principles we learned in</a:t>
            </a:r>
            <a:br>
              <a:rPr lang="en-US" sz="1800" b="1" dirty="0" smtClean="0"/>
            </a:br>
            <a:r>
              <a:rPr lang="en-US" sz="1800" b="1" dirty="0" smtClean="0"/>
              <a:t>Chapter 6: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Black’s Formula: Closed-loop transfer function is given by: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sym typeface="Symbol"/>
              </a:rPr>
              <a:t>	Forward Gain: total gain of the forward path from the input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to the output, where the gain of a summer is 1.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sym typeface="Symbol"/>
              </a:rPr>
              <a:t>	Loop Gain: total gain along the closed loop shared by all systems.</a:t>
            </a:r>
          </a:p>
        </p:txBody>
      </p:sp>
      <p:pic>
        <p:nvPicPr>
          <p:cNvPr id="181260" name="Picture 1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0813" y="742744"/>
            <a:ext cx="49530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1261" name="Object 13"/>
          <p:cNvGraphicFramePr>
            <a:graphicFrameLocks noChangeAspect="1"/>
          </p:cNvGraphicFramePr>
          <p:nvPr/>
        </p:nvGraphicFramePr>
        <p:xfrm>
          <a:off x="458788" y="1831342"/>
          <a:ext cx="3905250" cy="1314450"/>
        </p:xfrm>
        <a:graphic>
          <a:graphicData uri="http://schemas.openxmlformats.org/presentationml/2006/ole">
            <p:oleObj spid="_x0000_s181261" name="Equation" r:id="rId6" imgW="2603160" imgH="876240" progId="Equation.3">
              <p:embed/>
            </p:oleObj>
          </a:graphicData>
        </a:graphic>
      </p:graphicFrame>
      <p:sp>
        <p:nvSpPr>
          <p:cNvPr id="13" name="Oval 12"/>
          <p:cNvSpPr/>
          <p:nvPr/>
        </p:nvSpPr>
        <p:spPr>
          <a:xfrm>
            <a:off x="5605670" y="1550504"/>
            <a:ext cx="2080591" cy="463826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6877877" y="1722783"/>
            <a:ext cx="357809" cy="1588"/>
          </a:xfrm>
          <a:prstGeom prst="straightConnector1">
            <a:avLst/>
          </a:prstGeom>
          <a:ln w="254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00800" y="1616765"/>
            <a:ext cx="516835" cy="2154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Loop</a:t>
            </a:r>
          </a:p>
        </p:txBody>
      </p:sp>
      <p:graphicFrame>
        <p:nvGraphicFramePr>
          <p:cNvPr id="181262" name="Object 14"/>
          <p:cNvGraphicFramePr>
            <a:graphicFrameLocks noChangeAspect="1"/>
          </p:cNvGraphicFramePr>
          <p:nvPr/>
        </p:nvGraphicFramePr>
        <p:xfrm>
          <a:off x="6841503" y="3171617"/>
          <a:ext cx="1543050" cy="647700"/>
        </p:xfrm>
        <a:graphic>
          <a:graphicData uri="http://schemas.openxmlformats.org/presentationml/2006/ole">
            <p:oleObj spid="_x0000_s181262" name="Equation" r:id="rId7" imgW="1028520" imgH="431640" progId="Equation.3">
              <p:embed/>
            </p:oleObj>
          </a:graphicData>
        </a:graphic>
      </p:graphicFrame>
      <p:pic>
        <p:nvPicPr>
          <p:cNvPr id="181263" name="Picture 15">
            <a:hlinkClick r:id="rId4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01182" y="4811367"/>
            <a:ext cx="5111043" cy="162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81264" name="Object 16"/>
          <p:cNvGraphicFramePr>
            <a:graphicFrameLocks noChangeAspect="1"/>
          </p:cNvGraphicFramePr>
          <p:nvPr/>
        </p:nvGraphicFramePr>
        <p:xfrm>
          <a:off x="457200" y="5043488"/>
          <a:ext cx="2686050" cy="1257300"/>
        </p:xfrm>
        <a:graphic>
          <a:graphicData uri="http://schemas.openxmlformats.org/presentationml/2006/ole">
            <p:oleObj spid="_x0000_s181264" name="Equation" r:id="rId9" imgW="179064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Use Of Feedback As Compensation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79" y="576772"/>
            <a:ext cx="8742046" cy="83099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Assume the open loop</a:t>
            </a:r>
            <a:br>
              <a:rPr lang="en-US" sz="1800" b="1" dirty="0" smtClean="0"/>
            </a:br>
            <a:r>
              <a:rPr lang="en-US" sz="1800" b="1" dirty="0" smtClean="0"/>
              <a:t>gain is very large</a:t>
            </a:r>
            <a:br>
              <a:rPr lang="en-US" sz="1800" b="1" dirty="0" smtClean="0"/>
            </a:br>
            <a:r>
              <a:rPr lang="en-US" sz="1800" b="1" dirty="0" smtClean="0"/>
              <a:t>(e.g., op amp):</a:t>
            </a:r>
            <a:endParaRPr lang="en-US" sz="1800" b="1" kern="0" dirty="0" smtClean="0">
              <a:sym typeface="Symbol"/>
            </a:endParaRPr>
          </a:p>
        </p:txBody>
      </p:sp>
      <p:pic>
        <p:nvPicPr>
          <p:cNvPr id="2" name="Picture 15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35300" y="640660"/>
            <a:ext cx="58769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1808" name="Object 16"/>
          <p:cNvGraphicFramePr>
            <a:graphicFrameLocks noChangeAspect="1"/>
          </p:cNvGraphicFramePr>
          <p:nvPr/>
        </p:nvGraphicFramePr>
        <p:xfrm>
          <a:off x="458788" y="1497772"/>
          <a:ext cx="2571750" cy="1295400"/>
        </p:xfrm>
        <a:graphic>
          <a:graphicData uri="http://schemas.openxmlformats.org/presentationml/2006/ole">
            <p:oleObj spid="_x0000_s161808" name="Equation" r:id="rId6" imgW="1714320" imgH="863280" progId="Equation.3">
              <p:embed/>
            </p:oleObj>
          </a:graphicData>
        </a:graphic>
      </p:graphicFrame>
      <p:pic>
        <p:nvPicPr>
          <p:cNvPr id="161809" name="Picture 17">
            <a:hlinkClick r:id="rId4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9515" y="3186113"/>
            <a:ext cx="78105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61810" name="Object 18"/>
          <p:cNvGraphicFramePr>
            <a:graphicFrameLocks noChangeAspect="1"/>
          </p:cNvGraphicFramePr>
          <p:nvPr/>
        </p:nvGraphicFramePr>
        <p:xfrm>
          <a:off x="5186915" y="5043488"/>
          <a:ext cx="2286000" cy="647700"/>
        </p:xfrm>
        <a:graphic>
          <a:graphicData uri="http://schemas.openxmlformats.org/presentationml/2006/ole">
            <p:oleObj spid="_x0000_s161810" name="Equation" r:id="rId8" imgW="1523880" imgH="431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0907" y="5804753"/>
            <a:ext cx="8742046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closed-loop gain depends only on the passive components (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1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R</a:t>
            </a:r>
            <a:r>
              <a:rPr lang="en-US" sz="1800" baseline="-25000" dirty="0" smtClean="0"/>
              <a:t>2</a:t>
            </a:r>
            <a:r>
              <a:rPr lang="en-US" sz="1800" b="1" dirty="0" smtClean="0"/>
              <a:t>) and is independent of the open-loop gain of the op amp.</a:t>
            </a:r>
            <a:endParaRPr lang="en-US" sz="1800" b="1" kern="0" dirty="0" smtClean="0">
              <a:sym typeface="Symbo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97711" y="2346792"/>
            <a:ext cx="2551711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</a:pPr>
            <a:r>
              <a:rPr lang="en-US" sz="1800" b="1" dirty="0" smtClean="0">
                <a:sym typeface="Wingdings"/>
              </a:rPr>
              <a:t>  Independent of </a:t>
            </a:r>
            <a:r>
              <a:rPr lang="en-US" sz="1800" i="1" dirty="0" smtClean="0">
                <a:sym typeface="Wingdings"/>
              </a:rPr>
              <a:t>P</a:t>
            </a:r>
            <a:r>
              <a:rPr lang="en-US" sz="1800" dirty="0" smtClean="0">
                <a:sym typeface="Wingdings"/>
              </a:rPr>
              <a:t>(</a:t>
            </a:r>
            <a:r>
              <a:rPr lang="en-US" sz="1800" i="1" dirty="0" smtClean="0">
                <a:sym typeface="Wingdings"/>
              </a:rPr>
              <a:t>s</a:t>
            </a:r>
            <a:r>
              <a:rPr lang="en-US" sz="1800" dirty="0" smtClean="0">
                <a:sym typeface="Wingdings"/>
              </a:rPr>
              <a:t>)</a:t>
            </a:r>
            <a:endParaRPr lang="en-US" sz="1800" kern="0" dirty="0" smtClean="0"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708" name="Picture 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17843" y="777531"/>
            <a:ext cx="5269465" cy="154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Stabilization of an Unstable System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79" y="537016"/>
            <a:ext cx="8742046" cy="273921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If </a:t>
            </a:r>
            <a:r>
              <a:rPr lang="en-US" sz="1800" i="1" dirty="0" smtClean="0"/>
              <a:t>P</a:t>
            </a:r>
            <a:r>
              <a:rPr lang="en-US" sz="1800" dirty="0" smtClean="0"/>
              <a:t>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  <a:r>
              <a:rPr lang="en-US" sz="1800" b="1" dirty="0" smtClean="0"/>
              <a:t> is unstable, can we</a:t>
            </a:r>
            <a:br>
              <a:rPr lang="en-US" sz="1800" b="1" dirty="0" smtClean="0"/>
            </a:br>
            <a:r>
              <a:rPr lang="en-US" sz="1800" b="1" dirty="0" smtClean="0"/>
              <a:t>stabilize the system by</a:t>
            </a:r>
            <a:br>
              <a:rPr lang="en-US" sz="1800" b="1" dirty="0" smtClean="0"/>
            </a:br>
            <a:r>
              <a:rPr lang="en-US" sz="1800" b="1" dirty="0" smtClean="0"/>
              <a:t>inserting controllers?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Design </a:t>
            </a:r>
            <a:r>
              <a:rPr lang="en-US" sz="1800" i="1" dirty="0" smtClean="0"/>
              <a:t>C</a:t>
            </a:r>
            <a:r>
              <a:rPr lang="en-US" sz="1800" dirty="0" smtClean="0"/>
              <a:t>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  <a:r>
              <a:rPr lang="en-US" sz="1800" b="1" dirty="0" smtClean="0"/>
              <a:t> and </a:t>
            </a:r>
            <a:r>
              <a:rPr lang="en-US" sz="1800" i="1" dirty="0" smtClean="0"/>
              <a:t>G</a:t>
            </a:r>
            <a:r>
              <a:rPr lang="en-US" sz="1800" dirty="0" smtClean="0"/>
              <a:t>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  <a:r>
              <a:rPr lang="en-US" sz="1800" b="1" dirty="0" smtClean="0"/>
              <a:t> so that</a:t>
            </a:r>
            <a:br>
              <a:rPr lang="en-US" sz="1800" b="1" dirty="0" smtClean="0"/>
            </a:br>
            <a:r>
              <a:rPr lang="en-US" sz="1800" b="1" dirty="0" smtClean="0"/>
              <a:t>the poles of </a:t>
            </a:r>
            <a:r>
              <a:rPr lang="en-US" sz="1800" i="1" dirty="0" smtClean="0"/>
              <a:t>Q</a:t>
            </a:r>
            <a:r>
              <a:rPr lang="en-US" sz="1800" dirty="0" smtClean="0"/>
              <a:t>(</a:t>
            </a:r>
            <a:r>
              <a:rPr lang="en-US" sz="1800" i="1" dirty="0" smtClean="0"/>
              <a:t>s</a:t>
            </a:r>
            <a:r>
              <a:rPr lang="en-US" sz="1800" dirty="0" smtClean="0"/>
              <a:t>)</a:t>
            </a:r>
            <a:r>
              <a:rPr lang="en-US" sz="1800" b="1" dirty="0" smtClean="0"/>
              <a:t> are in the LHP: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Proportional Feedback (</a:t>
            </a:r>
            <a:r>
              <a:rPr lang="en-US" sz="1800" i="1" dirty="0" smtClean="0"/>
              <a:t>C</a:t>
            </a:r>
            <a:r>
              <a:rPr lang="en-US" sz="1800" dirty="0" smtClean="0"/>
              <a:t>(</a:t>
            </a:r>
            <a:r>
              <a:rPr lang="en-US" sz="1800" i="1" dirty="0" smtClean="0"/>
              <a:t>s</a:t>
            </a:r>
            <a:r>
              <a:rPr lang="en-US" sz="1800" dirty="0" smtClean="0"/>
              <a:t>) = </a:t>
            </a:r>
            <a:r>
              <a:rPr lang="en-US" sz="1800" i="1" dirty="0" smtClean="0"/>
              <a:t>K</a:t>
            </a:r>
            <a:r>
              <a:rPr lang="en-US" sz="1800" b="1" dirty="0" smtClean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0907" y="5036137"/>
            <a:ext cx="8742046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overall system gain is:</a:t>
            </a:r>
            <a:endParaRPr lang="en-US" sz="1800" b="1" kern="0" dirty="0" smtClean="0">
              <a:sym typeface="Symbol"/>
            </a:endParaRPr>
          </a:p>
        </p:txBody>
      </p:sp>
      <p:graphicFrame>
        <p:nvGraphicFramePr>
          <p:cNvPr id="200709" name="Object 5"/>
          <p:cNvGraphicFramePr>
            <a:graphicFrameLocks noChangeAspect="1"/>
          </p:cNvGraphicFramePr>
          <p:nvPr/>
        </p:nvGraphicFramePr>
        <p:xfrm>
          <a:off x="458788" y="2188132"/>
          <a:ext cx="2305050" cy="628650"/>
        </p:xfrm>
        <a:graphic>
          <a:graphicData uri="http://schemas.openxmlformats.org/presentationml/2006/ole">
            <p:oleObj spid="_x0000_s200709" name="Equation" r:id="rId6" imgW="1536480" imgH="419040" progId="Equation.3">
              <p:embed/>
            </p:oleObj>
          </a:graphicData>
        </a:graphic>
      </p:graphicFrame>
      <p:pic>
        <p:nvPicPr>
          <p:cNvPr id="200710" name="Picture 6">
            <a:hlinkClick r:id="rId4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6756" y="3388414"/>
            <a:ext cx="58769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0711" name="Object 7"/>
          <p:cNvGraphicFramePr>
            <a:graphicFrameLocks noChangeAspect="1"/>
          </p:cNvGraphicFramePr>
          <p:nvPr/>
        </p:nvGraphicFramePr>
        <p:xfrm>
          <a:off x="6665913" y="3592236"/>
          <a:ext cx="1181100" cy="1276350"/>
        </p:xfrm>
        <a:graphic>
          <a:graphicData uri="http://schemas.openxmlformats.org/presentationml/2006/ole">
            <p:oleObj spid="_x0000_s200711" name="Equation" r:id="rId8" imgW="787320" imgH="850680" progId="Equation.3">
              <p:embed/>
            </p:oleObj>
          </a:graphicData>
        </a:graphic>
      </p:graphicFrame>
      <p:graphicFrame>
        <p:nvGraphicFramePr>
          <p:cNvPr id="200713" name="Object 9"/>
          <p:cNvGraphicFramePr>
            <a:graphicFrameLocks noChangeAspect="1"/>
          </p:cNvGraphicFramePr>
          <p:nvPr/>
        </p:nvGraphicFramePr>
        <p:xfrm>
          <a:off x="457200" y="5343319"/>
          <a:ext cx="2552700" cy="1143000"/>
        </p:xfrm>
        <a:graphic>
          <a:graphicData uri="http://schemas.openxmlformats.org/presentationml/2006/ole">
            <p:oleObj spid="_x0000_s200713" name="Equation" r:id="rId9" imgW="1701720" imgH="76176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670852" y="5433389"/>
            <a:ext cx="4744277" cy="1071062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1"/>
            </a:solidFill>
          </a:ln>
        </p:spPr>
        <p:txBody>
          <a:bodyPr wrap="square" lIns="91440" tIns="91440" rIns="91440" bIns="91440" rtlCol="0">
            <a:spAutoFit/>
          </a:bodyPr>
          <a:lstStyle/>
          <a:p>
            <a:pPr marL="173038" marR="0" indent="-1730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transfer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is stable for </a:t>
            </a:r>
            <a:r>
              <a:rPr kumimoji="0" 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&gt; 2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173038" indent="-173038">
              <a:spcBef>
                <a:spcPct val="20000"/>
              </a:spcBef>
              <a:buFontTx/>
              <a:buChar char="•"/>
            </a:pPr>
            <a:r>
              <a:rPr lang="en-US" sz="1800" b="1" kern="0" baseline="0" dirty="0" smtClean="0">
                <a:latin typeface="+mn-lt"/>
              </a:rPr>
              <a:t>Hence,</a:t>
            </a:r>
            <a:r>
              <a:rPr lang="en-US" sz="1800" b="1" kern="0" dirty="0" smtClean="0">
                <a:latin typeface="+mn-lt"/>
              </a:rPr>
              <a:t> we can adjust </a:t>
            </a:r>
            <a:r>
              <a:rPr lang="en-US" sz="1800" i="1" kern="0" dirty="0" smtClean="0"/>
              <a:t>K</a:t>
            </a:r>
            <a:r>
              <a:rPr lang="en-US" sz="1800" b="1" kern="0" dirty="0" smtClean="0">
                <a:latin typeface="+mn-lt"/>
              </a:rPr>
              <a:t> until the system is stable.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Second-Order Unstable System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2879" y="537016"/>
            <a:ext cx="8742046" cy="598625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4400"/>
              </a:spcAft>
              <a:buFont typeface="Arial" pitchFamily="34" charset="0"/>
              <a:buChar char="•"/>
            </a:pPr>
            <a:r>
              <a:rPr lang="en-US" sz="1800" b="1" dirty="0" smtClean="0"/>
              <a:t>Try proportional feedback: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/>
              <a:t>	One of the poles is at</a:t>
            </a:r>
          </a:p>
          <a:p>
            <a:pPr marL="165100" indent="-165100">
              <a:spcAft>
                <a:spcPts val="1200"/>
              </a:spcAft>
            </a:pPr>
            <a:r>
              <a:rPr lang="en-US" sz="1800" b="1" dirty="0" smtClean="0"/>
              <a:t>	Unstable for all values of </a:t>
            </a:r>
            <a:r>
              <a:rPr lang="en-US" sz="1800" i="1" dirty="0" smtClean="0"/>
              <a:t>K</a:t>
            </a:r>
            <a:r>
              <a:rPr lang="en-US" sz="1800" b="1" dirty="0" smtClean="0"/>
              <a:t>.</a:t>
            </a:r>
          </a:p>
          <a:p>
            <a:pPr marL="165100" indent="-165100">
              <a:spcAft>
                <a:spcPts val="10200"/>
              </a:spcAft>
              <a:buFont typeface="Arial" pitchFamily="34" charset="0"/>
              <a:buChar char="•"/>
            </a:pPr>
            <a:r>
              <a:rPr lang="en-US" sz="1800" b="1" dirty="0" smtClean="0"/>
              <a:t>Try damping, a term proportional</a:t>
            </a:r>
            <a:br>
              <a:rPr lang="en-US" sz="1800" b="1" dirty="0" smtClean="0"/>
            </a:br>
            <a:r>
              <a:rPr lang="en-US" sz="1800" b="1" dirty="0" smtClean="0"/>
              <a:t> to         :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This system is stable as long as:</a:t>
            </a:r>
          </a:p>
          <a:p>
            <a:pPr marL="344488" indent="-17145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i="1" dirty="0" smtClean="0"/>
              <a:t>K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&gt; 0</a:t>
            </a:r>
            <a:r>
              <a:rPr lang="en-US" sz="1800" b="1" dirty="0" smtClean="0"/>
              <a:t>: sufficient damping force</a:t>
            </a:r>
          </a:p>
          <a:p>
            <a:pPr marL="344488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i="1" dirty="0" smtClean="0"/>
              <a:t>K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&gt; 4</a:t>
            </a:r>
            <a:r>
              <a:rPr lang="en-US" sz="1800" b="1" dirty="0" smtClean="0"/>
              <a:t>: sufficient gain</a:t>
            </a:r>
          </a:p>
        </p:txBody>
      </p:sp>
      <p:graphicFrame>
        <p:nvGraphicFramePr>
          <p:cNvPr id="200709" name="Object 5"/>
          <p:cNvGraphicFramePr>
            <a:graphicFrameLocks noChangeAspect="1"/>
          </p:cNvGraphicFramePr>
          <p:nvPr/>
        </p:nvGraphicFramePr>
        <p:xfrm>
          <a:off x="1524000" y="1638300"/>
          <a:ext cx="171450" cy="323850"/>
        </p:xfrm>
        <a:graphic>
          <a:graphicData uri="http://schemas.openxmlformats.org/presentationml/2006/ole">
            <p:oleObj spid="_x0000_s201730" name="Equation" r:id="rId4" imgW="114120" imgH="215640" progId="Equation.3">
              <p:embed/>
            </p:oleObj>
          </a:graphicData>
        </a:graphic>
      </p:graphicFrame>
      <p:graphicFrame>
        <p:nvGraphicFramePr>
          <p:cNvPr id="200711" name="Object 7"/>
          <p:cNvGraphicFramePr>
            <a:graphicFrameLocks noChangeAspect="1"/>
          </p:cNvGraphicFramePr>
          <p:nvPr/>
        </p:nvGraphicFramePr>
        <p:xfrm>
          <a:off x="457200" y="863600"/>
          <a:ext cx="3181350" cy="1752600"/>
        </p:xfrm>
        <a:graphic>
          <a:graphicData uri="http://schemas.openxmlformats.org/presentationml/2006/ole">
            <p:oleObj spid="_x0000_s201731" name="Equation" r:id="rId5" imgW="2120760" imgH="1168200" progId="Equation.3">
              <p:embed/>
            </p:oleObj>
          </a:graphicData>
        </a:graphic>
      </p:graphicFrame>
      <p:pic>
        <p:nvPicPr>
          <p:cNvPr id="201733" name="Picture 5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26168" y="698224"/>
            <a:ext cx="4786057" cy="1210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1734" name="Object 6"/>
          <p:cNvGraphicFramePr>
            <a:graphicFrameLocks noChangeAspect="1"/>
          </p:cNvGraphicFramePr>
          <p:nvPr/>
        </p:nvGraphicFramePr>
        <p:xfrm>
          <a:off x="2693021" y="2451169"/>
          <a:ext cx="3124200" cy="685800"/>
        </p:xfrm>
        <a:graphic>
          <a:graphicData uri="http://schemas.openxmlformats.org/presentationml/2006/ole">
            <p:oleObj spid="_x0000_s201734" name="Equation" r:id="rId8" imgW="2082600" imgH="457200" progId="Equation.3">
              <p:embed/>
            </p:oleObj>
          </a:graphicData>
        </a:graphic>
      </p:graphicFrame>
      <p:graphicFrame>
        <p:nvGraphicFramePr>
          <p:cNvPr id="201735" name="Object 7"/>
          <p:cNvGraphicFramePr>
            <a:graphicFrameLocks noChangeAspect="1"/>
          </p:cNvGraphicFramePr>
          <p:nvPr/>
        </p:nvGraphicFramePr>
        <p:xfrm>
          <a:off x="681520" y="3793505"/>
          <a:ext cx="533400" cy="266700"/>
        </p:xfrm>
        <a:graphic>
          <a:graphicData uri="http://schemas.openxmlformats.org/presentationml/2006/ole">
            <p:oleObj spid="_x0000_s201735" name="Equation" r:id="rId9" imgW="355320" imgH="177480" progId="Equation.3">
              <p:embed/>
            </p:oleObj>
          </a:graphicData>
        </a:graphic>
      </p:graphicFrame>
      <p:pic>
        <p:nvPicPr>
          <p:cNvPr id="201736" name="Picture 8">
            <a:hlinkClick r:id="rId6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138211" y="3557588"/>
            <a:ext cx="4745924" cy="119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01737" name="Object 9"/>
          <p:cNvGraphicFramePr>
            <a:graphicFrameLocks noChangeAspect="1"/>
          </p:cNvGraphicFramePr>
          <p:nvPr/>
        </p:nvGraphicFramePr>
        <p:xfrm>
          <a:off x="455613" y="4167188"/>
          <a:ext cx="3657600" cy="1143000"/>
        </p:xfrm>
        <a:graphic>
          <a:graphicData uri="http://schemas.openxmlformats.org/presentationml/2006/ole">
            <p:oleObj spid="_x0000_s201737" name="Equation" r:id="rId11" imgW="2438280" imgH="76176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492487" y="5208102"/>
            <a:ext cx="4267198" cy="1015663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1"/>
            </a:solidFill>
          </a:ln>
        </p:spPr>
        <p:txBody>
          <a:bodyPr wrap="square" lIns="91440" tIns="91440" rIns="91440" bIns="91440" rtlCol="0">
            <a:spAutoFit/>
          </a:bodyPr>
          <a:lstStyle/>
          <a:p>
            <a:pPr marL="173038" marR="0" indent="-17303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damping and feedback, we have stabilized a second-order unstable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397031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system control using feedback.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a method of calculating the system gain known as Black’s formula.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Demonstrated how we can stabilize first-order systems using simple proportional feedback, and second-order systems using damping (derivative proportional feedback).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Why did we not simply cancel the poles?</a:t>
            </a:r>
          </a:p>
          <a:p>
            <a:pPr marL="344488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In real systems we never know the exact locations of the poles. Slight errors in predicting these values can be fatal.</a:t>
            </a:r>
          </a:p>
          <a:p>
            <a:pPr marL="344488" indent="-17145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Disturbances between the two systems can cause instability.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many ways we can use feedback to control systems including feedback that adapts over time to changes in the system or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26556</TotalTime>
  <Words>357</Words>
  <Application>Microsoft PowerPoint</Application>
  <PresentationFormat>Letter Paper (8.5x11 in)</PresentationFormat>
  <Paragraphs>69</Paragraphs>
  <Slides>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2547</cp:revision>
  <dcterms:created xsi:type="dcterms:W3CDTF">2002-09-12T17:13:32Z</dcterms:created>
  <dcterms:modified xsi:type="dcterms:W3CDTF">2008-11-07T05:45:44Z</dcterms:modified>
</cp:coreProperties>
</file>