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2"/>
  </p:notesMasterIdLst>
  <p:handoutMasterIdLst>
    <p:handoutMasterId r:id="rId13"/>
  </p:handoutMasterIdLst>
  <p:sldIdLst>
    <p:sldId id="325" r:id="rId3"/>
    <p:sldId id="591" r:id="rId4"/>
    <p:sldId id="611" r:id="rId5"/>
    <p:sldId id="603" r:id="rId6"/>
    <p:sldId id="612" r:id="rId7"/>
    <p:sldId id="613" r:id="rId8"/>
    <p:sldId id="614" r:id="rId9"/>
    <p:sldId id="615" r:id="rId10"/>
    <p:sldId id="495" r:id="rId11"/>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A7"/>
    <a:srgbClr val="FFFFFF"/>
    <a:srgbClr val="892034"/>
    <a:srgbClr val="EFF755"/>
    <a:srgbClr val="CC6600"/>
    <a:srgbClr val="6666FF"/>
    <a:srgbClr val="008000"/>
    <a:srgbClr val="000080"/>
    <a:srgbClr val="004000"/>
    <a:srgbClr val="99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4713" autoAdjust="0"/>
    <p:restoredTop sz="96226" autoAdjust="0"/>
  </p:normalViewPr>
  <p:slideViewPr>
    <p:cSldViewPr snapToGrid="0">
      <p:cViewPr varScale="1">
        <p:scale>
          <a:sx n="72" d="100"/>
          <a:sy n="72" d="100"/>
        </p:scale>
        <p:origin x="-810" y="-90"/>
      </p:cViewPr>
      <p:guideLst>
        <p:guide orient="horz" pos="1682"/>
        <p:guide pos="54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11" Type="http://schemas.openxmlformats.org/officeDocument/2006/relationships/image" Target="../media/image15.wmf"/><Relationship Id="rId5" Type="http://schemas.openxmlformats.org/officeDocument/2006/relationships/image" Target="../media/image9.wmf"/><Relationship Id="rId10" Type="http://schemas.openxmlformats.org/officeDocument/2006/relationships/image" Target="../media/image14.wmf"/><Relationship Id="rId4" Type="http://schemas.openxmlformats.org/officeDocument/2006/relationships/image" Target="../media/image8.wmf"/><Relationship Id="rId9"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11/12/2008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36,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ublications/courses/ece_3163/lectures/current/lecture_36.ppt" TargetMode="External"/><Relationship Id="rId13" Type="http://schemas.openxmlformats.org/officeDocument/2006/relationships/hyperlink" Target="http://www.mathworks.com/matlabcentral/fileexchange/loadCategory.do?objectId=131" TargetMode="External"/><Relationship Id="rId3" Type="http://schemas.openxmlformats.org/officeDocument/2006/relationships/hyperlink" Target="http://www.ece.msstate.edu/research/isip/publications/courses/ece_4773/lectures/current/lecture_39/" TargetMode="External"/><Relationship Id="rId7" Type="http://schemas.openxmlformats.org/officeDocument/2006/relationships/hyperlink" Target="http://cnx.org/content/m12757/latest/"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en.wikipedia.org/wiki/Bilinear_transform" TargetMode="External"/><Relationship Id="rId11" Type="http://schemas.openxmlformats.org/officeDocument/2006/relationships/hyperlink" Target="http://fourier.eng.hmc.edu/e101/lectures/Fourier_Analysis/node10.html" TargetMode="External"/><Relationship Id="rId5" Type="http://schemas.openxmlformats.org/officeDocument/2006/relationships/hyperlink" Target="http://ccrma-www.stanford.edu/~jos/filters/" TargetMode="External"/><Relationship Id="rId10" Type="http://schemas.openxmlformats.org/officeDocument/2006/relationships/image" Target="../media/image2.png"/><Relationship Id="rId4" Type="http://schemas.openxmlformats.org/officeDocument/2006/relationships/hyperlink" Target="http://en.wikipedia.org/wiki/Digital_filter" TargetMode="External"/><Relationship Id="rId9" Type="http://schemas.openxmlformats.org/officeDocument/2006/relationships/hyperlink" Target="http://www.ece.msstate.edu/research/isip/publications/courses/ece_3163/lectures/current/lecture_36.mp3" TargetMode="External"/><Relationship Id="rId1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3" Type="http://schemas.openxmlformats.org/officeDocument/2006/relationships/notesSlide" Target="../notesSlides/notesSlide2.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11.xml"/><Relationship Id="rId16" Type="http://schemas.openxmlformats.org/officeDocument/2006/relationships/oleObject" Target="../embeddings/oleObject13.bin"/><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5" Type="http://schemas.openxmlformats.org/officeDocument/2006/relationships/oleObject" Target="../embeddings/oleObject1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 Id="rId14" Type="http://schemas.openxmlformats.org/officeDocument/2006/relationships/oleObject" Target="../embeddings/oleObject11.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3.xml"/><Relationship Id="rId7" Type="http://schemas.openxmlformats.org/officeDocument/2006/relationships/oleObject" Target="../embeddings/oleObject17.bin"/><Relationship Id="rId12" Type="http://schemas.openxmlformats.org/officeDocument/2006/relationships/oleObject" Target="../embeddings/oleObject22.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16.bin"/><Relationship Id="rId11" Type="http://schemas.openxmlformats.org/officeDocument/2006/relationships/oleObject" Target="../embeddings/oleObject21.bin"/><Relationship Id="rId5" Type="http://schemas.openxmlformats.org/officeDocument/2006/relationships/oleObject" Target="../embeddings/oleObject15.bin"/><Relationship Id="rId10" Type="http://schemas.openxmlformats.org/officeDocument/2006/relationships/oleObject" Target="../embeddings/oleObject20.bin"/><Relationship Id="rId4" Type="http://schemas.openxmlformats.org/officeDocument/2006/relationships/oleObject" Target="../embeddings/oleObject14.bin"/><Relationship Id="rId9" Type="http://schemas.openxmlformats.org/officeDocument/2006/relationships/oleObject" Target="../embeddings/oleObject19.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6.xml"/><Relationship Id="rId7" Type="http://schemas.openxmlformats.org/officeDocument/2006/relationships/oleObject" Target="../embeddings/oleObject30.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image" Target="../media/image26.png"/><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7.xml"/><Relationship Id="rId7" Type="http://schemas.openxmlformats.org/officeDocument/2006/relationships/oleObject" Target="../embeddings/oleObject35.bin"/><Relationship Id="rId2" Type="http://schemas.openxmlformats.org/officeDocument/2006/relationships/slideLayout" Target="../slideLayouts/slideLayout11.xml"/><Relationship Id="rId1" Type="http://schemas.openxmlformats.org/officeDocument/2006/relationships/vmlDrawing" Target="../drawings/vmlDrawing6.vml"/><Relationship Id="rId6" Type="http://schemas.openxmlformats.org/officeDocument/2006/relationships/oleObject" Target="../embeddings/oleObject34.bin"/><Relationship Id="rId5" Type="http://schemas.openxmlformats.org/officeDocument/2006/relationships/oleObject" Target="../embeddings/oleObject33.bin"/><Relationship Id="rId10" Type="http://schemas.openxmlformats.org/officeDocument/2006/relationships/image" Target="../media/image33.png"/><Relationship Id="rId4" Type="http://schemas.openxmlformats.org/officeDocument/2006/relationships/oleObject" Target="../embeddings/oleObject32.bin"/><Relationship Id="rId9" Type="http://schemas.openxmlformats.org/officeDocument/2006/relationships/oleObject" Target="../embeddings/oleObject37.bin"/></Relationships>
</file>

<file path=ppt/slides/_rels/slide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3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424066"/>
            <a:ext cx="4721225" cy="416080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endParaRPr lang="en-US" b="1" dirty="0" smtClean="0">
              <a:solidFill>
                <a:schemeClr val="accent1"/>
              </a:solidFill>
              <a:latin typeface="+mn-lt"/>
            </a:endParaRPr>
          </a:p>
          <a:p>
            <a:pPr marL="176213" lvl="0" indent="-176213" fontAlgn="auto">
              <a:spcAft>
                <a:spcPts val="0"/>
              </a:spcAft>
              <a:defRPr/>
            </a:pPr>
            <a:r>
              <a:rPr lang="en-US" sz="1800" b="1" dirty="0" smtClean="0">
                <a:solidFill>
                  <a:schemeClr val="accent1"/>
                </a:solidFill>
                <a:latin typeface="+mn-lt"/>
              </a:rPr>
              <a:t>	</a:t>
            </a:r>
            <a:r>
              <a:rPr lang="en-US" sz="1800" b="1" dirty="0" smtClean="0">
                <a:solidFill>
                  <a:schemeClr val="tx2"/>
                </a:solidFill>
                <a:latin typeface="+mn-lt"/>
              </a:rPr>
              <a:t>Filters and Difference Equations</a:t>
            </a:r>
            <a:br>
              <a:rPr lang="en-US" sz="1800" b="1" dirty="0" smtClean="0">
                <a:solidFill>
                  <a:schemeClr val="tx2"/>
                </a:solidFill>
                <a:latin typeface="+mn-lt"/>
              </a:rPr>
            </a:br>
            <a:r>
              <a:rPr lang="en-US" sz="1800" b="1" dirty="0" smtClean="0">
                <a:solidFill>
                  <a:schemeClr val="tx2"/>
                </a:solidFill>
                <a:latin typeface="+mn-lt"/>
              </a:rPr>
              <a:t>Signal Flow Graphs</a:t>
            </a:r>
            <a:br>
              <a:rPr lang="en-US" sz="1800" b="1" dirty="0" smtClean="0">
                <a:solidFill>
                  <a:schemeClr val="tx2"/>
                </a:solidFill>
                <a:latin typeface="+mn-lt"/>
              </a:rPr>
            </a:br>
            <a:r>
              <a:rPr lang="en-US" sz="1800" b="1" dirty="0" smtClean="0">
                <a:solidFill>
                  <a:schemeClr val="tx2"/>
                </a:solidFill>
                <a:latin typeface="+mn-lt"/>
              </a:rPr>
              <a:t>FIR and IIR Filters</a:t>
            </a:r>
            <a:br>
              <a:rPr lang="en-US" sz="1800" b="1" dirty="0" smtClean="0">
                <a:solidFill>
                  <a:schemeClr val="tx2"/>
                </a:solidFill>
                <a:latin typeface="+mn-lt"/>
              </a:rPr>
            </a:br>
            <a:r>
              <a:rPr lang="en-US" sz="1800" b="1" dirty="0" smtClean="0">
                <a:solidFill>
                  <a:schemeClr val="tx2"/>
                </a:solidFill>
                <a:latin typeface="+mn-lt"/>
              </a:rPr>
              <a:t>Bilinear Transform</a:t>
            </a:r>
            <a:br>
              <a:rPr lang="en-US" sz="1800" b="1" dirty="0" smtClean="0">
                <a:solidFill>
                  <a:schemeClr val="tx2"/>
                </a:solidFill>
                <a:latin typeface="+mn-lt"/>
              </a:rPr>
            </a:br>
            <a:r>
              <a:rPr lang="en-US" sz="1800" b="1" dirty="0" smtClean="0">
                <a:solidFill>
                  <a:schemeClr val="tx2"/>
                </a:solidFill>
                <a:latin typeface="+mn-lt"/>
              </a:rPr>
              <a:t>Digital Conversion of Filters</a:t>
            </a:r>
            <a:br>
              <a:rPr lang="en-US" sz="1800" b="1" dirty="0" smtClean="0">
                <a:solidFill>
                  <a:schemeClr val="tx2"/>
                </a:solidFill>
                <a:latin typeface="+mn-lt"/>
              </a:rPr>
            </a:br>
            <a:r>
              <a:rPr lang="en-US" sz="1800" b="1" dirty="0" smtClean="0">
                <a:solidFill>
                  <a:schemeClr val="tx2"/>
                </a:solidFill>
                <a:latin typeface="+mn-lt"/>
              </a:rPr>
              <a:t>Design of Analog Filters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ISIP: Filter Transformations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Wiki: Digital Filter Design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JOS: Digital Filters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Wiki: Bilinear 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7"/>
              </a:rPr>
              <a:t>CNX: IIR Design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
            </a:r>
            <a:br>
              <a:rPr lang="en-US" sz="1800" b="1" dirty="0" smtClean="0">
                <a:solidFill>
                  <a:schemeClr val="bg1"/>
                </a:solidFill>
              </a:rPr>
            </a:br>
            <a:endParaRPr lang="en-US" sz="1800" b="1" dirty="0" smtClean="0">
              <a:solidFill>
                <a:schemeClr val="bg1"/>
              </a:solidFill>
            </a:endParaRPr>
          </a:p>
        </p:txBody>
      </p:sp>
      <p:sp>
        <p:nvSpPr>
          <p:cNvPr id="10"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8"/>
              </a:rPr>
              <a:t>.../publications/courses/ece_3163/lectures/current/lecture_36.ppt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9"/>
              </a:rPr>
              <a:t>.../publications/courses/ece_3163/lectures/current/lecture_36.mp3</a:t>
            </a:r>
            <a:endParaRPr lang="en-US" sz="1800" b="1" dirty="0">
              <a:solidFill>
                <a:schemeClr val="accent2"/>
              </a:solidFill>
            </a:endParaRPr>
          </a:p>
        </p:txBody>
      </p:sp>
      <p:sp>
        <p:nvSpPr>
          <p:cNvPr id="11"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36: </a:t>
            </a:r>
            <a:r>
              <a:rPr lang="en-US" b="1" dirty="0" smtClean="0">
                <a:solidFill>
                  <a:schemeClr val="accent2"/>
                </a:solidFill>
              </a:rPr>
              <a:t>DESIGN OF IIR FILTERS</a:t>
            </a:r>
            <a:endParaRPr lang="en-US" b="1" dirty="0">
              <a:solidFill>
                <a:schemeClr val="accent2"/>
              </a:solidFill>
            </a:endParaRPr>
          </a:p>
        </p:txBody>
      </p:sp>
      <p:pic>
        <p:nvPicPr>
          <p:cNvPr id="187393" name="Picture 1"/>
          <p:cNvPicPr>
            <a:picLocks noChangeAspect="1" noChangeArrowheads="1"/>
          </p:cNvPicPr>
          <p:nvPr/>
        </p:nvPicPr>
        <p:blipFill>
          <a:blip r:embed="rId10"/>
          <a:srcRect/>
          <a:stretch>
            <a:fillRect/>
          </a:stretch>
        </p:blipFill>
        <p:spPr bwMode="auto">
          <a:xfrm>
            <a:off x="4498218" y="1757852"/>
            <a:ext cx="4160837" cy="1480930"/>
          </a:xfrm>
          <a:prstGeom prst="rect">
            <a:avLst/>
          </a:prstGeom>
          <a:noFill/>
          <a:ln w="38100">
            <a:solidFill>
              <a:schemeClr val="accent1"/>
            </a:solidFill>
            <a:miter lim="800000"/>
            <a:headEnd/>
            <a:tailEnd/>
          </a:ln>
          <a:effectLst/>
        </p:spPr>
      </p:pic>
      <p:pic>
        <p:nvPicPr>
          <p:cNvPr id="187394" name="Picture 2">
            <a:hlinkClick r:id="rId11"/>
          </p:cNvPr>
          <p:cNvPicPr>
            <a:picLocks noChangeAspect="1" noChangeArrowheads="1"/>
          </p:cNvPicPr>
          <p:nvPr/>
        </p:nvPicPr>
        <p:blipFill>
          <a:blip r:embed="rId12"/>
          <a:srcRect/>
          <a:stretch>
            <a:fillRect/>
          </a:stretch>
        </p:blipFill>
        <p:spPr bwMode="auto">
          <a:xfrm>
            <a:off x="6068278" y="3238782"/>
            <a:ext cx="2590777" cy="1444625"/>
          </a:xfrm>
          <a:prstGeom prst="rect">
            <a:avLst/>
          </a:prstGeom>
          <a:noFill/>
          <a:ln w="38100">
            <a:solidFill>
              <a:schemeClr val="accent1"/>
            </a:solidFill>
            <a:miter lim="800000"/>
            <a:headEnd/>
            <a:tailEnd/>
          </a:ln>
          <a:effectLst/>
        </p:spPr>
      </p:pic>
      <p:pic>
        <p:nvPicPr>
          <p:cNvPr id="187395" name="Picture 3">
            <a:hlinkClick r:id="rId13"/>
          </p:cNvPr>
          <p:cNvPicPr>
            <a:picLocks noChangeAspect="1" noChangeArrowheads="1"/>
          </p:cNvPicPr>
          <p:nvPr/>
        </p:nvPicPr>
        <p:blipFill>
          <a:blip r:embed="rId14" cstate="print"/>
          <a:srcRect/>
          <a:stretch>
            <a:fillRect/>
          </a:stretch>
        </p:blipFill>
        <p:spPr bwMode="auto">
          <a:xfrm>
            <a:off x="4498219" y="3233879"/>
            <a:ext cx="1647624" cy="1449527"/>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5924699"/>
          </a:xfrm>
          <a:prstGeom prst="rect">
            <a:avLst/>
          </a:prstGeom>
        </p:spPr>
        <p:txBody>
          <a:bodyPr wrap="square" lIns="0" tIns="0" rIns="0" bIns="0" rtlCol="0">
            <a:spAutoFit/>
          </a:bodyPr>
          <a:lstStyle/>
          <a:p>
            <a:pPr marL="165100" indent="-165100">
              <a:spcAft>
                <a:spcPts val="3600"/>
              </a:spcAft>
              <a:buFont typeface="Arial" pitchFamily="34" charset="0"/>
              <a:buChar char="•"/>
            </a:pPr>
            <a:r>
              <a:rPr lang="en-US" sz="1800" b="1" dirty="0" smtClean="0"/>
              <a:t>Recall our expression for a linear, constant-coefficient difference equation:</a:t>
            </a:r>
          </a:p>
          <a:p>
            <a:pPr marL="165100" indent="-165100">
              <a:spcAft>
                <a:spcPts val="4800"/>
              </a:spcAft>
              <a:buFont typeface="Arial" pitchFamily="34" charset="0"/>
              <a:buChar char="•"/>
            </a:pPr>
            <a:r>
              <a:rPr lang="en-US" sz="1800" b="1" dirty="0" smtClean="0"/>
              <a:t>This equation can be written succinctly using summations:</a:t>
            </a:r>
          </a:p>
          <a:p>
            <a:pPr marL="165100" indent="-165100">
              <a:spcAft>
                <a:spcPts val="27000"/>
              </a:spcAft>
              <a:buFont typeface="Arial" pitchFamily="34" charset="0"/>
              <a:buChar char="•"/>
            </a:pPr>
            <a:r>
              <a:rPr lang="en-US" sz="1800" b="1" dirty="0" smtClean="0"/>
              <a:t>We can draw a signal flow graph implementation of this equation:</a:t>
            </a:r>
          </a:p>
          <a:p>
            <a:pPr marL="165100" indent="-165100">
              <a:spcAft>
                <a:spcPts val="25600"/>
              </a:spcAft>
              <a:buFont typeface="Arial" pitchFamily="34" charset="0"/>
              <a:buChar char="•"/>
            </a:pPr>
            <a:r>
              <a:rPr lang="en-US" sz="1800" b="1" dirty="0" smtClean="0"/>
              <a:t>This is known as the Direct Form I implementation of the above difference equation. Can we implement this more efficiently?</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Converting Difference Equations To Signal Flow Graphs</a:t>
            </a:r>
            <a:endParaRPr lang="en-US" b="1" dirty="0">
              <a:solidFill>
                <a:schemeClr val="accent2"/>
              </a:solidFill>
            </a:endParaRPr>
          </a:p>
        </p:txBody>
      </p:sp>
      <p:graphicFrame>
        <p:nvGraphicFramePr>
          <p:cNvPr id="2" name="Object 3"/>
          <p:cNvGraphicFramePr>
            <a:graphicFrameLocks noChangeAspect="1"/>
          </p:cNvGraphicFramePr>
          <p:nvPr/>
        </p:nvGraphicFramePr>
        <p:xfrm>
          <a:off x="457200" y="932759"/>
          <a:ext cx="7524750" cy="342900"/>
        </p:xfrm>
        <a:graphic>
          <a:graphicData uri="http://schemas.openxmlformats.org/presentationml/2006/ole">
            <p:oleObj spid="_x0000_s185347" name="Equation" r:id="rId4" imgW="5016240" imgH="228600" progId="Equation.3">
              <p:embed/>
            </p:oleObj>
          </a:graphicData>
        </a:graphic>
      </p:graphicFrame>
      <p:graphicFrame>
        <p:nvGraphicFramePr>
          <p:cNvPr id="185348" name="Object 4"/>
          <p:cNvGraphicFramePr>
            <a:graphicFrameLocks noChangeAspect="1"/>
          </p:cNvGraphicFramePr>
          <p:nvPr/>
        </p:nvGraphicFramePr>
        <p:xfrm>
          <a:off x="457200" y="1582325"/>
          <a:ext cx="3276600" cy="647700"/>
        </p:xfrm>
        <a:graphic>
          <a:graphicData uri="http://schemas.openxmlformats.org/presentationml/2006/ole">
            <p:oleObj spid="_x0000_s185348" name="Equation" r:id="rId5" imgW="2184120" imgH="431640" progId="Equation.3">
              <p:embed/>
            </p:oleObj>
          </a:graphicData>
        </a:graphic>
      </p:graphicFrame>
      <p:sp>
        <p:nvSpPr>
          <p:cNvPr id="43" name="Rectangle 42"/>
          <p:cNvSpPr/>
          <p:nvPr/>
        </p:nvSpPr>
        <p:spPr>
          <a:xfrm rot="5400000">
            <a:off x="1586356" y="5188710"/>
            <a:ext cx="825867" cy="646331"/>
          </a:xfrm>
          <a:prstGeom prst="rect">
            <a:avLst/>
          </a:prstGeom>
        </p:spPr>
        <p:txBody>
          <a:bodyPr wrap="square">
            <a:spAutoFit/>
          </a:bodyPr>
          <a:lstStyle/>
          <a:p>
            <a:pPr marL="342900" lvl="0" indent="-342900" algn="ctr">
              <a:spcBef>
                <a:spcPct val="20000"/>
              </a:spcBef>
            </a:pPr>
            <a:r>
              <a:rPr lang="en-US" sz="3600" kern="0" dirty="0" smtClean="0">
                <a:solidFill>
                  <a:srgbClr val="000000"/>
                </a:solidFill>
                <a:latin typeface="Arial"/>
              </a:rPr>
              <a:t>. . .</a:t>
            </a:r>
          </a:p>
        </p:txBody>
      </p:sp>
      <p:sp>
        <p:nvSpPr>
          <p:cNvPr id="113" name="Rectangle 112"/>
          <p:cNvSpPr/>
          <p:nvPr/>
        </p:nvSpPr>
        <p:spPr>
          <a:xfrm rot="5400000">
            <a:off x="7092635" y="5208589"/>
            <a:ext cx="825867" cy="646331"/>
          </a:xfrm>
          <a:prstGeom prst="rect">
            <a:avLst/>
          </a:prstGeom>
        </p:spPr>
        <p:txBody>
          <a:bodyPr wrap="square">
            <a:spAutoFit/>
          </a:bodyPr>
          <a:lstStyle/>
          <a:p>
            <a:pPr marL="342900" lvl="0" indent="-342900" algn="ctr">
              <a:spcBef>
                <a:spcPct val="20000"/>
              </a:spcBef>
            </a:pPr>
            <a:r>
              <a:rPr lang="en-US" sz="3600" kern="0" dirty="0" smtClean="0">
                <a:solidFill>
                  <a:srgbClr val="000000"/>
                </a:solidFill>
                <a:latin typeface="Arial"/>
              </a:rPr>
              <a:t>. . .</a:t>
            </a:r>
          </a:p>
        </p:txBody>
      </p:sp>
      <p:grpSp>
        <p:nvGrpSpPr>
          <p:cNvPr id="130" name="Group 129"/>
          <p:cNvGrpSpPr/>
          <p:nvPr/>
        </p:nvGrpSpPr>
        <p:grpSpPr>
          <a:xfrm>
            <a:off x="923094" y="2665344"/>
            <a:ext cx="7306021" cy="2468025"/>
            <a:chOff x="923094" y="2665344"/>
            <a:chExt cx="7306021" cy="2468025"/>
          </a:xfrm>
        </p:grpSpPr>
        <p:cxnSp>
          <p:nvCxnSpPr>
            <p:cNvPr id="75" name="Straight Arrow Connector 74"/>
            <p:cNvCxnSpPr>
              <a:endCxn id="83" idx="2"/>
            </p:cNvCxnSpPr>
            <p:nvPr/>
          </p:nvCxnSpPr>
          <p:spPr>
            <a:xfrm flipV="1">
              <a:off x="3478694" y="3071450"/>
              <a:ext cx="1802295" cy="3054"/>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77" name="Group 76"/>
            <p:cNvGrpSpPr/>
            <p:nvPr/>
          </p:nvGrpSpPr>
          <p:grpSpPr>
            <a:xfrm>
              <a:off x="3445563" y="2783217"/>
              <a:ext cx="457200" cy="553998"/>
              <a:chOff x="3419061" y="3186926"/>
              <a:chExt cx="457200" cy="553998"/>
            </a:xfrm>
          </p:grpSpPr>
          <p:sp>
            <p:nvSpPr>
              <p:cNvPr id="17" name="Oval 16"/>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cxnSp>
          <p:nvCxnSpPr>
            <p:cNvPr id="27" name="Straight Arrow Connector 26"/>
            <p:cNvCxnSpPr>
              <a:endCxn id="17" idx="2"/>
            </p:cNvCxnSpPr>
            <p:nvPr/>
          </p:nvCxnSpPr>
          <p:spPr>
            <a:xfrm flipV="1">
              <a:off x="940902" y="3064825"/>
              <a:ext cx="2504661" cy="9679"/>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 name="Freeform 29"/>
            <p:cNvSpPr>
              <a:spLocks noChangeAspect="1"/>
            </p:cNvSpPr>
            <p:nvPr/>
          </p:nvSpPr>
          <p:spPr>
            <a:xfrm>
              <a:off x="2591902" y="2897877"/>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a:endCxn id="23" idx="0"/>
            </p:cNvCxnSpPr>
            <p:nvPr/>
          </p:nvCxnSpPr>
          <p:spPr>
            <a:xfrm rot="5400000">
              <a:off x="1550157" y="3371711"/>
              <a:ext cx="62299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3" idx="2"/>
            </p:cNvCxnSpPr>
            <p:nvPr/>
          </p:nvCxnSpPr>
          <p:spPr>
            <a:xfrm rot="5400000">
              <a:off x="1615692" y="4385572"/>
              <a:ext cx="491126" cy="794"/>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1861652" y="3913393"/>
              <a:ext cx="1583911" cy="619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1633052" y="3683206"/>
              <a:ext cx="457200" cy="457200"/>
              <a:chOff x="1606550" y="4086915"/>
              <a:chExt cx="457200" cy="457200"/>
            </a:xfrm>
            <a:solidFill>
              <a:srgbClr val="FFFFFF"/>
            </a:solidFill>
          </p:grpSpPr>
          <p:sp>
            <p:nvSpPr>
              <p:cNvPr id="23" name="Rectangle 22"/>
              <p:cNvSpPr/>
              <p:nvPr/>
            </p:nvSpPr>
            <p:spPr>
              <a:xfrm>
                <a:off x="1606550" y="4086915"/>
                <a:ext cx="457200" cy="4572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5349" name="Object 5"/>
              <p:cNvGraphicFramePr>
                <a:graphicFrameLocks noChangeAspect="1"/>
              </p:cNvGraphicFramePr>
              <p:nvPr/>
            </p:nvGraphicFramePr>
            <p:xfrm>
              <a:off x="1676607" y="4153175"/>
              <a:ext cx="323850" cy="285750"/>
            </p:xfrm>
            <a:graphic>
              <a:graphicData uri="http://schemas.openxmlformats.org/presentationml/2006/ole">
                <p:oleObj spid="_x0000_s185349" name="Equation" r:id="rId6" imgW="215640" imgH="190440" progId="Equation.3">
                  <p:embed/>
                </p:oleObj>
              </a:graphicData>
            </a:graphic>
          </p:graphicFrame>
        </p:grpSp>
        <p:cxnSp>
          <p:nvCxnSpPr>
            <p:cNvPr id="49" name="Straight Arrow Connector 48"/>
            <p:cNvCxnSpPr/>
            <p:nvPr/>
          </p:nvCxnSpPr>
          <p:spPr>
            <a:xfrm>
              <a:off x="1861652" y="4847672"/>
              <a:ext cx="1583911" cy="619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flipH="1" flipV="1">
              <a:off x="3402591" y="4421627"/>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3402589" y="3540358"/>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a:xfrm>
              <a:off x="1633052" y="4657241"/>
              <a:ext cx="457200" cy="457200"/>
              <a:chOff x="1606550" y="4086915"/>
              <a:chExt cx="457200" cy="457200"/>
            </a:xfrm>
            <a:solidFill>
              <a:srgbClr val="FFFFFF"/>
            </a:solidFill>
          </p:grpSpPr>
          <p:sp>
            <p:nvSpPr>
              <p:cNvPr id="47" name="Rectangle 46"/>
              <p:cNvSpPr/>
              <p:nvPr/>
            </p:nvSpPr>
            <p:spPr>
              <a:xfrm>
                <a:off x="1606550" y="4086915"/>
                <a:ext cx="457200" cy="4572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8" name="Object 5"/>
              <p:cNvGraphicFramePr>
                <a:graphicFrameLocks noChangeAspect="1"/>
              </p:cNvGraphicFramePr>
              <p:nvPr/>
            </p:nvGraphicFramePr>
            <p:xfrm>
              <a:off x="1676607" y="4153175"/>
              <a:ext cx="323850" cy="285750"/>
            </p:xfrm>
            <a:graphic>
              <a:graphicData uri="http://schemas.openxmlformats.org/presentationml/2006/ole">
                <p:oleObj spid="_x0000_s185351" name="Equation" r:id="rId7" imgW="215640" imgH="190440" progId="Equation.3">
                  <p:embed/>
                </p:oleObj>
              </a:graphicData>
            </a:graphic>
          </p:graphicFrame>
        </p:grpSp>
        <p:sp>
          <p:nvSpPr>
            <p:cNvPr id="68" name="Freeform 67"/>
            <p:cNvSpPr>
              <a:spLocks noChangeAspect="1"/>
            </p:cNvSpPr>
            <p:nvPr/>
          </p:nvSpPr>
          <p:spPr>
            <a:xfrm>
              <a:off x="2591902" y="3752642"/>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a:spLocks noChangeAspect="1"/>
            </p:cNvSpPr>
            <p:nvPr/>
          </p:nvSpPr>
          <p:spPr>
            <a:xfrm>
              <a:off x="2591902" y="4691614"/>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5352" name="Object 8"/>
            <p:cNvGraphicFramePr>
              <a:graphicFrameLocks noChangeAspect="1"/>
            </p:cNvGraphicFramePr>
            <p:nvPr/>
          </p:nvGraphicFramePr>
          <p:xfrm>
            <a:off x="2766527" y="2665344"/>
            <a:ext cx="247650" cy="342900"/>
          </p:xfrm>
          <a:graphic>
            <a:graphicData uri="http://schemas.openxmlformats.org/presentationml/2006/ole">
              <p:oleObj spid="_x0000_s185352" name="Equation" r:id="rId8" imgW="164880" imgH="228600" progId="Equation.3">
                <p:embed/>
              </p:oleObj>
            </a:graphicData>
          </a:graphic>
        </p:graphicFrame>
        <p:graphicFrame>
          <p:nvGraphicFramePr>
            <p:cNvPr id="185353" name="Object 9"/>
            <p:cNvGraphicFramePr>
              <a:graphicFrameLocks noChangeAspect="1"/>
            </p:cNvGraphicFramePr>
            <p:nvPr/>
          </p:nvGraphicFramePr>
          <p:xfrm>
            <a:off x="2785577" y="3549581"/>
            <a:ext cx="209550" cy="323850"/>
          </p:xfrm>
          <a:graphic>
            <a:graphicData uri="http://schemas.openxmlformats.org/presentationml/2006/ole">
              <p:oleObj spid="_x0000_s185353" name="Equation" r:id="rId9" imgW="139680" imgH="215640" progId="Equation.3">
                <p:embed/>
              </p:oleObj>
            </a:graphicData>
          </a:graphic>
        </p:graphicFrame>
        <p:graphicFrame>
          <p:nvGraphicFramePr>
            <p:cNvPr id="185354" name="Object 10"/>
            <p:cNvGraphicFramePr>
              <a:graphicFrameLocks noChangeAspect="1"/>
            </p:cNvGraphicFramePr>
            <p:nvPr/>
          </p:nvGraphicFramePr>
          <p:xfrm>
            <a:off x="2785577" y="4443344"/>
            <a:ext cx="247650" cy="323850"/>
          </p:xfrm>
          <a:graphic>
            <a:graphicData uri="http://schemas.openxmlformats.org/presentationml/2006/ole">
              <p:oleObj spid="_x0000_s185354" name="Equation" r:id="rId10" imgW="164880" imgH="215640" progId="Equation.3">
                <p:embed/>
              </p:oleObj>
            </a:graphicData>
          </a:graphic>
        </p:graphicFrame>
        <p:cxnSp>
          <p:nvCxnSpPr>
            <p:cNvPr id="88" name="Straight Arrow Connector 87"/>
            <p:cNvCxnSpPr/>
            <p:nvPr/>
          </p:nvCxnSpPr>
          <p:spPr>
            <a:xfrm rot="5400000" flipH="1" flipV="1">
              <a:off x="5238017" y="4428252"/>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flipH="1" flipV="1">
              <a:off x="5238015" y="3546983"/>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V="1">
              <a:off x="5718311" y="3074504"/>
              <a:ext cx="2504661" cy="9679"/>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rot="16200000" flipH="1">
              <a:off x="7029922" y="3394642"/>
              <a:ext cx="62299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16200000" flipH="1">
              <a:off x="7095457" y="4408503"/>
              <a:ext cx="491126" cy="794"/>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flipH="1">
              <a:off x="5737925" y="3923072"/>
              <a:ext cx="1583911" cy="619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99" name="Group 98"/>
            <p:cNvGrpSpPr/>
            <p:nvPr/>
          </p:nvGrpSpPr>
          <p:grpSpPr>
            <a:xfrm flipH="1">
              <a:off x="7112817" y="3692885"/>
              <a:ext cx="457200" cy="457200"/>
              <a:chOff x="1606550" y="4086915"/>
              <a:chExt cx="457200" cy="457200"/>
            </a:xfrm>
            <a:solidFill>
              <a:srgbClr val="FFFFFF"/>
            </a:solidFill>
          </p:grpSpPr>
          <p:sp>
            <p:nvSpPr>
              <p:cNvPr id="100" name="Rectangle 99"/>
              <p:cNvSpPr/>
              <p:nvPr/>
            </p:nvSpPr>
            <p:spPr>
              <a:xfrm>
                <a:off x="1606550" y="4086915"/>
                <a:ext cx="457200" cy="4572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1" name="Object 5"/>
              <p:cNvGraphicFramePr>
                <a:graphicFrameLocks noChangeAspect="1"/>
              </p:cNvGraphicFramePr>
              <p:nvPr/>
            </p:nvGraphicFramePr>
            <p:xfrm>
              <a:off x="1676607" y="4153175"/>
              <a:ext cx="323850" cy="285750"/>
            </p:xfrm>
            <a:graphic>
              <a:graphicData uri="http://schemas.openxmlformats.org/presentationml/2006/ole">
                <p:oleObj spid="_x0000_s185355" name="Equation" r:id="rId11" imgW="215640" imgH="190440" progId="Equation.3">
                  <p:embed/>
                </p:oleObj>
              </a:graphicData>
            </a:graphic>
          </p:graphicFrame>
        </p:grpSp>
        <p:cxnSp>
          <p:nvCxnSpPr>
            <p:cNvPr id="102" name="Straight Arrow Connector 101"/>
            <p:cNvCxnSpPr/>
            <p:nvPr/>
          </p:nvCxnSpPr>
          <p:spPr>
            <a:xfrm flipH="1">
              <a:off x="5737925" y="4857351"/>
              <a:ext cx="1583911" cy="619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103" name="Group 102"/>
            <p:cNvGrpSpPr/>
            <p:nvPr/>
          </p:nvGrpSpPr>
          <p:grpSpPr>
            <a:xfrm flipH="1">
              <a:off x="7112817" y="4666920"/>
              <a:ext cx="457200" cy="457200"/>
              <a:chOff x="1606550" y="4086915"/>
              <a:chExt cx="457200" cy="457200"/>
            </a:xfrm>
            <a:solidFill>
              <a:srgbClr val="FFFFFF"/>
            </a:solidFill>
          </p:grpSpPr>
          <p:sp>
            <p:nvSpPr>
              <p:cNvPr id="104" name="Rectangle 103"/>
              <p:cNvSpPr/>
              <p:nvPr/>
            </p:nvSpPr>
            <p:spPr>
              <a:xfrm>
                <a:off x="1606550" y="4086915"/>
                <a:ext cx="457200" cy="4572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5" name="Object 5"/>
              <p:cNvGraphicFramePr>
                <a:graphicFrameLocks noChangeAspect="1"/>
              </p:cNvGraphicFramePr>
              <p:nvPr/>
            </p:nvGraphicFramePr>
            <p:xfrm>
              <a:off x="1676607" y="4153175"/>
              <a:ext cx="323850" cy="285750"/>
            </p:xfrm>
            <a:graphic>
              <a:graphicData uri="http://schemas.openxmlformats.org/presentationml/2006/ole">
                <p:oleObj spid="_x0000_s185356" name="Equation" r:id="rId12" imgW="215640" imgH="190440" progId="Equation.3">
                  <p:embed/>
                </p:oleObj>
              </a:graphicData>
            </a:graphic>
          </p:graphicFrame>
        </p:grpSp>
        <p:sp>
          <p:nvSpPr>
            <p:cNvPr id="106" name="Freeform 105"/>
            <p:cNvSpPr>
              <a:spLocks noChangeAspect="1"/>
            </p:cNvSpPr>
            <p:nvPr/>
          </p:nvSpPr>
          <p:spPr>
            <a:xfrm flipH="1">
              <a:off x="6256143" y="3762321"/>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106"/>
            <p:cNvSpPr>
              <a:spLocks noChangeAspect="1"/>
            </p:cNvSpPr>
            <p:nvPr/>
          </p:nvSpPr>
          <p:spPr>
            <a:xfrm flipH="1">
              <a:off x="6256143" y="4701293"/>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9" name="Object 9"/>
            <p:cNvGraphicFramePr>
              <a:graphicFrameLocks noChangeAspect="1"/>
            </p:cNvGraphicFramePr>
            <p:nvPr/>
          </p:nvGraphicFramePr>
          <p:xfrm flipH="1">
            <a:off x="5930278" y="3558691"/>
            <a:ext cx="400050" cy="323850"/>
          </p:xfrm>
          <a:graphic>
            <a:graphicData uri="http://schemas.openxmlformats.org/presentationml/2006/ole">
              <p:oleObj spid="_x0000_s185358" name="Equation" r:id="rId13" imgW="266400" imgH="215640" progId="Equation.3">
                <p:embed/>
              </p:oleObj>
            </a:graphicData>
          </a:graphic>
        </p:graphicFrame>
        <p:graphicFrame>
          <p:nvGraphicFramePr>
            <p:cNvPr id="110" name="Object 10"/>
            <p:cNvGraphicFramePr>
              <a:graphicFrameLocks noChangeAspect="1"/>
            </p:cNvGraphicFramePr>
            <p:nvPr/>
          </p:nvGraphicFramePr>
          <p:xfrm flipH="1">
            <a:off x="5939803" y="4452454"/>
            <a:ext cx="419100" cy="323850"/>
          </p:xfrm>
          <a:graphic>
            <a:graphicData uri="http://schemas.openxmlformats.org/presentationml/2006/ole">
              <p:oleObj spid="_x0000_s185359" name="Equation" r:id="rId14" imgW="279360" imgH="215640" progId="Equation.3">
                <p:embed/>
              </p:oleObj>
            </a:graphicData>
          </a:graphic>
        </p:graphicFrame>
        <p:graphicFrame>
          <p:nvGraphicFramePr>
            <p:cNvPr id="185360" name="Object 16"/>
            <p:cNvGraphicFramePr>
              <a:graphicFrameLocks noChangeAspect="1"/>
            </p:cNvGraphicFramePr>
            <p:nvPr/>
          </p:nvGraphicFramePr>
          <p:xfrm>
            <a:off x="923094" y="2703444"/>
            <a:ext cx="438150" cy="304800"/>
          </p:xfrm>
          <a:graphic>
            <a:graphicData uri="http://schemas.openxmlformats.org/presentationml/2006/ole">
              <p:oleObj spid="_x0000_s185360" name="Equation" r:id="rId15" imgW="291960" imgH="203040" progId="Equation.3">
                <p:embed/>
              </p:oleObj>
            </a:graphicData>
          </a:graphic>
        </p:graphicFrame>
        <p:graphicFrame>
          <p:nvGraphicFramePr>
            <p:cNvPr id="185361" name="Object 17"/>
            <p:cNvGraphicFramePr>
              <a:graphicFrameLocks noChangeAspect="1"/>
            </p:cNvGraphicFramePr>
            <p:nvPr/>
          </p:nvGraphicFramePr>
          <p:xfrm>
            <a:off x="7771915" y="2690329"/>
            <a:ext cx="457200" cy="304800"/>
          </p:xfrm>
          <a:graphic>
            <a:graphicData uri="http://schemas.openxmlformats.org/presentationml/2006/ole">
              <p:oleObj spid="_x0000_s185361" name="Equation" r:id="rId16" imgW="304560" imgH="203040" progId="Equation.3">
                <p:embed/>
              </p:oleObj>
            </a:graphicData>
          </a:graphic>
        </p:graphicFrame>
        <p:grpSp>
          <p:nvGrpSpPr>
            <p:cNvPr id="115" name="Group 114"/>
            <p:cNvGrpSpPr/>
            <p:nvPr/>
          </p:nvGrpSpPr>
          <p:grpSpPr>
            <a:xfrm>
              <a:off x="3452189" y="3631840"/>
              <a:ext cx="457200" cy="553998"/>
              <a:chOff x="3419061" y="3186926"/>
              <a:chExt cx="457200" cy="553998"/>
            </a:xfrm>
          </p:grpSpPr>
          <p:sp>
            <p:nvSpPr>
              <p:cNvPr id="116" name="Oval 115"/>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18" name="Group 117"/>
            <p:cNvGrpSpPr/>
            <p:nvPr/>
          </p:nvGrpSpPr>
          <p:grpSpPr>
            <a:xfrm>
              <a:off x="3445563" y="4579371"/>
              <a:ext cx="457200" cy="553998"/>
              <a:chOff x="3419061" y="3186926"/>
              <a:chExt cx="457200" cy="553998"/>
            </a:xfrm>
          </p:grpSpPr>
          <p:sp>
            <p:nvSpPr>
              <p:cNvPr id="119" name="Oval 118"/>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21" name="Group 120"/>
            <p:cNvGrpSpPr/>
            <p:nvPr/>
          </p:nvGrpSpPr>
          <p:grpSpPr>
            <a:xfrm>
              <a:off x="5280967" y="2776593"/>
              <a:ext cx="457200" cy="553998"/>
              <a:chOff x="3419061" y="3186926"/>
              <a:chExt cx="457200" cy="553998"/>
            </a:xfrm>
          </p:grpSpPr>
          <p:sp>
            <p:nvSpPr>
              <p:cNvPr id="122" name="Oval 121"/>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24" name="Group 123"/>
            <p:cNvGrpSpPr/>
            <p:nvPr/>
          </p:nvGrpSpPr>
          <p:grpSpPr>
            <a:xfrm>
              <a:off x="5287593" y="3625216"/>
              <a:ext cx="457200" cy="553998"/>
              <a:chOff x="3419061" y="3186926"/>
              <a:chExt cx="457200" cy="553998"/>
            </a:xfrm>
          </p:grpSpPr>
          <p:sp>
            <p:nvSpPr>
              <p:cNvPr id="125" name="Oval 124"/>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27" name="Group 126"/>
            <p:cNvGrpSpPr/>
            <p:nvPr/>
          </p:nvGrpSpPr>
          <p:grpSpPr>
            <a:xfrm>
              <a:off x="5280967" y="4572747"/>
              <a:ext cx="457200" cy="553998"/>
              <a:chOff x="3419061" y="3186926"/>
              <a:chExt cx="457200" cy="553998"/>
            </a:xfrm>
          </p:grpSpPr>
          <p:sp>
            <p:nvSpPr>
              <p:cNvPr id="128" name="Oval 127"/>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70179" y="576772"/>
            <a:ext cx="8742046" cy="6006773"/>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One of the more elementary aspects of the field of digital signal processing is to develop more efficient implementations of digital filters, as well as improve their ability to produce accurate results with less numerical precision.</a:t>
            </a:r>
          </a:p>
          <a:p>
            <a:pPr marL="165100" indent="-165100">
              <a:spcAft>
                <a:spcPts val="25600"/>
              </a:spcAft>
              <a:buFont typeface="Arial" pitchFamily="34" charset="0"/>
              <a:buChar char="•"/>
            </a:pPr>
            <a:r>
              <a:rPr lang="en-US" sz="1800" b="1" dirty="0" smtClean="0"/>
              <a:t>A more efficient implementation of our filter is a Direct Form II:</a:t>
            </a:r>
          </a:p>
          <a:p>
            <a:pPr marL="165100" indent="-165100">
              <a:spcAft>
                <a:spcPts val="600"/>
              </a:spcAft>
              <a:buFont typeface="Arial" pitchFamily="34" charset="0"/>
              <a:buChar char="•"/>
            </a:pPr>
            <a:r>
              <a:rPr lang="en-US" sz="1800" b="1" dirty="0" smtClean="0"/>
              <a:t>This filter has the same transfer function, but shares the delay element between the </a:t>
            </a:r>
            <a:r>
              <a:rPr lang="en-US" sz="1800" b="1" dirty="0" err="1" smtClean="0"/>
              <a:t>feedforward</a:t>
            </a:r>
            <a:r>
              <a:rPr lang="en-US" sz="1800" b="1" dirty="0" smtClean="0"/>
              <a:t> (moving average/finite impulse response) and feedback (autoregressive/infinite impulse response) portions of the filter.</a:t>
            </a:r>
          </a:p>
          <a:p>
            <a:pPr marL="165100" indent="-165100">
              <a:spcAft>
                <a:spcPts val="1200"/>
              </a:spcAft>
              <a:buFont typeface="Arial" pitchFamily="34" charset="0"/>
              <a:buChar char="•"/>
            </a:pPr>
            <a:r>
              <a:rPr lang="en-US" sz="1800" b="1" dirty="0" smtClean="0"/>
              <a:t>Analog differential equations can be represented by similar signal flow graphs, but their implementation involves physical components (e.g., RLCs, op amps).</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Direct Form II: Sharing Delay Elements (Memory)</a:t>
            </a:r>
            <a:endParaRPr lang="en-US" b="1" dirty="0">
              <a:solidFill>
                <a:schemeClr val="accent2"/>
              </a:solidFill>
            </a:endParaRPr>
          </a:p>
        </p:txBody>
      </p:sp>
      <p:grpSp>
        <p:nvGrpSpPr>
          <p:cNvPr id="84" name="Group 83"/>
          <p:cNvGrpSpPr/>
          <p:nvPr/>
        </p:nvGrpSpPr>
        <p:grpSpPr>
          <a:xfrm>
            <a:off x="923094" y="1896728"/>
            <a:ext cx="7319758" cy="3259465"/>
            <a:chOff x="923094" y="2665344"/>
            <a:chExt cx="7319758" cy="3259465"/>
          </a:xfrm>
        </p:grpSpPr>
        <p:sp>
          <p:nvSpPr>
            <p:cNvPr id="43" name="Rectangle 42"/>
            <p:cNvSpPr/>
            <p:nvPr/>
          </p:nvSpPr>
          <p:spPr>
            <a:xfrm rot="5400000">
              <a:off x="4289764" y="5188710"/>
              <a:ext cx="825867" cy="646331"/>
            </a:xfrm>
            <a:prstGeom prst="rect">
              <a:avLst/>
            </a:prstGeom>
          </p:spPr>
          <p:txBody>
            <a:bodyPr wrap="square">
              <a:spAutoFit/>
            </a:bodyPr>
            <a:lstStyle/>
            <a:p>
              <a:pPr marL="342900" lvl="0" indent="-342900" algn="ctr">
                <a:spcBef>
                  <a:spcPct val="20000"/>
                </a:spcBef>
              </a:pPr>
              <a:r>
                <a:rPr lang="en-US" sz="3600" kern="0" dirty="0" smtClean="0">
                  <a:solidFill>
                    <a:srgbClr val="000000"/>
                  </a:solidFill>
                  <a:latin typeface="Arial"/>
                </a:rPr>
                <a:t>. . .</a:t>
              </a:r>
            </a:p>
          </p:txBody>
        </p:sp>
        <p:grpSp>
          <p:nvGrpSpPr>
            <p:cNvPr id="83" name="Group 82"/>
            <p:cNvGrpSpPr/>
            <p:nvPr/>
          </p:nvGrpSpPr>
          <p:grpSpPr>
            <a:xfrm>
              <a:off x="923094" y="2665344"/>
              <a:ext cx="7319758" cy="2494529"/>
              <a:chOff x="923094" y="2665344"/>
              <a:chExt cx="7319758" cy="2494529"/>
            </a:xfrm>
          </p:grpSpPr>
          <p:cxnSp>
            <p:nvCxnSpPr>
              <p:cNvPr id="75" name="Straight Arrow Connector 74"/>
              <p:cNvCxnSpPr/>
              <p:nvPr/>
            </p:nvCxnSpPr>
            <p:spPr>
              <a:xfrm flipV="1">
                <a:off x="2723335" y="3071453"/>
                <a:ext cx="3445516" cy="6624"/>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5" name="Group 76"/>
              <p:cNvGrpSpPr/>
              <p:nvPr/>
            </p:nvGrpSpPr>
            <p:grpSpPr>
              <a:xfrm>
                <a:off x="2266135" y="2783217"/>
                <a:ext cx="457200" cy="553998"/>
                <a:chOff x="3419061" y="3186926"/>
                <a:chExt cx="457200" cy="553998"/>
              </a:xfrm>
            </p:grpSpPr>
            <p:sp>
              <p:nvSpPr>
                <p:cNvPr id="17" name="Oval 16"/>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cxnSp>
            <p:nvCxnSpPr>
              <p:cNvPr id="27" name="Straight Arrow Connector 26"/>
              <p:cNvCxnSpPr>
                <a:endCxn id="17" idx="2"/>
              </p:cNvCxnSpPr>
              <p:nvPr/>
            </p:nvCxnSpPr>
            <p:spPr>
              <a:xfrm flipV="1">
                <a:off x="940904" y="3064825"/>
                <a:ext cx="1325231" cy="3813"/>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0" name="Freeform 29"/>
              <p:cNvSpPr>
                <a:spLocks noChangeAspect="1"/>
              </p:cNvSpPr>
              <p:nvPr/>
            </p:nvSpPr>
            <p:spPr>
              <a:xfrm>
                <a:off x="5321814" y="2897877"/>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p:nvPr/>
            </p:nvCxnSpPr>
            <p:spPr>
              <a:xfrm rot="5400000">
                <a:off x="4253565" y="3371711"/>
                <a:ext cx="622990"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4319100" y="4385572"/>
                <a:ext cx="491126" cy="794"/>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2736284" y="3913393"/>
                <a:ext cx="1583911" cy="619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6" name="Group 44"/>
              <p:cNvGrpSpPr/>
              <p:nvPr/>
            </p:nvGrpSpPr>
            <p:grpSpPr>
              <a:xfrm>
                <a:off x="4336460" y="3683206"/>
                <a:ext cx="457200" cy="457200"/>
                <a:chOff x="1606550" y="4086915"/>
                <a:chExt cx="457200" cy="457200"/>
              </a:xfrm>
              <a:solidFill>
                <a:srgbClr val="FFFFFF"/>
              </a:solidFill>
            </p:grpSpPr>
            <p:sp>
              <p:nvSpPr>
                <p:cNvPr id="23" name="Rectangle 22"/>
                <p:cNvSpPr/>
                <p:nvPr/>
              </p:nvSpPr>
              <p:spPr>
                <a:xfrm>
                  <a:off x="1606550" y="4086915"/>
                  <a:ext cx="457200" cy="4572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5349" name="Object 5"/>
                <p:cNvGraphicFramePr>
                  <a:graphicFrameLocks noChangeAspect="1"/>
                </p:cNvGraphicFramePr>
                <p:nvPr/>
              </p:nvGraphicFramePr>
              <p:xfrm>
                <a:off x="1676607" y="4153175"/>
                <a:ext cx="323850" cy="285750"/>
              </p:xfrm>
              <a:graphic>
                <a:graphicData uri="http://schemas.openxmlformats.org/presentationml/2006/ole">
                  <p:oleObj spid="_x0000_s223236" name="Equation" r:id="rId4" imgW="215640" imgH="190440" progId="Equation.3">
                    <p:embed/>
                  </p:oleObj>
                </a:graphicData>
              </a:graphic>
            </p:graphicFrame>
          </p:grpSp>
          <p:cxnSp>
            <p:nvCxnSpPr>
              <p:cNvPr id="49" name="Straight Arrow Connector 48"/>
              <p:cNvCxnSpPr/>
              <p:nvPr/>
            </p:nvCxnSpPr>
            <p:spPr>
              <a:xfrm flipH="1">
                <a:off x="2736284" y="4887428"/>
                <a:ext cx="1583911" cy="619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flipH="1" flipV="1">
                <a:off x="2223163" y="4421627"/>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2223161" y="3540358"/>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7" name="Group 45"/>
              <p:cNvGrpSpPr/>
              <p:nvPr/>
            </p:nvGrpSpPr>
            <p:grpSpPr>
              <a:xfrm>
                <a:off x="4336460" y="4657241"/>
                <a:ext cx="457200" cy="457200"/>
                <a:chOff x="1606550" y="4086915"/>
                <a:chExt cx="457200" cy="457200"/>
              </a:xfrm>
              <a:solidFill>
                <a:srgbClr val="FFFFFF"/>
              </a:solidFill>
            </p:grpSpPr>
            <p:sp>
              <p:nvSpPr>
                <p:cNvPr id="47" name="Rectangle 46"/>
                <p:cNvSpPr/>
                <p:nvPr/>
              </p:nvSpPr>
              <p:spPr>
                <a:xfrm>
                  <a:off x="1606550" y="4086915"/>
                  <a:ext cx="457200" cy="4572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8" name="Object 5"/>
                <p:cNvGraphicFramePr>
                  <a:graphicFrameLocks noChangeAspect="1"/>
                </p:cNvGraphicFramePr>
                <p:nvPr/>
              </p:nvGraphicFramePr>
              <p:xfrm>
                <a:off x="1676607" y="4153175"/>
                <a:ext cx="323850" cy="285750"/>
              </p:xfrm>
              <a:graphic>
                <a:graphicData uri="http://schemas.openxmlformats.org/presentationml/2006/ole">
                  <p:oleObj spid="_x0000_s223237" name="Equation" r:id="rId5" imgW="215640" imgH="190440" progId="Equation.3">
                    <p:embed/>
                  </p:oleObj>
                </a:graphicData>
              </a:graphic>
            </p:graphicFrame>
          </p:grpSp>
          <p:sp>
            <p:nvSpPr>
              <p:cNvPr id="68" name="Freeform 67"/>
              <p:cNvSpPr>
                <a:spLocks noChangeAspect="1"/>
              </p:cNvSpPr>
              <p:nvPr/>
            </p:nvSpPr>
            <p:spPr>
              <a:xfrm>
                <a:off x="5321814" y="3752642"/>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a:spLocks noChangeAspect="1"/>
              </p:cNvSpPr>
              <p:nvPr/>
            </p:nvSpPr>
            <p:spPr>
              <a:xfrm>
                <a:off x="5321814" y="4691614"/>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5352" name="Object 8"/>
              <p:cNvGraphicFramePr>
                <a:graphicFrameLocks noChangeAspect="1"/>
              </p:cNvGraphicFramePr>
              <p:nvPr/>
            </p:nvGraphicFramePr>
            <p:xfrm>
              <a:off x="5416927" y="2665344"/>
              <a:ext cx="247650" cy="342900"/>
            </p:xfrm>
            <a:graphic>
              <a:graphicData uri="http://schemas.openxmlformats.org/presentationml/2006/ole">
                <p:oleObj spid="_x0000_s223238" name="Equation" r:id="rId6" imgW="164880" imgH="228600" progId="Equation.3">
                  <p:embed/>
                </p:oleObj>
              </a:graphicData>
            </a:graphic>
          </p:graphicFrame>
          <p:graphicFrame>
            <p:nvGraphicFramePr>
              <p:cNvPr id="185353" name="Object 9"/>
              <p:cNvGraphicFramePr>
                <a:graphicFrameLocks noChangeAspect="1"/>
              </p:cNvGraphicFramePr>
              <p:nvPr/>
            </p:nvGraphicFramePr>
            <p:xfrm>
              <a:off x="5435977" y="3536329"/>
              <a:ext cx="209550" cy="323850"/>
            </p:xfrm>
            <a:graphic>
              <a:graphicData uri="http://schemas.openxmlformats.org/presentationml/2006/ole">
                <p:oleObj spid="_x0000_s223239" name="Equation" r:id="rId7" imgW="139680" imgH="215640" progId="Equation.3">
                  <p:embed/>
                </p:oleObj>
              </a:graphicData>
            </a:graphic>
          </p:graphicFrame>
          <p:graphicFrame>
            <p:nvGraphicFramePr>
              <p:cNvPr id="185354" name="Object 10"/>
              <p:cNvGraphicFramePr>
                <a:graphicFrameLocks noChangeAspect="1"/>
              </p:cNvGraphicFramePr>
              <p:nvPr/>
            </p:nvGraphicFramePr>
            <p:xfrm>
              <a:off x="5435977" y="4443344"/>
              <a:ext cx="247650" cy="323850"/>
            </p:xfrm>
            <a:graphic>
              <a:graphicData uri="http://schemas.openxmlformats.org/presentationml/2006/ole">
                <p:oleObj spid="_x0000_s223240" name="Equation" r:id="rId8" imgW="164880" imgH="215640" progId="Equation.3">
                  <p:embed/>
                </p:oleObj>
              </a:graphicData>
            </a:graphic>
          </p:graphicFrame>
          <p:cxnSp>
            <p:nvCxnSpPr>
              <p:cNvPr id="88" name="Straight Arrow Connector 87"/>
              <p:cNvCxnSpPr/>
              <p:nvPr/>
            </p:nvCxnSpPr>
            <p:spPr>
              <a:xfrm rot="5400000" flipH="1" flipV="1">
                <a:off x="6125901" y="4428252"/>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flipH="1" flipV="1">
                <a:off x="6125899" y="3546983"/>
                <a:ext cx="551915" cy="158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122" idx="6"/>
              </p:cNvCxnSpPr>
              <p:nvPr/>
            </p:nvCxnSpPr>
            <p:spPr>
              <a:xfrm>
                <a:off x="6626051" y="3058201"/>
                <a:ext cx="1616801" cy="10437"/>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endCxn id="125" idx="2"/>
              </p:cNvCxnSpPr>
              <p:nvPr/>
            </p:nvCxnSpPr>
            <p:spPr>
              <a:xfrm flipV="1">
                <a:off x="4797033" y="3906824"/>
                <a:ext cx="1378444" cy="16248"/>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47" idx="3"/>
                <a:endCxn id="128" idx="2"/>
              </p:cNvCxnSpPr>
              <p:nvPr/>
            </p:nvCxnSpPr>
            <p:spPr>
              <a:xfrm flipV="1">
                <a:off x="4793660" y="4880859"/>
                <a:ext cx="1375191" cy="4982"/>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06" name="Freeform 105"/>
              <p:cNvSpPr>
                <a:spLocks noChangeAspect="1"/>
              </p:cNvSpPr>
              <p:nvPr/>
            </p:nvSpPr>
            <p:spPr>
              <a:xfrm flipH="1">
                <a:off x="3486475" y="3762321"/>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106"/>
              <p:cNvSpPr>
                <a:spLocks noChangeAspect="1"/>
              </p:cNvSpPr>
              <p:nvPr/>
            </p:nvSpPr>
            <p:spPr>
              <a:xfrm flipH="1">
                <a:off x="3486475" y="4701293"/>
                <a:ext cx="342900" cy="342900"/>
              </a:xfrm>
              <a:custGeom>
                <a:avLst/>
                <a:gdLst>
                  <a:gd name="connsiteX0" fmla="*/ 13252 w 887896"/>
                  <a:gd name="connsiteY0" fmla="*/ 0 h 1815548"/>
                  <a:gd name="connsiteX1" fmla="*/ 887896 w 887896"/>
                  <a:gd name="connsiteY1" fmla="*/ 887896 h 1815548"/>
                  <a:gd name="connsiteX2" fmla="*/ 0 w 887896"/>
                  <a:gd name="connsiteY2" fmla="*/ 1815548 h 1815548"/>
                  <a:gd name="connsiteX3" fmla="*/ 13252 w 887896"/>
                  <a:gd name="connsiteY3" fmla="*/ 0 h 1815548"/>
                </a:gdLst>
                <a:ahLst/>
                <a:cxnLst>
                  <a:cxn ang="0">
                    <a:pos x="connsiteX0" y="connsiteY0"/>
                  </a:cxn>
                  <a:cxn ang="0">
                    <a:pos x="connsiteX1" y="connsiteY1"/>
                  </a:cxn>
                  <a:cxn ang="0">
                    <a:pos x="connsiteX2" y="connsiteY2"/>
                  </a:cxn>
                  <a:cxn ang="0">
                    <a:pos x="connsiteX3" y="connsiteY3"/>
                  </a:cxn>
                </a:cxnLst>
                <a:rect l="l" t="t" r="r" b="b"/>
                <a:pathLst>
                  <a:path w="887896" h="1815548">
                    <a:moveTo>
                      <a:pt x="13252" y="0"/>
                    </a:moveTo>
                    <a:lnTo>
                      <a:pt x="887896" y="887896"/>
                    </a:lnTo>
                    <a:lnTo>
                      <a:pt x="0" y="1815548"/>
                    </a:lnTo>
                    <a:cubicBezTo>
                      <a:pt x="4417" y="1210365"/>
                      <a:pt x="8835" y="605183"/>
                      <a:pt x="13252"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9" name="Object 9"/>
              <p:cNvGraphicFramePr>
                <a:graphicFrameLocks noChangeAspect="1"/>
              </p:cNvGraphicFramePr>
              <p:nvPr/>
            </p:nvGraphicFramePr>
            <p:xfrm flipH="1">
              <a:off x="3160610" y="3558691"/>
              <a:ext cx="400050" cy="323850"/>
            </p:xfrm>
            <a:graphic>
              <a:graphicData uri="http://schemas.openxmlformats.org/presentationml/2006/ole">
                <p:oleObj spid="_x0000_s223243" name="Equation" r:id="rId9" imgW="266400" imgH="215640" progId="Equation.3">
                  <p:embed/>
                </p:oleObj>
              </a:graphicData>
            </a:graphic>
          </p:graphicFrame>
          <p:graphicFrame>
            <p:nvGraphicFramePr>
              <p:cNvPr id="110" name="Object 10"/>
              <p:cNvGraphicFramePr>
                <a:graphicFrameLocks noChangeAspect="1"/>
              </p:cNvGraphicFramePr>
              <p:nvPr/>
            </p:nvGraphicFramePr>
            <p:xfrm flipH="1">
              <a:off x="3170135" y="4452454"/>
              <a:ext cx="419100" cy="323850"/>
            </p:xfrm>
            <a:graphic>
              <a:graphicData uri="http://schemas.openxmlformats.org/presentationml/2006/ole">
                <p:oleObj spid="_x0000_s223244" name="Equation" r:id="rId10" imgW="279360" imgH="215640" progId="Equation.3">
                  <p:embed/>
                </p:oleObj>
              </a:graphicData>
            </a:graphic>
          </p:graphicFrame>
          <p:graphicFrame>
            <p:nvGraphicFramePr>
              <p:cNvPr id="185360" name="Object 16"/>
              <p:cNvGraphicFramePr>
                <a:graphicFrameLocks noChangeAspect="1"/>
              </p:cNvGraphicFramePr>
              <p:nvPr/>
            </p:nvGraphicFramePr>
            <p:xfrm>
              <a:off x="923094" y="2703444"/>
              <a:ext cx="438150" cy="304800"/>
            </p:xfrm>
            <a:graphic>
              <a:graphicData uri="http://schemas.openxmlformats.org/presentationml/2006/ole">
                <p:oleObj spid="_x0000_s223245" name="Equation" r:id="rId11" imgW="291960" imgH="203040" progId="Equation.3">
                  <p:embed/>
                </p:oleObj>
              </a:graphicData>
            </a:graphic>
          </p:graphicFrame>
          <p:graphicFrame>
            <p:nvGraphicFramePr>
              <p:cNvPr id="185361" name="Object 17"/>
              <p:cNvGraphicFramePr>
                <a:graphicFrameLocks noChangeAspect="1"/>
              </p:cNvGraphicFramePr>
              <p:nvPr/>
            </p:nvGraphicFramePr>
            <p:xfrm>
              <a:off x="7771915" y="2690329"/>
              <a:ext cx="457200" cy="304800"/>
            </p:xfrm>
            <a:graphic>
              <a:graphicData uri="http://schemas.openxmlformats.org/presentationml/2006/ole">
                <p:oleObj spid="_x0000_s223246" name="Equation" r:id="rId12" imgW="304560" imgH="203040" progId="Equation.3">
                  <p:embed/>
                </p:oleObj>
              </a:graphicData>
            </a:graphic>
          </p:graphicFrame>
          <p:grpSp>
            <p:nvGrpSpPr>
              <p:cNvPr id="10" name="Group 114"/>
              <p:cNvGrpSpPr/>
              <p:nvPr/>
            </p:nvGrpSpPr>
            <p:grpSpPr>
              <a:xfrm>
                <a:off x="2272761" y="3631840"/>
                <a:ext cx="457200" cy="553998"/>
                <a:chOff x="3419061" y="3186926"/>
                <a:chExt cx="457200" cy="553998"/>
              </a:xfrm>
            </p:grpSpPr>
            <p:sp>
              <p:nvSpPr>
                <p:cNvPr id="116" name="Oval 115"/>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1" name="Group 117"/>
              <p:cNvGrpSpPr/>
              <p:nvPr/>
            </p:nvGrpSpPr>
            <p:grpSpPr>
              <a:xfrm>
                <a:off x="2266135" y="4605875"/>
                <a:ext cx="457200" cy="553998"/>
                <a:chOff x="3419061" y="3186926"/>
                <a:chExt cx="457200" cy="553998"/>
              </a:xfrm>
            </p:grpSpPr>
            <p:sp>
              <p:nvSpPr>
                <p:cNvPr id="119" name="Oval 118"/>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2" name="Group 120"/>
              <p:cNvGrpSpPr/>
              <p:nvPr/>
            </p:nvGrpSpPr>
            <p:grpSpPr>
              <a:xfrm>
                <a:off x="6168851" y="2776593"/>
                <a:ext cx="457200" cy="553998"/>
                <a:chOff x="3419061" y="3186926"/>
                <a:chExt cx="457200" cy="553998"/>
              </a:xfrm>
            </p:grpSpPr>
            <p:sp>
              <p:nvSpPr>
                <p:cNvPr id="122" name="Oval 121"/>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4" name="Group 123"/>
              <p:cNvGrpSpPr/>
              <p:nvPr/>
            </p:nvGrpSpPr>
            <p:grpSpPr>
              <a:xfrm>
                <a:off x="6175477" y="3625216"/>
                <a:ext cx="457200" cy="553998"/>
                <a:chOff x="3419061" y="3186926"/>
                <a:chExt cx="457200" cy="553998"/>
              </a:xfrm>
            </p:grpSpPr>
            <p:sp>
              <p:nvSpPr>
                <p:cNvPr id="125" name="Oval 124"/>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nvGrpSpPr>
              <p:cNvPr id="15" name="Group 126"/>
              <p:cNvGrpSpPr/>
              <p:nvPr/>
            </p:nvGrpSpPr>
            <p:grpSpPr>
              <a:xfrm>
                <a:off x="6168851" y="4599251"/>
                <a:ext cx="457200" cy="553998"/>
                <a:chOff x="3419061" y="3186926"/>
                <a:chExt cx="457200" cy="553998"/>
              </a:xfrm>
            </p:grpSpPr>
            <p:sp>
              <p:nvSpPr>
                <p:cNvPr id="128" name="Oval 127"/>
                <p:cNvSpPr/>
                <p:nvPr/>
              </p:nvSpPr>
              <p:spPr>
                <a:xfrm>
                  <a:off x="3419061" y="3239934"/>
                  <a:ext cx="457200" cy="457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3564837" y="3186926"/>
                  <a:ext cx="159026" cy="5539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kumimoji="0" lang="en-US" sz="3600" i="0" u="none" strike="noStrike" kern="0" cap="none" spc="0" normalizeH="0" baseline="0" noProof="0" dirty="0" smtClean="0">
                      <a:ln>
                        <a:noFill/>
                      </a:ln>
                      <a:solidFill>
                        <a:schemeClr val="tx1"/>
                      </a:solidFill>
                      <a:effectLst/>
                      <a:uLnTx/>
                      <a:uFillTx/>
                      <a:latin typeface="+mn-lt"/>
                      <a:ea typeface="+mn-ea"/>
                      <a:cs typeface="+mn-cs"/>
                    </a:rPr>
                    <a:t>+</a:t>
                  </a:r>
                </a:p>
              </p:txBody>
            </p:sp>
          </p:grp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More About Types of Filters</a:t>
            </a:r>
          </a:p>
        </p:txBody>
      </p:sp>
      <p:sp>
        <p:nvSpPr>
          <p:cNvPr id="10" name="TextBox 9"/>
          <p:cNvSpPr txBox="1"/>
          <p:nvPr/>
        </p:nvSpPr>
        <p:spPr>
          <a:xfrm>
            <a:off x="170179" y="576772"/>
            <a:ext cx="8742046" cy="612988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Consider a filter with only </a:t>
            </a:r>
            <a:br>
              <a:rPr lang="en-US" sz="1800" b="1" dirty="0" smtClean="0"/>
            </a:br>
            <a:r>
              <a:rPr lang="en-US" sz="1800" b="1" dirty="0" err="1" smtClean="0"/>
              <a:t>feedforward</a:t>
            </a:r>
            <a:r>
              <a:rPr lang="en-US" sz="1800" b="1" dirty="0" smtClean="0"/>
              <a:t> components:</a:t>
            </a:r>
          </a:p>
          <a:p>
            <a:pPr marL="165100" indent="-165100">
              <a:spcAft>
                <a:spcPts val="10800"/>
              </a:spcAft>
              <a:buFont typeface="Arial" pitchFamily="34" charset="0"/>
              <a:buChar char="•"/>
            </a:pPr>
            <a:r>
              <a:rPr lang="en-US" sz="1800" b="1" dirty="0" smtClean="0"/>
              <a:t>The transfer function is:</a:t>
            </a:r>
          </a:p>
          <a:p>
            <a:pPr marL="165100" indent="-165100">
              <a:spcAft>
                <a:spcPts val="600"/>
              </a:spcAft>
              <a:buFont typeface="Arial" pitchFamily="34" charset="0"/>
              <a:buChar char="•"/>
            </a:pPr>
            <a:r>
              <a:rPr lang="en-US" sz="1800" b="1" dirty="0" smtClean="0"/>
              <a:t>Since the impulse response of this filter, </a:t>
            </a:r>
            <a:r>
              <a:rPr lang="en-US" sz="1800" i="1" dirty="0" smtClean="0"/>
              <a:t>h</a:t>
            </a:r>
            <a:r>
              <a:rPr lang="en-US" sz="1800" dirty="0" smtClean="0"/>
              <a:t>[</a:t>
            </a:r>
            <a:r>
              <a:rPr lang="en-US" sz="1800" i="1" dirty="0" smtClean="0"/>
              <a:t>n</a:t>
            </a:r>
            <a:r>
              <a:rPr lang="en-US" sz="1800" dirty="0" smtClean="0"/>
              <a:t>]</a:t>
            </a:r>
            <a:r>
              <a:rPr lang="en-US" sz="1800" b="1" dirty="0" smtClean="0"/>
              <a:t>, has a finite number of  nonzero terms, this filter is referred to as a </a:t>
            </a:r>
            <a:r>
              <a:rPr lang="en-US" sz="1800" b="1" dirty="0" smtClean="0">
                <a:solidFill>
                  <a:schemeClr val="accent1"/>
                </a:solidFill>
              </a:rPr>
              <a:t>finite impulse response</a:t>
            </a:r>
            <a:r>
              <a:rPr lang="en-US" sz="1800" b="1" dirty="0" smtClean="0"/>
              <a:t> (FIR) filter. Observe that this filter only has zeroes.</a:t>
            </a:r>
          </a:p>
          <a:p>
            <a:pPr marL="165100" indent="-165100">
              <a:spcAft>
                <a:spcPts val="600"/>
              </a:spcAft>
              <a:buFont typeface="Arial" pitchFamily="34" charset="0"/>
              <a:buChar char="•"/>
            </a:pPr>
            <a:r>
              <a:rPr lang="en-US" sz="1800" b="1" dirty="0" smtClean="0"/>
              <a:t>Next, consider a filter with only</a:t>
            </a:r>
            <a:br>
              <a:rPr lang="en-US" sz="1800" b="1" dirty="0" smtClean="0"/>
            </a:br>
            <a:r>
              <a:rPr lang="en-US" sz="1800" b="1" dirty="0" smtClean="0"/>
              <a:t>feedback components:</a:t>
            </a:r>
          </a:p>
          <a:p>
            <a:pPr marL="165100" indent="-165100">
              <a:spcAft>
                <a:spcPts val="13200"/>
              </a:spcAft>
              <a:buFont typeface="Arial" pitchFamily="34" charset="0"/>
              <a:buChar char="•"/>
            </a:pPr>
            <a:r>
              <a:rPr lang="en-US" sz="1800" b="1" dirty="0" smtClean="0"/>
              <a:t>The transfer function is:</a:t>
            </a:r>
          </a:p>
          <a:p>
            <a:pPr marL="165100" indent="-165100">
              <a:spcAft>
                <a:spcPts val="13600"/>
              </a:spcAft>
              <a:buFont typeface="Arial" pitchFamily="34" charset="0"/>
              <a:buChar char="•"/>
            </a:pPr>
            <a:r>
              <a:rPr lang="en-US" sz="1800" b="1" dirty="0" smtClean="0"/>
              <a:t>This is an all-pole filter with an </a:t>
            </a:r>
            <a:r>
              <a:rPr lang="en-US" sz="1800" b="1" dirty="0" smtClean="0">
                <a:solidFill>
                  <a:schemeClr val="accent1"/>
                </a:solidFill>
              </a:rPr>
              <a:t>infinite impulse response</a:t>
            </a:r>
            <a:r>
              <a:rPr lang="en-US" sz="1800" b="1" dirty="0" smtClean="0"/>
              <a:t> (IIR). Why?</a:t>
            </a:r>
          </a:p>
        </p:txBody>
      </p:sp>
      <p:pic>
        <p:nvPicPr>
          <p:cNvPr id="200711" name="Picture 7"/>
          <p:cNvPicPr>
            <a:picLocks noChangeAspect="1" noChangeArrowheads="1"/>
          </p:cNvPicPr>
          <p:nvPr/>
        </p:nvPicPr>
        <p:blipFill>
          <a:blip r:embed="rId4"/>
          <a:srcRect l="15672" t="38328" r="15709" b="13851"/>
          <a:stretch>
            <a:fillRect/>
          </a:stretch>
        </p:blipFill>
        <p:spPr bwMode="auto">
          <a:xfrm>
            <a:off x="4476587" y="687628"/>
            <a:ext cx="4480709" cy="1951630"/>
          </a:xfrm>
          <a:prstGeom prst="rect">
            <a:avLst/>
          </a:prstGeom>
          <a:noFill/>
          <a:ln w="9525">
            <a:noFill/>
            <a:miter lim="800000"/>
            <a:headEnd/>
            <a:tailEnd/>
          </a:ln>
          <a:effectLst/>
        </p:spPr>
      </p:pic>
      <p:sp>
        <p:nvSpPr>
          <p:cNvPr id="15" name="Rectangle 14"/>
          <p:cNvSpPr/>
          <p:nvPr/>
        </p:nvSpPr>
        <p:spPr>
          <a:xfrm>
            <a:off x="4857018" y="612567"/>
            <a:ext cx="1610436" cy="2033516"/>
          </a:xfrm>
          <a:prstGeom prst="rect">
            <a:avLst/>
          </a:prstGeom>
          <a:solidFill>
            <a:srgbClr val="FFFFA7">
              <a:alpha val="25000"/>
            </a:srgbClr>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0712" name="Object 8"/>
          <p:cNvGraphicFramePr>
            <a:graphicFrameLocks noChangeAspect="1"/>
          </p:cNvGraphicFramePr>
          <p:nvPr/>
        </p:nvGraphicFramePr>
        <p:xfrm>
          <a:off x="476250" y="1456846"/>
          <a:ext cx="2209800" cy="1333500"/>
        </p:xfrm>
        <a:graphic>
          <a:graphicData uri="http://schemas.openxmlformats.org/presentationml/2006/ole">
            <p:oleObj spid="_x0000_s200712" name="Equation" r:id="rId5" imgW="1473120" imgH="888840" progId="Equation.3">
              <p:embed/>
            </p:oleObj>
          </a:graphicData>
        </a:graphic>
      </p:graphicFrame>
      <p:pic>
        <p:nvPicPr>
          <p:cNvPr id="16" name="Picture 7"/>
          <p:cNvPicPr>
            <a:picLocks noChangeAspect="1" noChangeArrowheads="1"/>
          </p:cNvPicPr>
          <p:nvPr/>
        </p:nvPicPr>
        <p:blipFill>
          <a:blip r:embed="rId4"/>
          <a:srcRect l="15672" t="38328" r="15709" b="13851"/>
          <a:stretch>
            <a:fillRect/>
          </a:stretch>
        </p:blipFill>
        <p:spPr bwMode="auto">
          <a:xfrm>
            <a:off x="4483210" y="3994047"/>
            <a:ext cx="4480709" cy="1951630"/>
          </a:xfrm>
          <a:prstGeom prst="rect">
            <a:avLst/>
          </a:prstGeom>
          <a:noFill/>
          <a:ln w="9525">
            <a:noFill/>
            <a:miter lim="800000"/>
            <a:headEnd/>
            <a:tailEnd/>
          </a:ln>
          <a:effectLst/>
        </p:spPr>
      </p:pic>
      <p:sp>
        <p:nvSpPr>
          <p:cNvPr id="17" name="Rectangle 16"/>
          <p:cNvSpPr/>
          <p:nvPr/>
        </p:nvSpPr>
        <p:spPr>
          <a:xfrm>
            <a:off x="6997213" y="3918986"/>
            <a:ext cx="1610436" cy="2033516"/>
          </a:xfrm>
          <a:prstGeom prst="rect">
            <a:avLst/>
          </a:prstGeom>
          <a:solidFill>
            <a:srgbClr val="FFFFA7">
              <a:alpha val="25000"/>
            </a:srgbClr>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Object 10"/>
          <p:cNvGraphicFramePr>
            <a:graphicFrameLocks noChangeAspect="1"/>
          </p:cNvGraphicFramePr>
          <p:nvPr/>
        </p:nvGraphicFramePr>
        <p:xfrm>
          <a:off x="393217" y="4645444"/>
          <a:ext cx="2743200" cy="1600200"/>
        </p:xfrm>
        <a:graphic>
          <a:graphicData uri="http://schemas.openxmlformats.org/presentationml/2006/ole">
            <p:oleObj spid="_x0000_s200714" name="Equation" r:id="rId6" imgW="1828800" imgH="106668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Design of Digital Filters Using Analog Prototypes</a:t>
            </a:r>
          </a:p>
        </p:txBody>
      </p:sp>
      <p:sp>
        <p:nvSpPr>
          <p:cNvPr id="10" name="TextBox 9"/>
          <p:cNvSpPr txBox="1"/>
          <p:nvPr/>
        </p:nvSpPr>
        <p:spPr>
          <a:xfrm>
            <a:off x="170179" y="576772"/>
            <a:ext cx="8742046" cy="5370701"/>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Analog filter design theory was developed in the mid-1900’s.</a:t>
            </a:r>
          </a:p>
          <a:p>
            <a:pPr marL="165100" indent="-165100">
              <a:spcAft>
                <a:spcPts val="600"/>
              </a:spcAft>
              <a:buFont typeface="Arial" pitchFamily="34" charset="0"/>
              <a:buChar char="•"/>
            </a:pPr>
            <a:r>
              <a:rPr lang="en-US" sz="1800" b="1" dirty="0" smtClean="0"/>
              <a:t>As digital signal processing developed, it seemed reasonable to leverage existing knowledge in analog filter design.</a:t>
            </a:r>
          </a:p>
          <a:p>
            <a:pPr marL="165100" indent="-165100">
              <a:spcAft>
                <a:spcPts val="600"/>
              </a:spcAft>
              <a:buFont typeface="Arial" pitchFamily="34" charset="0"/>
              <a:buChar char="•"/>
            </a:pPr>
            <a:r>
              <a:rPr lang="en-US" sz="1800" b="1" dirty="0" smtClean="0"/>
              <a:t>Our strategy will be to design the filter in the analog domain, and then transform the filter to the digital domain.</a:t>
            </a:r>
          </a:p>
          <a:p>
            <a:pPr marL="165100" indent="-165100">
              <a:spcAft>
                <a:spcPts val="4800"/>
              </a:spcAft>
              <a:buFont typeface="Arial" pitchFamily="34" charset="0"/>
              <a:buChar char="•"/>
            </a:pPr>
            <a:r>
              <a:rPr lang="en-US" sz="1800" b="1" dirty="0" smtClean="0"/>
              <a:t>We can derive this transformation by recalling the relationship between the Laplace transform and the </a:t>
            </a:r>
            <a:r>
              <a:rPr lang="en-US" sz="1800" i="1" dirty="0" smtClean="0"/>
              <a:t>z</a:t>
            </a:r>
            <a:r>
              <a:rPr lang="en-US" sz="1800" b="1" dirty="0" smtClean="0"/>
              <a:t>-transform:</a:t>
            </a:r>
          </a:p>
          <a:p>
            <a:pPr marL="165100" indent="-165100">
              <a:spcAft>
                <a:spcPts val="6000"/>
              </a:spcAft>
              <a:buFont typeface="Arial" pitchFamily="34" charset="0"/>
              <a:buChar char="•"/>
            </a:pPr>
            <a:r>
              <a:rPr lang="en-US" sz="1800" b="1" dirty="0" smtClean="0"/>
              <a:t>We can approximate the logarithm using a Taylor series:</a:t>
            </a:r>
          </a:p>
          <a:p>
            <a:pPr marL="165100" indent="-165100">
              <a:spcAft>
                <a:spcPts val="600"/>
              </a:spcAft>
              <a:buFont typeface="Arial" pitchFamily="34" charset="0"/>
              <a:buChar char="•"/>
            </a:pPr>
            <a:r>
              <a:rPr lang="en-US" sz="1800" b="1" dirty="0" smtClean="0"/>
              <a:t>This transformation is known as the </a:t>
            </a:r>
            <a:r>
              <a:rPr lang="en-US" sz="1800" b="1" dirty="0" smtClean="0">
                <a:solidFill>
                  <a:schemeClr val="accent1"/>
                </a:solidFill>
              </a:rPr>
              <a:t>bilinear transform</a:t>
            </a:r>
            <a:r>
              <a:rPr lang="en-US" sz="1800" b="1" dirty="0" smtClean="0"/>
              <a:t>. It maps the left-half</a:t>
            </a:r>
            <a:br>
              <a:rPr lang="en-US" sz="1800" b="1" dirty="0" smtClean="0"/>
            </a:br>
            <a:r>
              <a:rPr lang="en-US" sz="1800" i="1" dirty="0" smtClean="0"/>
              <a:t>s</a:t>
            </a:r>
            <a:r>
              <a:rPr lang="en-US" sz="1800" b="1" dirty="0" smtClean="0"/>
              <a:t>-plane to the interior of the unit circle in the </a:t>
            </a:r>
            <a:r>
              <a:rPr lang="en-US" sz="1800" i="1" dirty="0" smtClean="0"/>
              <a:t>z</a:t>
            </a:r>
            <a:r>
              <a:rPr lang="en-US" sz="1800" b="1" dirty="0" smtClean="0"/>
              <a:t>-plane.</a:t>
            </a:r>
          </a:p>
          <a:p>
            <a:pPr marL="165100" indent="-165100">
              <a:spcAft>
                <a:spcPts val="600"/>
              </a:spcAft>
              <a:buFont typeface="Arial" pitchFamily="34" charset="0"/>
              <a:buChar char="•"/>
            </a:pPr>
            <a:r>
              <a:rPr lang="en-US" sz="1800" b="1" dirty="0" smtClean="0"/>
              <a:t>Unfortunately, it also “warps” the frequency axis, so the analog filter design must be </a:t>
            </a:r>
            <a:r>
              <a:rPr lang="en-US" sz="1800" b="1" dirty="0" err="1" smtClean="0"/>
              <a:t>prewarped</a:t>
            </a:r>
            <a:r>
              <a:rPr lang="en-US" sz="1800" b="1" dirty="0" smtClean="0"/>
              <a:t> </a:t>
            </a:r>
            <a:r>
              <a:rPr lang="en-US" sz="1800" b="1" dirty="0" smtClean="0"/>
              <a:t>so that it lands at the proper frequency in the </a:t>
            </a:r>
            <a:r>
              <a:rPr lang="en-US" sz="1800" i="1" dirty="0" smtClean="0"/>
              <a:t>z</a:t>
            </a:r>
            <a:r>
              <a:rPr lang="en-US" sz="1800" b="1" dirty="0" smtClean="0"/>
              <a:t>-plane</a:t>
            </a:r>
            <a:r>
              <a:rPr lang="en-US" sz="1800" b="1" dirty="0" smtClean="0"/>
              <a:t>.</a:t>
            </a:r>
            <a:br>
              <a:rPr lang="en-US" sz="1800" b="1" dirty="0" smtClean="0"/>
            </a:br>
            <a:r>
              <a:rPr lang="en-US" sz="1800" b="1" dirty="0" smtClean="0"/>
              <a:t>Let </a:t>
            </a:r>
            <a:r>
              <a:rPr lang="en-US" sz="1800" i="1" dirty="0" smtClean="0"/>
              <a:t>s</a:t>
            </a:r>
            <a:r>
              <a:rPr lang="en-US" sz="1800" dirty="0" smtClean="0"/>
              <a:t> = </a:t>
            </a:r>
            <a:r>
              <a:rPr lang="en-US" sz="1800" i="1" dirty="0" smtClean="0">
                <a:sym typeface="Symbol"/>
              </a:rPr>
              <a:t></a:t>
            </a:r>
            <a:r>
              <a:rPr lang="en-US" sz="1800" dirty="0" smtClean="0">
                <a:sym typeface="Symbol"/>
              </a:rPr>
              <a:t> + </a:t>
            </a:r>
            <a:r>
              <a:rPr lang="en-US" sz="1800" i="1" dirty="0" smtClean="0">
                <a:sym typeface="Symbol"/>
              </a:rPr>
              <a:t>j</a:t>
            </a:r>
            <a:r>
              <a:rPr lang="en-US" sz="1800" dirty="0" smtClean="0">
                <a:sym typeface="Symbol"/>
              </a:rPr>
              <a:t> </a:t>
            </a:r>
            <a:r>
              <a:rPr lang="en-US" sz="1800" b="1" dirty="0" smtClean="0">
                <a:sym typeface="Symbol"/>
              </a:rPr>
              <a:t>and </a:t>
            </a:r>
            <a:r>
              <a:rPr lang="en-US" sz="1800" i="1" dirty="0" smtClean="0">
                <a:sym typeface="Symbol"/>
              </a:rPr>
              <a:t>z</a:t>
            </a:r>
            <a:r>
              <a:rPr lang="en-US" sz="1800" dirty="0" smtClean="0">
                <a:sym typeface="Symbol"/>
              </a:rPr>
              <a:t> = </a:t>
            </a:r>
            <a:r>
              <a:rPr lang="en-US" sz="1800" i="1" dirty="0" smtClean="0">
                <a:sym typeface="Symbol"/>
              </a:rPr>
              <a:t>re </a:t>
            </a:r>
            <a:r>
              <a:rPr lang="en-US" sz="1800" i="1" baseline="30000" dirty="0" smtClean="0">
                <a:sym typeface="Symbol"/>
              </a:rPr>
              <a:t>j</a:t>
            </a:r>
            <a:r>
              <a:rPr lang="en-US" sz="1800" b="1" dirty="0" smtClean="0">
                <a:sym typeface="Symbol"/>
              </a:rPr>
              <a:t>:</a:t>
            </a:r>
            <a:endParaRPr lang="en-US" sz="1800" b="1" dirty="0" smtClean="0"/>
          </a:p>
        </p:txBody>
      </p:sp>
      <p:graphicFrame>
        <p:nvGraphicFramePr>
          <p:cNvPr id="2" name="Object 10"/>
          <p:cNvGraphicFramePr>
            <a:graphicFrameLocks noChangeAspect="1"/>
          </p:cNvGraphicFramePr>
          <p:nvPr/>
        </p:nvGraphicFramePr>
        <p:xfrm>
          <a:off x="449263" y="2760111"/>
          <a:ext cx="2266950" cy="590550"/>
        </p:xfrm>
        <a:graphic>
          <a:graphicData uri="http://schemas.openxmlformats.org/presentationml/2006/ole">
            <p:oleObj spid="_x0000_s224259" name="Equation" r:id="rId4" imgW="1511280" imgH="393480" progId="Equation.3">
              <p:embed/>
            </p:oleObj>
          </a:graphicData>
        </a:graphic>
      </p:graphicFrame>
      <p:graphicFrame>
        <p:nvGraphicFramePr>
          <p:cNvPr id="224260" name="Object 4"/>
          <p:cNvGraphicFramePr>
            <a:graphicFrameLocks noChangeAspect="1"/>
          </p:cNvGraphicFramePr>
          <p:nvPr/>
        </p:nvGraphicFramePr>
        <p:xfrm>
          <a:off x="449263" y="3646626"/>
          <a:ext cx="3371851" cy="723900"/>
        </p:xfrm>
        <a:graphic>
          <a:graphicData uri="http://schemas.openxmlformats.org/presentationml/2006/ole">
            <p:oleObj spid="_x0000_s224260" name="Equation" r:id="rId5" imgW="2247840" imgH="482400" progId="Equation.3">
              <p:embed/>
            </p:oleObj>
          </a:graphicData>
        </a:graphic>
      </p:graphicFrame>
      <p:graphicFrame>
        <p:nvGraphicFramePr>
          <p:cNvPr id="224261" name="Object 5"/>
          <p:cNvGraphicFramePr>
            <a:graphicFrameLocks noChangeAspect="1"/>
          </p:cNvGraphicFramePr>
          <p:nvPr/>
        </p:nvGraphicFramePr>
        <p:xfrm>
          <a:off x="449263" y="5919236"/>
          <a:ext cx="2152650" cy="723900"/>
        </p:xfrm>
        <a:graphic>
          <a:graphicData uri="http://schemas.openxmlformats.org/presentationml/2006/ole">
            <p:oleObj spid="_x0000_s224261" name="Equation" r:id="rId6" imgW="1434960" imgH="4824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Frequency Warping In the Bilinear Transform</a:t>
            </a:r>
          </a:p>
        </p:txBody>
      </p:sp>
      <p:sp>
        <p:nvSpPr>
          <p:cNvPr id="10" name="TextBox 9"/>
          <p:cNvSpPr txBox="1"/>
          <p:nvPr/>
        </p:nvSpPr>
        <p:spPr>
          <a:xfrm>
            <a:off x="170179" y="576772"/>
            <a:ext cx="8742046" cy="5837495"/>
          </a:xfrm>
          <a:prstGeom prst="rect">
            <a:avLst/>
          </a:prstGeom>
        </p:spPr>
        <p:txBody>
          <a:bodyPr wrap="square" lIns="0" tIns="0" rIns="0" bIns="0" rtlCol="0">
            <a:spAutoFit/>
          </a:bodyPr>
          <a:lstStyle/>
          <a:p>
            <a:pPr marL="165100" indent="-165100">
              <a:spcAft>
                <a:spcPts val="12800"/>
              </a:spcAft>
              <a:buFont typeface="Arial" pitchFamily="34" charset="0"/>
              <a:buChar char="•"/>
            </a:pPr>
            <a:r>
              <a:rPr lang="en-US" sz="1800" b="1" dirty="0" smtClean="0"/>
              <a:t>We can solve for </a:t>
            </a:r>
            <a:r>
              <a:rPr lang="en-US" sz="1800" i="1" dirty="0" smtClean="0">
                <a:sym typeface="Symbol"/>
              </a:rPr>
              <a:t></a:t>
            </a:r>
            <a:r>
              <a:rPr lang="en-US" sz="1800" dirty="0" smtClean="0">
                <a:sym typeface="Symbol"/>
              </a:rPr>
              <a:t> </a:t>
            </a:r>
            <a:r>
              <a:rPr lang="en-US" sz="1800" b="1" dirty="0" smtClean="0">
                <a:sym typeface="Symbol"/>
              </a:rPr>
              <a:t>and </a:t>
            </a:r>
            <a:r>
              <a:rPr lang="en-US" sz="1800" i="1" dirty="0" smtClean="0">
                <a:sym typeface="Symbol"/>
              </a:rPr>
              <a:t></a:t>
            </a:r>
            <a:r>
              <a:rPr lang="en-US" sz="1800" b="1" dirty="0" smtClean="0">
                <a:sym typeface="Symbol"/>
              </a:rPr>
              <a:t> </a:t>
            </a:r>
            <a:r>
              <a:rPr lang="en-US" sz="1800" b="1" dirty="0" smtClean="0"/>
              <a:t>by equating real and imaginary parts:</a:t>
            </a:r>
          </a:p>
          <a:p>
            <a:pPr marL="165100" indent="-165100">
              <a:spcAft>
                <a:spcPts val="12800"/>
              </a:spcAft>
              <a:buFont typeface="Arial" pitchFamily="34" charset="0"/>
              <a:buChar char="•"/>
            </a:pPr>
            <a:r>
              <a:rPr lang="en-US" sz="1800" b="1" dirty="0" smtClean="0"/>
              <a:t>To understand the implications on frequency response, set </a:t>
            </a:r>
            <a:r>
              <a:rPr lang="en-US" sz="1800" i="1" dirty="0" smtClean="0"/>
              <a:t>r</a:t>
            </a:r>
            <a:r>
              <a:rPr lang="en-US" sz="1800" dirty="0" smtClean="0"/>
              <a:t> = 1</a:t>
            </a:r>
            <a:r>
              <a:rPr lang="en-US" sz="1800" b="1" dirty="0" smtClean="0"/>
              <a:t> and </a:t>
            </a:r>
            <a:r>
              <a:rPr lang="en-US" sz="1800" i="1" dirty="0" smtClean="0">
                <a:sym typeface="Symbol"/>
              </a:rPr>
              <a:t> = 0</a:t>
            </a:r>
            <a:r>
              <a:rPr lang="en-US" sz="1800" b="1" dirty="0" smtClean="0"/>
              <a:t> :</a:t>
            </a:r>
          </a:p>
          <a:p>
            <a:pPr marL="165100" indent="-165100">
              <a:spcAft>
                <a:spcPts val="1200"/>
              </a:spcAft>
              <a:buFont typeface="Arial" pitchFamily="34" charset="0"/>
              <a:buChar char="•"/>
            </a:pPr>
            <a:r>
              <a:rPr lang="en-US" sz="1800" b="1" dirty="0" smtClean="0"/>
              <a:t>This suggests a design strategy where:</a:t>
            </a:r>
          </a:p>
          <a:p>
            <a:pPr marL="515938" indent="-342900">
              <a:spcAft>
                <a:spcPts val="1200"/>
              </a:spcAft>
              <a:buAutoNum type="arabicParenBoth"/>
            </a:pPr>
            <a:r>
              <a:rPr lang="en-US" sz="1800" b="1" dirty="0" smtClean="0"/>
              <a:t>Establish requirements (e.g., cutoff frequency of </a:t>
            </a:r>
            <a:r>
              <a:rPr lang="en-US" sz="1800" dirty="0" smtClean="0">
                <a:sym typeface="Symbol"/>
              </a:rPr>
              <a:t></a:t>
            </a:r>
            <a:r>
              <a:rPr lang="en-US" sz="1800" baseline="-25000" dirty="0" smtClean="0">
                <a:sym typeface="Symbol"/>
              </a:rPr>
              <a:t>c</a:t>
            </a:r>
            <a:r>
              <a:rPr lang="en-US" sz="1800" dirty="0" smtClean="0">
                <a:sym typeface="Symbol"/>
              </a:rPr>
              <a:t> = 2(1 kHz)/(8 kHz)</a:t>
            </a:r>
            <a:r>
              <a:rPr lang="en-US" sz="1800" b="1" dirty="0" smtClean="0">
                <a:sym typeface="Symbol"/>
              </a:rPr>
              <a:t>).</a:t>
            </a:r>
          </a:p>
          <a:p>
            <a:pPr marL="515938" indent="-342900">
              <a:spcAft>
                <a:spcPts val="1200"/>
              </a:spcAft>
              <a:buAutoNum type="arabicParenBoth"/>
            </a:pPr>
            <a:r>
              <a:rPr lang="en-US" sz="1800" b="1" dirty="0" smtClean="0">
                <a:sym typeface="Symbol"/>
              </a:rPr>
              <a:t>“</a:t>
            </a:r>
            <a:r>
              <a:rPr lang="en-US" sz="1800" b="1" dirty="0" err="1" smtClean="0">
                <a:sym typeface="Symbol"/>
              </a:rPr>
              <a:t>Prewarp</a:t>
            </a:r>
            <a:r>
              <a:rPr lang="en-US" sz="1800" b="1" dirty="0" smtClean="0">
                <a:sym typeface="Symbol"/>
              </a:rPr>
              <a:t>” by computing the equivalent analog frequency:                         .</a:t>
            </a:r>
          </a:p>
          <a:p>
            <a:pPr marL="515938" indent="-342900">
              <a:spcAft>
                <a:spcPts val="1200"/>
              </a:spcAft>
              <a:buAutoNum type="arabicParenBoth"/>
            </a:pPr>
            <a:r>
              <a:rPr lang="en-US" sz="1800" b="1" dirty="0" smtClean="0">
                <a:sym typeface="Symbol"/>
              </a:rPr>
              <a:t>Design an analog filter, generating </a:t>
            </a:r>
            <a:r>
              <a:rPr lang="en-US" sz="1800" i="1" dirty="0" smtClean="0">
                <a:sym typeface="Symbol"/>
              </a:rPr>
              <a:t>H</a:t>
            </a:r>
            <a:r>
              <a:rPr lang="en-US" sz="1800" dirty="0" smtClean="0">
                <a:sym typeface="Symbol"/>
              </a:rPr>
              <a:t>(</a:t>
            </a:r>
            <a:r>
              <a:rPr lang="en-US" sz="1800" i="1" dirty="0" smtClean="0">
                <a:sym typeface="Symbol"/>
              </a:rPr>
              <a:t>s</a:t>
            </a:r>
            <a:r>
              <a:rPr lang="en-US" sz="1800" dirty="0" smtClean="0">
                <a:sym typeface="Symbol"/>
              </a:rPr>
              <a:t>)</a:t>
            </a:r>
            <a:r>
              <a:rPr lang="en-US" sz="1800" b="1" dirty="0" smtClean="0">
                <a:sym typeface="Symbol"/>
              </a:rPr>
              <a:t>.</a:t>
            </a:r>
          </a:p>
          <a:p>
            <a:pPr marL="515938" indent="-342900">
              <a:spcAft>
                <a:spcPts val="1200"/>
              </a:spcAft>
              <a:buAutoNum type="arabicParenBoth"/>
            </a:pPr>
            <a:r>
              <a:rPr lang="en-US" sz="1800" b="1" dirty="0" smtClean="0">
                <a:sym typeface="Symbol"/>
              </a:rPr>
              <a:t>Derive:</a:t>
            </a:r>
            <a:endParaRPr lang="en-US" sz="1800" b="1" dirty="0" smtClean="0"/>
          </a:p>
        </p:txBody>
      </p:sp>
      <p:graphicFrame>
        <p:nvGraphicFramePr>
          <p:cNvPr id="2" name="Object 10"/>
          <p:cNvGraphicFramePr>
            <a:graphicFrameLocks noChangeAspect="1"/>
          </p:cNvGraphicFramePr>
          <p:nvPr/>
        </p:nvGraphicFramePr>
        <p:xfrm>
          <a:off x="423863" y="2865644"/>
          <a:ext cx="2819400" cy="1333500"/>
        </p:xfrm>
        <a:graphic>
          <a:graphicData uri="http://schemas.openxmlformats.org/presentationml/2006/ole">
            <p:oleObj spid="_x0000_s225282" name="Equation" r:id="rId4" imgW="1879560" imgH="888840" progId="Equation.3">
              <p:embed/>
            </p:oleObj>
          </a:graphicData>
        </a:graphic>
      </p:graphicFrame>
      <p:graphicFrame>
        <p:nvGraphicFramePr>
          <p:cNvPr id="224260" name="Object 4"/>
          <p:cNvGraphicFramePr>
            <a:graphicFrameLocks noChangeAspect="1"/>
          </p:cNvGraphicFramePr>
          <p:nvPr/>
        </p:nvGraphicFramePr>
        <p:xfrm>
          <a:off x="449263" y="998124"/>
          <a:ext cx="2362200" cy="1409700"/>
        </p:xfrm>
        <a:graphic>
          <a:graphicData uri="http://schemas.openxmlformats.org/presentationml/2006/ole">
            <p:oleObj spid="_x0000_s225283" name="Equation" r:id="rId5" imgW="1574640" imgH="939600" progId="Equation.3">
              <p:embed/>
            </p:oleObj>
          </a:graphicData>
        </a:graphic>
      </p:graphicFrame>
      <p:pic>
        <p:nvPicPr>
          <p:cNvPr id="225284" name="Picture 4"/>
          <p:cNvPicPr>
            <a:picLocks noChangeAspect="1" noChangeArrowheads="1"/>
          </p:cNvPicPr>
          <p:nvPr/>
        </p:nvPicPr>
        <p:blipFill>
          <a:blip r:embed="rId6"/>
          <a:srcRect l="15978" t="66759" r="15978" b="13679"/>
          <a:stretch>
            <a:fillRect/>
          </a:stretch>
        </p:blipFill>
        <p:spPr bwMode="auto">
          <a:xfrm>
            <a:off x="4320072" y="2941983"/>
            <a:ext cx="3260034" cy="1179444"/>
          </a:xfrm>
          <a:prstGeom prst="rect">
            <a:avLst/>
          </a:prstGeom>
          <a:noFill/>
          <a:ln w="9525">
            <a:noFill/>
            <a:miter lim="800000"/>
            <a:headEnd/>
            <a:tailEnd/>
          </a:ln>
          <a:effectLst/>
        </p:spPr>
      </p:pic>
      <p:graphicFrame>
        <p:nvGraphicFramePr>
          <p:cNvPr id="225285" name="Object 5"/>
          <p:cNvGraphicFramePr>
            <a:graphicFrameLocks noChangeAspect="1"/>
          </p:cNvGraphicFramePr>
          <p:nvPr/>
        </p:nvGraphicFramePr>
        <p:xfrm>
          <a:off x="7022334" y="5070958"/>
          <a:ext cx="1562100" cy="647700"/>
        </p:xfrm>
        <a:graphic>
          <a:graphicData uri="http://schemas.openxmlformats.org/presentationml/2006/ole">
            <p:oleObj spid="_x0000_s225285" name="Equation" r:id="rId7" imgW="1041120" imgH="431640" progId="Equation.3">
              <p:embed/>
            </p:oleObj>
          </a:graphicData>
        </a:graphic>
      </p:graphicFrame>
      <p:graphicFrame>
        <p:nvGraphicFramePr>
          <p:cNvPr id="225286" name="Object 6"/>
          <p:cNvGraphicFramePr>
            <a:graphicFrameLocks noChangeAspect="1"/>
          </p:cNvGraphicFramePr>
          <p:nvPr/>
        </p:nvGraphicFramePr>
        <p:xfrm>
          <a:off x="1554302" y="6041610"/>
          <a:ext cx="1752600" cy="495300"/>
        </p:xfrm>
        <a:graphic>
          <a:graphicData uri="http://schemas.openxmlformats.org/presentationml/2006/ole">
            <p:oleObj spid="_x0000_s225286" name="Equation" r:id="rId8" imgW="1168200" imgH="33012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Design Example: Butterworth Lowpass Filter</a:t>
            </a:r>
          </a:p>
        </p:txBody>
      </p:sp>
      <p:sp>
        <p:nvSpPr>
          <p:cNvPr id="10" name="TextBox 9"/>
          <p:cNvSpPr txBox="1"/>
          <p:nvPr/>
        </p:nvSpPr>
        <p:spPr>
          <a:xfrm>
            <a:off x="183431" y="537016"/>
            <a:ext cx="8742046" cy="4524315"/>
          </a:xfrm>
          <a:prstGeom prst="rect">
            <a:avLst/>
          </a:prstGeom>
        </p:spPr>
        <p:txBody>
          <a:bodyPr wrap="square" lIns="0" tIns="0" rIns="0" bIns="0" rtlCol="0">
            <a:spAutoFit/>
          </a:bodyPr>
          <a:lstStyle/>
          <a:p>
            <a:pPr marL="165100" indent="-165100">
              <a:spcAft>
                <a:spcPts val="5400"/>
              </a:spcAft>
              <a:buFont typeface="Arial" pitchFamily="34" charset="0"/>
              <a:buChar char="•"/>
            </a:pPr>
            <a:r>
              <a:rPr lang="en-US" sz="1800" b="1" dirty="0" smtClean="0"/>
              <a:t>Recall our expression for a second-order Butterworth filter:</a:t>
            </a:r>
            <a:endParaRPr lang="en-US" sz="1800" b="1" dirty="0" smtClean="0"/>
          </a:p>
          <a:p>
            <a:pPr marL="515938" indent="-342900">
              <a:spcAft>
                <a:spcPts val="1200"/>
              </a:spcAft>
              <a:buAutoNum type="arabicParenBoth"/>
            </a:pPr>
            <a:r>
              <a:rPr lang="en-US" sz="1800" b="1" dirty="0" smtClean="0"/>
              <a:t>Requirements: Let our sample frequency be </a:t>
            </a:r>
            <a:r>
              <a:rPr lang="en-US" sz="1800" dirty="0" smtClean="0"/>
              <a:t>5 Hz</a:t>
            </a:r>
            <a:r>
              <a:rPr lang="en-US" sz="1800" b="1" dirty="0" smtClean="0"/>
              <a:t>, and our desired lowpass cutoff frequency be </a:t>
            </a:r>
            <a:r>
              <a:rPr lang="en-US" sz="1800" dirty="0" smtClean="0"/>
              <a:t>0.318</a:t>
            </a:r>
            <a:r>
              <a:rPr lang="en-US" sz="1800" b="1" dirty="0" smtClean="0"/>
              <a:t> </a:t>
            </a:r>
            <a:r>
              <a:rPr lang="en-US" sz="1800" dirty="0" smtClean="0"/>
              <a:t>Hz</a:t>
            </a:r>
            <a:r>
              <a:rPr lang="en-US" sz="1800" b="1" dirty="0" smtClean="0"/>
              <a:t> (</a:t>
            </a:r>
            <a:r>
              <a:rPr lang="en-US" sz="1800" dirty="0" smtClean="0"/>
              <a:t>2 rd/sec</a:t>
            </a:r>
            <a:r>
              <a:rPr lang="en-US" sz="1800" b="1" dirty="0" smtClean="0"/>
              <a:t>). Our desired digital cutoff frequency is </a:t>
            </a:r>
            <a:r>
              <a:rPr lang="en-US" sz="1800" dirty="0" smtClean="0"/>
              <a:t>2 rd/sec * (1/5 Hz) = 0.4 rd</a:t>
            </a:r>
            <a:r>
              <a:rPr lang="en-US" sz="1800" b="1" dirty="0" smtClean="0"/>
              <a:t>.</a:t>
            </a:r>
          </a:p>
          <a:p>
            <a:pPr marL="515938" indent="-342900">
              <a:spcAft>
                <a:spcPts val="6000"/>
              </a:spcAft>
              <a:buAutoNum type="arabicParenBoth"/>
            </a:pPr>
            <a:r>
              <a:rPr lang="en-US" sz="1800" b="1" dirty="0" err="1" smtClean="0"/>
              <a:t>Prewarp</a:t>
            </a:r>
            <a:r>
              <a:rPr lang="en-US" sz="1800" b="1" dirty="0" smtClean="0"/>
              <a:t>:</a:t>
            </a:r>
            <a:endParaRPr lang="en-US" sz="1800" b="1" dirty="0" smtClean="0"/>
          </a:p>
          <a:p>
            <a:pPr marL="515938" indent="-342900">
              <a:spcAft>
                <a:spcPts val="1800"/>
              </a:spcAft>
              <a:buAutoNum type="arabicParenBoth"/>
            </a:pPr>
            <a:r>
              <a:rPr lang="en-US" sz="1800" b="1" dirty="0" smtClean="0"/>
              <a:t>Derive:</a:t>
            </a:r>
          </a:p>
          <a:p>
            <a:pPr marL="515938" indent="-342900">
              <a:spcAft>
                <a:spcPts val="3000"/>
              </a:spcAft>
              <a:buAutoNum type="arabicParenBoth"/>
            </a:pPr>
            <a:r>
              <a:rPr lang="en-US" sz="1800" b="1" dirty="0" smtClean="0"/>
              <a:t>Derive:</a:t>
            </a:r>
          </a:p>
          <a:p>
            <a:pPr marL="515938" indent="-342900">
              <a:spcAft>
                <a:spcPts val="4800"/>
              </a:spcAft>
              <a:buAutoNum type="arabicParenBoth"/>
            </a:pPr>
            <a:r>
              <a:rPr lang="en-US" sz="1800" b="1" dirty="0" smtClean="0"/>
              <a:t>Compare frequency responses:</a:t>
            </a:r>
          </a:p>
        </p:txBody>
      </p:sp>
      <p:graphicFrame>
        <p:nvGraphicFramePr>
          <p:cNvPr id="231426" name="Object 2"/>
          <p:cNvGraphicFramePr>
            <a:graphicFrameLocks noChangeAspect="1"/>
          </p:cNvGraphicFramePr>
          <p:nvPr/>
        </p:nvGraphicFramePr>
        <p:xfrm>
          <a:off x="423863" y="819289"/>
          <a:ext cx="2324100" cy="704850"/>
        </p:xfrm>
        <a:graphic>
          <a:graphicData uri="http://schemas.openxmlformats.org/presentationml/2006/ole">
            <p:oleObj spid="_x0000_s231426" name="Equation" r:id="rId4" imgW="1549080" imgH="469800" progId="Equation.3">
              <p:embed/>
            </p:oleObj>
          </a:graphicData>
        </a:graphic>
      </p:graphicFrame>
      <p:graphicFrame>
        <p:nvGraphicFramePr>
          <p:cNvPr id="231427" name="Object 3"/>
          <p:cNvGraphicFramePr>
            <a:graphicFrameLocks noChangeAspect="1"/>
          </p:cNvGraphicFramePr>
          <p:nvPr/>
        </p:nvGraphicFramePr>
        <p:xfrm>
          <a:off x="2217940" y="2354542"/>
          <a:ext cx="4572000" cy="990600"/>
        </p:xfrm>
        <a:graphic>
          <a:graphicData uri="http://schemas.openxmlformats.org/presentationml/2006/ole">
            <p:oleObj spid="_x0000_s231427" name="Equation" r:id="rId5" imgW="3047760" imgH="660240" progId="Equation.3">
              <p:embed/>
            </p:oleObj>
          </a:graphicData>
        </a:graphic>
      </p:graphicFrame>
      <p:graphicFrame>
        <p:nvGraphicFramePr>
          <p:cNvPr id="231428" name="Object 4"/>
          <p:cNvGraphicFramePr>
            <a:graphicFrameLocks noChangeAspect="1"/>
          </p:cNvGraphicFramePr>
          <p:nvPr/>
        </p:nvGraphicFramePr>
        <p:xfrm>
          <a:off x="1625744" y="3351423"/>
          <a:ext cx="4152900" cy="704850"/>
        </p:xfrm>
        <a:graphic>
          <a:graphicData uri="http://schemas.openxmlformats.org/presentationml/2006/ole">
            <p:oleObj spid="_x0000_s231428" name="Equation" r:id="rId6" imgW="2768400" imgH="469800" progId="Equation.3">
              <p:embed/>
            </p:oleObj>
          </a:graphicData>
        </a:graphic>
      </p:graphicFrame>
      <p:graphicFrame>
        <p:nvGraphicFramePr>
          <p:cNvPr id="231429" name="Object 5"/>
          <p:cNvGraphicFramePr>
            <a:graphicFrameLocks noChangeAspect="1"/>
          </p:cNvGraphicFramePr>
          <p:nvPr/>
        </p:nvGraphicFramePr>
        <p:xfrm>
          <a:off x="1597859" y="4017277"/>
          <a:ext cx="4210050" cy="647700"/>
        </p:xfrm>
        <a:graphic>
          <a:graphicData uri="http://schemas.openxmlformats.org/presentationml/2006/ole">
            <p:oleObj spid="_x0000_s231429" name="Equation" r:id="rId7" imgW="2806560" imgH="431640" progId="Equation.3">
              <p:embed/>
            </p:oleObj>
          </a:graphicData>
        </a:graphic>
      </p:graphicFrame>
      <p:graphicFrame>
        <p:nvGraphicFramePr>
          <p:cNvPr id="231430" name="Object 6"/>
          <p:cNvGraphicFramePr>
            <a:graphicFrameLocks noChangeAspect="1"/>
          </p:cNvGraphicFramePr>
          <p:nvPr/>
        </p:nvGraphicFramePr>
        <p:xfrm>
          <a:off x="688903" y="5708997"/>
          <a:ext cx="3638550" cy="628650"/>
        </p:xfrm>
        <a:graphic>
          <a:graphicData uri="http://schemas.openxmlformats.org/presentationml/2006/ole">
            <p:oleObj spid="_x0000_s231430" name="Equation" r:id="rId8" imgW="2425680" imgH="419040" progId="Equation.3">
              <p:embed/>
            </p:oleObj>
          </a:graphicData>
        </a:graphic>
      </p:graphicFrame>
      <p:graphicFrame>
        <p:nvGraphicFramePr>
          <p:cNvPr id="231431" name="Object 7"/>
          <p:cNvGraphicFramePr>
            <a:graphicFrameLocks noChangeAspect="1"/>
          </p:cNvGraphicFramePr>
          <p:nvPr/>
        </p:nvGraphicFramePr>
        <p:xfrm>
          <a:off x="688903" y="5059164"/>
          <a:ext cx="3771900" cy="628650"/>
        </p:xfrm>
        <a:graphic>
          <a:graphicData uri="http://schemas.openxmlformats.org/presentationml/2006/ole">
            <p:oleObj spid="_x0000_s231431" name="Equation" r:id="rId9" imgW="2514600" imgH="419040" progId="Equation.3">
              <p:embed/>
            </p:oleObj>
          </a:graphicData>
        </a:graphic>
      </p:graphicFrame>
      <p:pic>
        <p:nvPicPr>
          <p:cNvPr id="231432" name="Picture 8"/>
          <p:cNvPicPr>
            <a:picLocks noChangeAspect="1" noChangeArrowheads="1"/>
          </p:cNvPicPr>
          <p:nvPr/>
        </p:nvPicPr>
        <p:blipFill>
          <a:blip r:embed="rId10"/>
          <a:srcRect l="14827" t="17340" r="12872" b="3247"/>
          <a:stretch>
            <a:fillRect/>
          </a:stretch>
        </p:blipFill>
        <p:spPr bwMode="auto">
          <a:xfrm>
            <a:off x="5872480" y="4468954"/>
            <a:ext cx="2807699" cy="22233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Design of Analog Filters in MATLAB</a:t>
            </a:r>
          </a:p>
        </p:txBody>
      </p:sp>
      <p:sp>
        <p:nvSpPr>
          <p:cNvPr id="10" name="TextBox 9"/>
          <p:cNvSpPr txBox="1"/>
          <p:nvPr/>
        </p:nvSpPr>
        <p:spPr>
          <a:xfrm>
            <a:off x="170179" y="576772"/>
            <a:ext cx="8742046" cy="604780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solidFill>
                  <a:schemeClr val="accent1"/>
                </a:solidFill>
              </a:rPr>
              <a:t>Butterworth</a:t>
            </a:r>
            <a:r>
              <a:rPr lang="en-US" sz="1800" b="1" dirty="0" smtClean="0">
                <a:solidFill>
                  <a:schemeClr val="accent1"/>
                </a:solidFill>
              </a:rPr>
              <a:t>:</a:t>
            </a:r>
            <a:r>
              <a:rPr lang="en-US" sz="1800" b="1" dirty="0" smtClean="0"/>
              <a:t> </a:t>
            </a:r>
            <a:r>
              <a:rPr lang="en-US" sz="1800" b="1" dirty="0" smtClean="0"/>
              <a:t>Let </a:t>
            </a:r>
            <a:r>
              <a:rPr lang="en-US" sz="1800" b="1" dirty="0" smtClean="0"/>
              <a:t>our sample frequency be </a:t>
            </a:r>
            <a:r>
              <a:rPr lang="en-US" sz="1800" dirty="0" smtClean="0"/>
              <a:t>5 Hz</a:t>
            </a:r>
            <a:r>
              <a:rPr lang="en-US" sz="1800" b="1" dirty="0" smtClean="0"/>
              <a:t>, and our desired lowpass cutoff frequency be </a:t>
            </a:r>
            <a:r>
              <a:rPr lang="en-US" sz="1800" dirty="0" smtClean="0"/>
              <a:t>0.318</a:t>
            </a:r>
            <a:r>
              <a:rPr lang="en-US" sz="1800" b="1" dirty="0" smtClean="0"/>
              <a:t> </a:t>
            </a:r>
            <a:r>
              <a:rPr lang="en-US" sz="1800" dirty="0" smtClean="0"/>
              <a:t>Hz</a:t>
            </a:r>
            <a:r>
              <a:rPr lang="en-US" sz="1800" b="1" dirty="0" smtClean="0"/>
              <a:t> (</a:t>
            </a:r>
            <a:r>
              <a:rPr lang="en-US" sz="1800" dirty="0" smtClean="0"/>
              <a:t>2 rd/sec</a:t>
            </a:r>
            <a:r>
              <a:rPr lang="en-US" sz="1800" b="1" dirty="0" smtClean="0"/>
              <a:t>). Our desired digital cutoff frequency is </a:t>
            </a:r>
            <a:r>
              <a:rPr lang="en-US" sz="1800" dirty="0" smtClean="0"/>
              <a:t>2 rd/sec * (1/5 Hz) = 0.4 rd</a:t>
            </a:r>
            <a:r>
              <a:rPr lang="en-US" sz="1800" b="1" dirty="0" smtClean="0"/>
              <a:t>.</a:t>
            </a:r>
            <a:endParaRPr lang="en-US" sz="1800" b="1" dirty="0" smtClean="0"/>
          </a:p>
          <a:p>
            <a:pPr marL="344488" indent="-171450">
              <a:spcAft>
                <a:spcPts val="0"/>
              </a:spcAft>
            </a:pPr>
            <a:r>
              <a:rPr lang="en-US" sz="1400" dirty="0" smtClean="0"/>
              <a:t>[z, p, k] = </a:t>
            </a:r>
            <a:r>
              <a:rPr lang="en-US" sz="1400" dirty="0" err="1" smtClean="0"/>
              <a:t>buttap</a:t>
            </a:r>
            <a:r>
              <a:rPr lang="en-US" sz="1400" dirty="0" smtClean="0"/>
              <a:t>(2);             % creates a 2-pole filter</a:t>
            </a:r>
          </a:p>
          <a:p>
            <a:pPr marL="344488" indent="-171450">
              <a:spcAft>
                <a:spcPts val="0"/>
              </a:spcAft>
            </a:pPr>
            <a:r>
              <a:rPr lang="en-US" sz="1400" dirty="0" smtClean="0"/>
              <a:t>[num, den] = zp2tf(z, p, k);</a:t>
            </a:r>
          </a:p>
          <a:p>
            <a:pPr marL="344488" indent="-171450">
              <a:spcAft>
                <a:spcPts val="0"/>
              </a:spcAft>
            </a:pPr>
            <a:r>
              <a:rPr lang="en-US" sz="1400" dirty="0" err="1" smtClean="0"/>
              <a:t>wc</a:t>
            </a:r>
            <a:r>
              <a:rPr lang="en-US" sz="1400" dirty="0" smtClean="0"/>
              <a:t> = 2;                                 % desired cutoff frequency</a:t>
            </a:r>
          </a:p>
          <a:p>
            <a:pPr marL="344488" indent="-171450">
              <a:spcAft>
                <a:spcPts val="0"/>
              </a:spcAft>
            </a:pPr>
            <a:r>
              <a:rPr lang="en-US" sz="1400" dirty="0" smtClean="0"/>
              <a:t>[num, den] = lp2lp(num, den, </a:t>
            </a:r>
            <a:r>
              <a:rPr lang="en-US" sz="1400" dirty="0" err="1" smtClean="0"/>
              <a:t>wc</a:t>
            </a:r>
            <a:r>
              <a:rPr lang="en-US" sz="1400" dirty="0" smtClean="0"/>
              <a:t>);</a:t>
            </a:r>
          </a:p>
          <a:p>
            <a:pPr marL="344488" indent="-171450">
              <a:spcAft>
                <a:spcPts val="0"/>
              </a:spcAft>
            </a:pPr>
            <a:r>
              <a:rPr lang="en-US" sz="1400" dirty="0" smtClean="0"/>
              <a:t>T = 0.2;</a:t>
            </a:r>
          </a:p>
          <a:p>
            <a:pPr marL="344488" indent="-171450">
              <a:spcAft>
                <a:spcPts val="600"/>
              </a:spcAft>
            </a:pPr>
            <a:r>
              <a:rPr lang="en-US" sz="1400" dirty="0" smtClean="0"/>
              <a:t>[</a:t>
            </a:r>
            <a:r>
              <a:rPr lang="en-US" sz="1400" dirty="0" err="1" smtClean="0"/>
              <a:t>numd</a:t>
            </a:r>
            <a:r>
              <a:rPr lang="en-US" sz="1400" dirty="0" smtClean="0"/>
              <a:t>, </a:t>
            </a:r>
            <a:r>
              <a:rPr lang="en-US" sz="1400" dirty="0" err="1" smtClean="0"/>
              <a:t>dend</a:t>
            </a:r>
            <a:r>
              <a:rPr lang="en-US" sz="1400" dirty="0" smtClean="0"/>
              <a:t>] = bilinear(num, den, 1/T);</a:t>
            </a:r>
          </a:p>
          <a:p>
            <a:pPr marL="344488" indent="-171450">
              <a:spcAft>
                <a:spcPts val="0"/>
              </a:spcAft>
            </a:pPr>
            <a:r>
              <a:rPr lang="en-US" sz="1400" dirty="0" err="1" smtClean="0"/>
              <a:t>numd</a:t>
            </a:r>
            <a:r>
              <a:rPr lang="en-US" sz="1400" dirty="0" smtClean="0"/>
              <a:t> = [0.0302 0.0605 0.5724]</a:t>
            </a:r>
          </a:p>
          <a:p>
            <a:pPr marL="344488" indent="-171450">
              <a:spcAft>
                <a:spcPts val="600"/>
              </a:spcAft>
            </a:pPr>
            <a:r>
              <a:rPr lang="en-US" sz="1400" dirty="0" err="1" smtClean="0"/>
              <a:t>d</a:t>
            </a:r>
            <a:r>
              <a:rPr lang="en-US" sz="1400" dirty="0" err="1" smtClean="0"/>
              <a:t>end</a:t>
            </a:r>
            <a:r>
              <a:rPr lang="en-US" sz="1400" dirty="0" smtClean="0"/>
              <a:t> = [1 -1.4514 0.5724]</a:t>
            </a:r>
          </a:p>
          <a:p>
            <a:pPr marL="165100" indent="-165100">
              <a:spcAft>
                <a:spcPts val="600"/>
              </a:spcAft>
              <a:buFont typeface="Arial" pitchFamily="34" charset="0"/>
              <a:buChar char="•"/>
            </a:pPr>
            <a:r>
              <a:rPr lang="en-US" sz="1800" b="1" dirty="0" smtClean="0">
                <a:solidFill>
                  <a:schemeClr val="accent1"/>
                </a:solidFill>
              </a:rPr>
              <a:t>Chebyshev Type 1 Highpass Filter:</a:t>
            </a:r>
            <a:r>
              <a:rPr lang="en-US" sz="1800" b="1" dirty="0" smtClean="0">
                <a:solidFill>
                  <a:schemeClr val="accent1"/>
                </a:solidFill>
              </a:rPr>
              <a:t> </a:t>
            </a:r>
            <a:r>
              <a:rPr lang="en-US" sz="1800" b="1" dirty="0" smtClean="0"/>
              <a:t/>
            </a:r>
            <a:br>
              <a:rPr lang="en-US" sz="1800" b="1" dirty="0" smtClean="0"/>
            </a:br>
            <a:r>
              <a:rPr lang="en-US" sz="1800" b="1" dirty="0" smtClean="0"/>
              <a:t>Let our sample </a:t>
            </a:r>
            <a:r>
              <a:rPr lang="en-US" sz="1800" b="1" dirty="0" smtClean="0"/>
              <a:t>frequency be </a:t>
            </a:r>
            <a:r>
              <a:rPr lang="en-US" sz="1800" dirty="0" smtClean="0"/>
              <a:t>5 Hz</a:t>
            </a:r>
            <a:r>
              <a:rPr lang="en-US" sz="1800" b="1" dirty="0" smtClean="0"/>
              <a:t>, </a:t>
            </a:r>
            <a:r>
              <a:rPr lang="en-US" sz="1800" b="1" dirty="0" smtClean="0"/>
              <a:t>and</a:t>
            </a:r>
            <a:br>
              <a:rPr lang="en-US" sz="1800" b="1" dirty="0" smtClean="0"/>
            </a:br>
            <a:r>
              <a:rPr lang="en-US" sz="1800" b="1" dirty="0" smtClean="0"/>
              <a:t>our desired highpass </a:t>
            </a:r>
            <a:r>
              <a:rPr lang="en-US" sz="1800" b="1" dirty="0" smtClean="0"/>
              <a:t>cutoff frequency </a:t>
            </a:r>
            <a:r>
              <a:rPr lang="en-US" sz="1800" b="1" dirty="0" smtClean="0"/>
              <a:t>be</a:t>
            </a:r>
            <a:br>
              <a:rPr lang="en-US" sz="1800" b="1" dirty="0" smtClean="0"/>
            </a:br>
            <a:r>
              <a:rPr lang="en-US" sz="1800" dirty="0" smtClean="0"/>
              <a:t>0.318</a:t>
            </a:r>
            <a:r>
              <a:rPr lang="en-US" sz="1800" b="1" dirty="0" smtClean="0"/>
              <a:t> </a:t>
            </a:r>
            <a:r>
              <a:rPr lang="en-US" sz="1800" dirty="0" smtClean="0"/>
              <a:t>Hz </a:t>
            </a:r>
            <a:r>
              <a:rPr lang="en-US" sz="1800" b="1" dirty="0" smtClean="0"/>
              <a:t>(</a:t>
            </a:r>
            <a:r>
              <a:rPr lang="en-US" sz="1800" dirty="0" smtClean="0"/>
              <a:t>2 </a:t>
            </a:r>
            <a:r>
              <a:rPr lang="en-US" sz="1800" dirty="0" smtClean="0"/>
              <a:t>rd/sec</a:t>
            </a:r>
            <a:r>
              <a:rPr lang="en-US" sz="1800" b="1" dirty="0" smtClean="0"/>
              <a:t>). </a:t>
            </a:r>
            <a:r>
              <a:rPr lang="en-US" sz="1800" b="1" dirty="0" smtClean="0"/>
              <a:t>Our passband ripple </a:t>
            </a:r>
            <a:br>
              <a:rPr lang="en-US" sz="1800" b="1" dirty="0" smtClean="0"/>
            </a:br>
            <a:r>
              <a:rPr lang="en-US" sz="1800" b="1" dirty="0" smtClean="0"/>
              <a:t>is </a:t>
            </a:r>
            <a:r>
              <a:rPr lang="en-US" sz="1800" dirty="0" smtClean="0"/>
              <a:t>3 dB</a:t>
            </a:r>
            <a:r>
              <a:rPr lang="en-US" sz="1800" b="1" dirty="0" smtClean="0"/>
              <a:t>.</a:t>
            </a:r>
            <a:endParaRPr lang="en-US" sz="1800" b="1" dirty="0" smtClean="0"/>
          </a:p>
          <a:p>
            <a:pPr marL="344488" indent="-171450">
              <a:spcAft>
                <a:spcPts val="0"/>
              </a:spcAft>
            </a:pPr>
            <a:r>
              <a:rPr lang="en-US" sz="1400" dirty="0" smtClean="0"/>
              <a:t>N = 2;                      % number of poles;</a:t>
            </a:r>
          </a:p>
          <a:p>
            <a:pPr marL="344488" indent="-171450">
              <a:spcAft>
                <a:spcPts val="0"/>
              </a:spcAft>
            </a:pPr>
            <a:r>
              <a:rPr lang="en-US" sz="1400" dirty="0" err="1" smtClean="0"/>
              <a:t>Rp</a:t>
            </a:r>
            <a:r>
              <a:rPr lang="en-US" sz="1400" dirty="0" smtClean="0"/>
              <a:t> = 3;                    % passband ripple;</a:t>
            </a:r>
          </a:p>
          <a:p>
            <a:pPr marL="344488" indent="-171450">
              <a:spcAft>
                <a:spcPts val="0"/>
              </a:spcAft>
            </a:pPr>
            <a:r>
              <a:rPr lang="en-US" sz="1400" dirty="0" smtClean="0"/>
              <a:t>T = 0.2;                   % sampling period;</a:t>
            </a:r>
          </a:p>
          <a:p>
            <a:pPr marL="344488" indent="-171450">
              <a:spcAft>
                <a:spcPts val="0"/>
              </a:spcAft>
            </a:pPr>
            <a:r>
              <a:rPr lang="en-US" sz="1400" dirty="0" err="1" smtClean="0"/>
              <a:t>w</a:t>
            </a:r>
            <a:r>
              <a:rPr lang="en-US" sz="1400" dirty="0" err="1" smtClean="0"/>
              <a:t>c</a:t>
            </a:r>
            <a:r>
              <a:rPr lang="en-US" sz="1400" dirty="0" smtClean="0"/>
              <a:t> = 2;                    % analog cutoff frequency;</a:t>
            </a:r>
          </a:p>
          <a:p>
            <a:pPr marL="344488" indent="-171450">
              <a:spcAft>
                <a:spcPts val="0"/>
              </a:spcAft>
            </a:pPr>
            <a:r>
              <a:rPr lang="en-US" sz="1400" dirty="0" err="1" smtClean="0"/>
              <a:t>Wc</a:t>
            </a:r>
            <a:r>
              <a:rPr lang="en-US" sz="1400" dirty="0" smtClean="0"/>
              <a:t> = </a:t>
            </a:r>
            <a:r>
              <a:rPr lang="en-US" sz="1400" dirty="0" err="1" smtClean="0"/>
              <a:t>wc</a:t>
            </a:r>
            <a:r>
              <a:rPr lang="en-US" sz="1400" dirty="0" smtClean="0"/>
              <a:t> * T / pi;      % normalized cutoff frequency</a:t>
            </a:r>
          </a:p>
          <a:p>
            <a:pPr marL="344488" indent="-171450">
              <a:spcAft>
                <a:spcPts val="600"/>
              </a:spcAft>
            </a:pPr>
            <a:r>
              <a:rPr lang="en-US" sz="1400" dirty="0" smtClean="0"/>
              <a:t>[</a:t>
            </a:r>
            <a:r>
              <a:rPr lang="en-US" sz="1400" dirty="0" err="1" smtClean="0"/>
              <a:t>numd</a:t>
            </a:r>
            <a:r>
              <a:rPr lang="en-US" sz="1400" dirty="0" smtClean="0"/>
              <a:t>, </a:t>
            </a:r>
            <a:r>
              <a:rPr lang="en-US" sz="1400" dirty="0" err="1" smtClean="0"/>
              <a:t>dend</a:t>
            </a:r>
            <a:r>
              <a:rPr lang="en-US" sz="1400" dirty="0" smtClean="0"/>
              <a:t>] = cheby1(</a:t>
            </a:r>
            <a:r>
              <a:rPr lang="en-US" sz="1400" dirty="0" err="1" smtClean="0"/>
              <a:t>N,Rp,Wc,’high</a:t>
            </a:r>
            <a:r>
              <a:rPr lang="en-US" sz="1400" dirty="0" smtClean="0"/>
              <a:t>’);</a:t>
            </a:r>
            <a:endParaRPr lang="en-US" sz="1400" dirty="0" smtClean="0"/>
          </a:p>
          <a:p>
            <a:pPr marL="344488" indent="-171450">
              <a:spcAft>
                <a:spcPts val="0"/>
              </a:spcAft>
            </a:pPr>
            <a:r>
              <a:rPr lang="en-US" sz="1400" dirty="0" err="1" smtClean="0"/>
              <a:t>numd</a:t>
            </a:r>
            <a:r>
              <a:rPr lang="en-US" sz="1400" dirty="0" smtClean="0"/>
              <a:t> </a:t>
            </a:r>
            <a:r>
              <a:rPr lang="en-US" sz="1400" dirty="0" smtClean="0"/>
              <a:t>= [</a:t>
            </a:r>
            <a:r>
              <a:rPr lang="en-US" sz="1400" dirty="0" smtClean="0"/>
              <a:t>0.5697 -1.1394 0.5697]</a:t>
            </a:r>
            <a:endParaRPr lang="en-US" sz="1400" dirty="0" smtClean="0"/>
          </a:p>
          <a:p>
            <a:pPr marL="344488" indent="-171450">
              <a:spcAft>
                <a:spcPts val="0"/>
              </a:spcAft>
            </a:pPr>
            <a:r>
              <a:rPr lang="en-US" sz="1400" dirty="0" err="1" smtClean="0"/>
              <a:t>dend</a:t>
            </a:r>
            <a:r>
              <a:rPr lang="en-US" sz="1400" dirty="0" smtClean="0"/>
              <a:t> = [1 </a:t>
            </a:r>
            <a:r>
              <a:rPr lang="en-US" sz="1400" dirty="0" smtClean="0"/>
              <a:t>-1.516 0.7028]</a:t>
            </a:r>
            <a:endParaRPr lang="en-US" sz="1800" b="1" dirty="0" smtClean="0"/>
          </a:p>
        </p:txBody>
      </p:sp>
      <p:pic>
        <p:nvPicPr>
          <p:cNvPr id="5" name="Picture 8"/>
          <p:cNvPicPr>
            <a:picLocks noChangeAspect="1" noChangeArrowheads="1"/>
          </p:cNvPicPr>
          <p:nvPr/>
        </p:nvPicPr>
        <p:blipFill>
          <a:blip r:embed="rId3"/>
          <a:srcRect l="14827" t="17340" r="12872" b="3247"/>
          <a:stretch>
            <a:fillRect/>
          </a:stretch>
        </p:blipFill>
        <p:spPr bwMode="auto">
          <a:xfrm>
            <a:off x="5274368" y="1219201"/>
            <a:ext cx="3424799" cy="2712070"/>
          </a:xfrm>
          <a:prstGeom prst="rect">
            <a:avLst/>
          </a:prstGeom>
          <a:noFill/>
          <a:ln w="9525">
            <a:noFill/>
            <a:miter lim="800000"/>
            <a:headEnd/>
            <a:tailEnd/>
          </a:ln>
          <a:effectLst/>
        </p:spPr>
      </p:pic>
      <p:pic>
        <p:nvPicPr>
          <p:cNvPr id="232450" name="Picture 2"/>
          <p:cNvPicPr>
            <a:picLocks noChangeAspect="1" noChangeArrowheads="1"/>
          </p:cNvPicPr>
          <p:nvPr/>
        </p:nvPicPr>
        <p:blipFill>
          <a:blip r:embed="rId4"/>
          <a:srcRect l="15112" t="18611" r="12328" b="1299"/>
          <a:stretch>
            <a:fillRect/>
          </a:stretch>
        </p:blipFill>
        <p:spPr bwMode="auto">
          <a:xfrm>
            <a:off x="5285169" y="4015407"/>
            <a:ext cx="3434626" cy="2733261"/>
          </a:xfrm>
          <a:prstGeom prst="rect">
            <a:avLst/>
          </a:prstGeom>
          <a:noFill/>
          <a:ln w="9525">
            <a:noFill/>
            <a:miter lim="800000"/>
            <a:headEnd/>
            <a:tailEnd/>
          </a:ln>
          <a:effectLst/>
        </p:spPr>
      </p:pic>
      <p:grpSp>
        <p:nvGrpSpPr>
          <p:cNvPr id="23" name="Group 22"/>
          <p:cNvGrpSpPr/>
          <p:nvPr/>
        </p:nvGrpSpPr>
        <p:grpSpPr>
          <a:xfrm>
            <a:off x="3472075" y="2162343"/>
            <a:ext cx="5433731" cy="3774631"/>
            <a:chOff x="3472075" y="2162343"/>
            <a:chExt cx="5433731" cy="3774631"/>
          </a:xfrm>
        </p:grpSpPr>
        <p:sp>
          <p:nvSpPr>
            <p:cNvPr id="7" name="TextBox 6"/>
            <p:cNvSpPr txBox="1"/>
            <p:nvPr/>
          </p:nvSpPr>
          <p:spPr>
            <a:xfrm>
              <a:off x="4837046" y="2162343"/>
              <a:ext cx="4068416" cy="1015663"/>
            </a:xfrm>
            <a:prstGeom prst="rect">
              <a:avLst/>
            </a:prstGeom>
            <a:solidFill>
              <a:schemeClr val="accent6">
                <a:lumMod val="90000"/>
              </a:schemeClr>
            </a:solidFill>
            <a:ln w="38100">
              <a:solidFill>
                <a:schemeClr val="accent1"/>
              </a:solidFill>
            </a:ln>
          </p:spPr>
          <p:txBody>
            <a:bodyPr wrap="square" lIns="91440" tIns="91440" rIns="91440" bIns="91440" rtlCol="0">
              <a:spAutoFit/>
            </a:bodyPr>
            <a:lstStyle/>
            <a:p>
              <a:pPr marL="173038" marR="0" indent="-173038"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Note that a direct digital design can be done using the </a:t>
              </a:r>
              <a:r>
                <a:rPr lang="en-US" sz="1800" b="1" kern="0" dirty="0" smtClean="0">
                  <a:latin typeface="+mn-lt"/>
                </a:rPr>
                <a:t>“butter” command.</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TextBox 7"/>
            <p:cNvSpPr txBox="1"/>
            <p:nvPr/>
          </p:nvSpPr>
          <p:spPr>
            <a:xfrm>
              <a:off x="5314121" y="4978128"/>
              <a:ext cx="3591685" cy="738664"/>
            </a:xfrm>
            <a:prstGeom prst="rect">
              <a:avLst/>
            </a:prstGeom>
            <a:solidFill>
              <a:schemeClr val="accent6">
                <a:lumMod val="90000"/>
              </a:schemeClr>
            </a:solidFill>
            <a:ln w="38100">
              <a:solidFill>
                <a:schemeClr val="accent1"/>
              </a:solidFill>
            </a:ln>
          </p:spPr>
          <p:txBody>
            <a:bodyPr wrap="square" lIns="91440" tIns="91440" rIns="91440" bIns="91440" rtlCol="0">
              <a:spAutoFit/>
            </a:bodyPr>
            <a:lstStyle/>
            <a:p>
              <a:pPr marL="173038" marR="0" indent="-173038" algn="l" defTabSz="914400" rtl="0" eaLnBrk="1" fontAlgn="base" latinLnBrk="0" hangingPunct="1">
                <a:lnSpc>
                  <a:spcPct val="100000"/>
                </a:lnSpc>
                <a:spcBef>
                  <a:spcPct val="20000"/>
                </a:spcBef>
                <a:spcAft>
                  <a:spcPct val="0"/>
                </a:spcAft>
                <a:buClrTx/>
                <a:buSzTx/>
                <a:buFontTx/>
                <a:buChar char="•"/>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Note this filter was designed</a:t>
              </a:r>
              <a:r>
                <a:rPr kumimoji="0" lang="en-US" sz="1800" b="1" i="0" u="none" strike="noStrike" kern="0" cap="none" spc="0" normalizeH="0" noProof="0" dirty="0" smtClean="0">
                  <a:ln>
                    <a:noFill/>
                  </a:ln>
                  <a:solidFill>
                    <a:schemeClr val="tx1"/>
                  </a:solidFill>
                  <a:effectLst/>
                  <a:uLnTx/>
                  <a:uFillTx/>
                  <a:latin typeface="+mn-lt"/>
                  <a:ea typeface="+mn-ea"/>
                  <a:cs typeface="+mn-cs"/>
                </a:rPr>
                <a:t> </a:t>
              </a:r>
              <a:r>
                <a:rPr lang="en-US" sz="1800" b="1" kern="0" dirty="0" smtClean="0">
                  <a:latin typeface="+mn-lt"/>
                </a:rPr>
                <a:t>directly in the digital domain.</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cxnSp>
          <p:nvCxnSpPr>
            <p:cNvPr id="11" name="Straight Arrow Connector 10"/>
            <p:cNvCxnSpPr>
              <a:stCxn id="8" idx="1"/>
            </p:cNvCxnSpPr>
            <p:nvPr/>
          </p:nvCxnSpPr>
          <p:spPr>
            <a:xfrm rot="10800000" flipV="1">
              <a:off x="3472075" y="5347460"/>
              <a:ext cx="1842047" cy="589514"/>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1"/>
            </p:cNvCxnSpPr>
            <p:nvPr/>
          </p:nvCxnSpPr>
          <p:spPr>
            <a:xfrm rot="10800000">
              <a:off x="3485322" y="2670175"/>
              <a:ext cx="1351724" cy="1588"/>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sp>
        <p:nvSpPr>
          <p:cNvPr id="6" name="TextBox 5"/>
          <p:cNvSpPr txBox="1"/>
          <p:nvPr/>
        </p:nvSpPr>
        <p:spPr>
          <a:xfrm>
            <a:off x="182879" y="637654"/>
            <a:ext cx="8721969" cy="2831544"/>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Introduced realizations of difference equations using signal flow graphs.</a:t>
            </a:r>
          </a:p>
          <a:p>
            <a:pPr marL="168275" indent="-168275">
              <a:spcAft>
                <a:spcPts val="1200"/>
              </a:spcAft>
              <a:buFont typeface="Arial" pitchFamily="34" charset="0"/>
              <a:buChar char="•"/>
            </a:pPr>
            <a:r>
              <a:rPr lang="en-US" sz="1800" b="1" dirty="0" smtClean="0"/>
              <a:t>Introduced the concept of FIR and IIR filters.</a:t>
            </a:r>
          </a:p>
          <a:p>
            <a:pPr marL="168275" indent="-168275">
              <a:spcAft>
                <a:spcPts val="1200"/>
              </a:spcAft>
              <a:buFont typeface="Arial" pitchFamily="34" charset="0"/>
              <a:buChar char="•"/>
            </a:pPr>
            <a:r>
              <a:rPr lang="en-US" sz="1800" b="1" dirty="0" smtClean="0"/>
              <a:t>Discussed a method for transforming an analog filter to a digital filter that preserves the stability of the filter.</a:t>
            </a:r>
          </a:p>
          <a:p>
            <a:pPr marL="168275" indent="-168275">
              <a:spcAft>
                <a:spcPts val="1200"/>
              </a:spcAft>
              <a:buFont typeface="Arial" pitchFamily="34" charset="0"/>
              <a:buChar char="•"/>
            </a:pPr>
            <a:r>
              <a:rPr lang="en-US" sz="1800" b="1" dirty="0" smtClean="0"/>
              <a:t>Described a method to </a:t>
            </a:r>
            <a:r>
              <a:rPr lang="en-US" sz="1800" b="1" dirty="0" err="1" smtClean="0"/>
              <a:t>prewarp</a:t>
            </a:r>
            <a:r>
              <a:rPr lang="en-US" sz="1800" b="1" dirty="0" smtClean="0"/>
              <a:t> </a:t>
            </a:r>
            <a:r>
              <a:rPr lang="en-US" sz="1800" b="1" dirty="0" smtClean="0"/>
              <a:t>the frequency axis so that the analog filter results in a digital filter at the correct frequency.</a:t>
            </a:r>
          </a:p>
          <a:p>
            <a:pPr marL="168275" indent="-168275">
              <a:spcAft>
                <a:spcPts val="1200"/>
              </a:spcAft>
              <a:buFont typeface="Arial" pitchFamily="34" charset="0"/>
              <a:buChar char="•"/>
            </a:pPr>
            <a:r>
              <a:rPr lang="en-US" sz="1800" b="1" dirty="0" smtClean="0"/>
              <a:t>Demonstrated this design process using Butterworth and Chebyshev prototype analog filters.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27308</TotalTime>
  <Words>751</Words>
  <Application>Microsoft PowerPoint</Application>
  <PresentationFormat>Letter Paper (8.5x11 in)</PresentationFormat>
  <Paragraphs>104</Paragraphs>
  <Slides>9</Slides>
  <Notes>8</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9</vt:i4>
      </vt:variant>
    </vt:vector>
  </HeadingPairs>
  <TitlesOfParts>
    <vt:vector size="13" baseType="lpstr">
      <vt:lpstr>lecture_title</vt:lpstr>
      <vt:lpstr>lecture_default</vt:lpstr>
      <vt:lpstr>Equation</vt:lpstr>
      <vt:lpstr>Microsoft Equation 3.0</vt:lpstr>
      <vt:lpstr>Slide 0</vt:lpstr>
      <vt:lpstr>Slide 1</vt:lpstr>
      <vt:lpstr>Slide 2</vt:lpstr>
      <vt:lpstr>Slide 3</vt:lpstr>
      <vt:lpstr>Slide 4</vt:lpstr>
      <vt:lpstr>Slide 5</vt:lpstr>
      <vt:lpstr>Slide 6</vt:lpstr>
      <vt:lpstr>Slide 7</vt:lpstr>
      <vt:lpstr>Slide 8</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2636</cp:revision>
  <dcterms:created xsi:type="dcterms:W3CDTF">2002-09-12T17:13:32Z</dcterms:created>
  <dcterms:modified xsi:type="dcterms:W3CDTF">2008-11-12T15:11:18Z</dcterms:modified>
</cp:coreProperties>
</file>