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11"/>
  </p:notesMasterIdLst>
  <p:handoutMasterIdLst>
    <p:handoutMasterId r:id="rId12"/>
  </p:handoutMasterIdLst>
  <p:sldIdLst>
    <p:sldId id="325" r:id="rId3"/>
    <p:sldId id="603" r:id="rId4"/>
    <p:sldId id="591" r:id="rId5"/>
    <p:sldId id="611" r:id="rId6"/>
    <p:sldId id="612" r:id="rId7"/>
    <p:sldId id="613" r:id="rId8"/>
    <p:sldId id="614" r:id="rId9"/>
    <p:sldId id="495" r:id="rId10"/>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FFFFF"/>
    <a:srgbClr val="892034"/>
    <a:srgbClr val="EFF755"/>
    <a:srgbClr val="CC6600"/>
    <a:srgbClr val="6666FF"/>
    <a:srgbClr val="008000"/>
    <a:srgbClr val="000080"/>
    <a:srgbClr val="004000"/>
    <a:srgbClr val="99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4713" autoAdjust="0"/>
    <p:restoredTop sz="96226" autoAdjust="0"/>
  </p:normalViewPr>
  <p:slideViewPr>
    <p:cSldViewPr snapToGrid="0">
      <p:cViewPr varScale="1">
        <p:scale>
          <a:sx n="72" d="100"/>
          <a:sy n="72" d="100"/>
        </p:scale>
        <p:origin x="-1440" y="-90"/>
      </p:cViewPr>
      <p:guideLst>
        <p:guide orient="horz" pos="4153"/>
        <p:guide pos="2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11/13/2008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479425" y="130175"/>
            <a:ext cx="3821113" cy="36933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a:t>
            </a:r>
            <a:r>
              <a:rPr lang="en-US" sz="1800" b="1" dirty="0" smtClean="0">
                <a:solidFill>
                  <a:srgbClr val="333399"/>
                </a:solidFill>
              </a:rPr>
              <a:t>3163 – Signals and Systems</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3163: </a:t>
            </a:r>
            <a:r>
              <a:rPr lang="en-US" sz="1200" b="1" dirty="0">
                <a:solidFill>
                  <a:srgbClr val="892034"/>
                </a:solidFill>
              </a:rPr>
              <a:t>Lecture </a:t>
            </a:r>
            <a:r>
              <a:rPr lang="en-US" sz="1200" b="1" dirty="0" smtClean="0">
                <a:solidFill>
                  <a:srgbClr val="892034"/>
                </a:solidFill>
              </a:rPr>
              <a:t>37,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ce.msstate.edu/research/isip/publications/courses/ece_3163/lectures/current/lecture_37.ppt" TargetMode="External"/><Relationship Id="rId3" Type="http://schemas.openxmlformats.org/officeDocument/2006/relationships/hyperlink" Target="http://www.ece.msstate.edu/research/isip/publications/courses/ece_4773/lectures/current/lecture_39/" TargetMode="External"/><Relationship Id="rId7" Type="http://schemas.openxmlformats.org/officeDocument/2006/relationships/hyperlink" Target="http://www.eaw.com/info/EAW%20Smaart/Tech_notes/tech_note_3.pdf"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n.wikipedia.org/wiki/Window_function" TargetMode="External"/><Relationship Id="rId11" Type="http://schemas.openxmlformats.org/officeDocument/2006/relationships/hyperlink" Target="http://www.scienceprog.com/removing-60hz-from-ecg-using-digital-band-stop-filter/" TargetMode="External"/><Relationship Id="rId5" Type="http://schemas.openxmlformats.org/officeDocument/2006/relationships/hyperlink" Target="http://cnx.org/content/m12009/latest/" TargetMode="External"/><Relationship Id="rId10" Type="http://schemas.openxmlformats.org/officeDocument/2006/relationships/image" Target="../media/image2.png"/><Relationship Id="rId4" Type="http://schemas.openxmlformats.org/officeDocument/2006/relationships/hyperlink" Target="http://en.wikipedia.org/wiki/Finite_impulse_response" TargetMode="External"/><Relationship Id="rId9" Type="http://schemas.openxmlformats.org/officeDocument/2006/relationships/hyperlink" Target="http://www.ece.msstate.edu/research/isip/publications/courses/ece_3163/lectures/current/lecture_37.mp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users.ece.gatech.edu/~bonnie/book3/" TargetMode="External"/><Relationship Id="rId3" Type="http://schemas.openxmlformats.org/officeDocument/2006/relationships/notesSlide" Target="../notesSlides/notesSlide3.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hyperlink" Target="http://users.ece.gatech.edu/~bonnie/book3/"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1.png"/><Relationship Id="rId4" Type="http://schemas.openxmlformats.org/officeDocument/2006/relationships/hyperlink" Target="http://users.ece.gatech.edu/~bonnie/book3/"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oleObject" Target="../embeddings/oleObject12.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hyperlink" Target="http://users.ece.gatech.edu/~bonnie/book3/" TargetMode="External"/><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424066"/>
            <a:ext cx="4721225" cy="416080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lvl="0" indent="-176213" fontAlgn="auto">
              <a:spcAft>
                <a:spcPts val="0"/>
              </a:spcAft>
              <a:buFont typeface="Arial" pitchFamily="34" charset="0"/>
              <a:buChar char="•"/>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endParaRPr lang="en-US" b="1" dirty="0" smtClean="0">
              <a:solidFill>
                <a:schemeClr val="accent1"/>
              </a:solidFill>
              <a:latin typeface="+mn-lt"/>
            </a:endParaRPr>
          </a:p>
          <a:p>
            <a:pPr marL="176213" lvl="0" indent="-176213" fontAlgn="auto">
              <a:spcAft>
                <a:spcPts val="0"/>
              </a:spcAft>
              <a:defRPr/>
            </a:pPr>
            <a:r>
              <a:rPr lang="en-US" sz="1800" b="1" dirty="0" smtClean="0">
                <a:solidFill>
                  <a:schemeClr val="accent1"/>
                </a:solidFill>
                <a:latin typeface="+mn-lt"/>
              </a:rPr>
              <a:t>	</a:t>
            </a:r>
            <a:r>
              <a:rPr lang="en-US" sz="1800" b="1" dirty="0" smtClean="0">
                <a:solidFill>
                  <a:schemeClr val="tx2"/>
                </a:solidFill>
                <a:latin typeface="+mn-lt"/>
              </a:rPr>
              <a:t>FIR Filters</a:t>
            </a:r>
            <a:br>
              <a:rPr lang="en-US" sz="1800" b="1" dirty="0" smtClean="0">
                <a:solidFill>
                  <a:schemeClr val="tx2"/>
                </a:solidFill>
                <a:latin typeface="+mn-lt"/>
              </a:rPr>
            </a:br>
            <a:r>
              <a:rPr lang="en-US" sz="1800" b="1" dirty="0" smtClean="0">
                <a:solidFill>
                  <a:schemeClr val="tx2"/>
                </a:solidFill>
                <a:latin typeface="+mn-lt"/>
              </a:rPr>
              <a:t>Design of Ideal Lowpass Filters</a:t>
            </a:r>
            <a:br>
              <a:rPr lang="en-US" sz="1800" b="1" dirty="0" smtClean="0">
                <a:solidFill>
                  <a:schemeClr val="tx2"/>
                </a:solidFill>
                <a:latin typeface="+mn-lt"/>
              </a:rPr>
            </a:br>
            <a:r>
              <a:rPr lang="en-US" sz="1800" b="1" dirty="0" smtClean="0">
                <a:solidFill>
                  <a:schemeClr val="tx2"/>
                </a:solidFill>
                <a:latin typeface="+mn-lt"/>
              </a:rPr>
              <a:t>Filter Design Example</a:t>
            </a:r>
            <a:br>
              <a:rPr lang="en-US" sz="1800" b="1" dirty="0" smtClean="0">
                <a:solidFill>
                  <a:schemeClr val="tx2"/>
                </a:solidFill>
                <a:latin typeface="+mn-lt"/>
              </a:rPr>
            </a:br>
            <a:r>
              <a:rPr lang="en-US" sz="1800" b="1" dirty="0" smtClean="0">
                <a:solidFill>
                  <a:schemeClr val="tx2"/>
                </a:solidFill>
                <a:latin typeface="+mn-lt"/>
              </a:rPr>
              <a:t>Digital Controller Design</a:t>
            </a:r>
            <a:br>
              <a:rPr lang="en-US" sz="1800" b="1" dirty="0" smtClean="0">
                <a:solidFill>
                  <a:schemeClr val="tx2"/>
                </a:solidFill>
                <a:latin typeface="+mn-lt"/>
              </a:rPr>
            </a:br>
            <a:r>
              <a:rPr lang="en-US" sz="1800" b="1" dirty="0" smtClean="0">
                <a:solidFill>
                  <a:schemeClr val="tx2"/>
                </a:solidFill>
                <a:latin typeface="+mn-lt"/>
              </a:rPr>
              <a:t>Step-Response Matching</a:t>
            </a:r>
            <a:br>
              <a:rPr lang="en-US" sz="1800" b="1" dirty="0" smtClean="0">
                <a:solidFill>
                  <a:schemeClr val="tx2"/>
                </a:solidFill>
                <a:latin typeface="+mn-lt"/>
              </a:rPr>
            </a:b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bg1"/>
                </a:solidFill>
                <a:hlinkClick r:id="rId3"/>
              </a:rPr>
              <a:t>ISIP: Filter Transformations</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4"/>
              </a:rPr>
              <a:t>Wiki: Finite Impulse Response</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5"/>
              </a:rPr>
              <a:t>CNX: FIR Filters</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6"/>
              </a:rPr>
              <a:t>Wiki: Window Function</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7"/>
              </a:rPr>
              <a:t>EAW: Window Functions</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endParaRPr lang="en-US" sz="1800" b="1" dirty="0" smtClean="0">
              <a:solidFill>
                <a:schemeClr val="bg1"/>
              </a:solidFill>
            </a:endParaRPr>
          </a:p>
        </p:txBody>
      </p:sp>
      <p:sp>
        <p:nvSpPr>
          <p:cNvPr id="10" name="Text Box 7"/>
          <p:cNvSpPr txBox="1">
            <a:spLocks noChangeArrowheads="1"/>
          </p:cNvSpPr>
          <p:nvPr/>
        </p:nvSpPr>
        <p:spPr bwMode="auto">
          <a:xfrm>
            <a:off x="479425" y="5739618"/>
            <a:ext cx="8243888" cy="646319"/>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pPr>
            <a:r>
              <a:rPr lang="en-US" sz="1800" b="1" dirty="0">
                <a:solidFill>
                  <a:schemeClr val="accent1"/>
                </a:solidFill>
              </a:rPr>
              <a:t>•	URL: </a:t>
            </a:r>
            <a:r>
              <a:rPr lang="en-US" sz="1800" b="1" dirty="0" smtClean="0">
                <a:solidFill>
                  <a:schemeClr val="accent2"/>
                </a:solidFill>
                <a:hlinkClick r:id="rId8"/>
              </a:rPr>
              <a:t>.../publications/courses/ece_3163/lectures/current/lecture_37.ppt</a:t>
            </a:r>
            <a:endParaRPr lang="en-US" sz="1800" b="1" dirty="0" smtClean="0">
              <a:solidFill>
                <a:schemeClr val="accent2"/>
              </a:solidFill>
            </a:endParaRPr>
          </a:p>
          <a:p>
            <a:pPr marL="176213" indent="-176213">
              <a:lnSpc>
                <a:spcPct val="90000"/>
              </a:lnSpc>
              <a:spcBef>
                <a:spcPct val="20000"/>
              </a:spcBef>
            </a:pPr>
            <a:r>
              <a:rPr lang="en-US" sz="1800" b="1" dirty="0" smtClean="0">
                <a:solidFill>
                  <a:schemeClr val="accent1"/>
                </a:solidFill>
              </a:rPr>
              <a:t>•	MP3: </a:t>
            </a:r>
            <a:r>
              <a:rPr lang="en-US" sz="1800" b="1" dirty="0" smtClean="0">
                <a:solidFill>
                  <a:schemeClr val="accent2"/>
                </a:solidFill>
                <a:hlinkClick r:id="rId9"/>
              </a:rPr>
              <a:t>.../publications/courses/ece_3163/lectures/current/lecture_37.mp3</a:t>
            </a:r>
            <a:endParaRPr lang="en-US" sz="1800" b="1" dirty="0">
              <a:solidFill>
                <a:schemeClr val="accent2"/>
              </a:solidFill>
            </a:endParaRPr>
          </a:p>
        </p:txBody>
      </p:sp>
      <p:sp>
        <p:nvSpPr>
          <p:cNvPr id="11" name="Text Box 29"/>
          <p:cNvSpPr txBox="1">
            <a:spLocks noChangeArrowheads="1"/>
          </p:cNvSpPr>
          <p:nvPr/>
        </p:nvSpPr>
        <p:spPr bwMode="auto">
          <a:xfrm>
            <a:off x="462583" y="525946"/>
            <a:ext cx="8467725" cy="830997"/>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37: </a:t>
            </a:r>
            <a:r>
              <a:rPr lang="en-US" b="1" dirty="0" smtClean="0">
                <a:solidFill>
                  <a:schemeClr val="accent2"/>
                </a:solidFill>
              </a:rPr>
              <a:t>DESIGN OF </a:t>
            </a:r>
            <a:r>
              <a:rPr lang="en-US" b="1" dirty="0" smtClean="0">
                <a:solidFill>
                  <a:schemeClr val="accent2"/>
                </a:solidFill>
              </a:rPr>
              <a:t>FIR FILTERS</a:t>
            </a:r>
            <a:br>
              <a:rPr lang="en-US" b="1" dirty="0" smtClean="0">
                <a:solidFill>
                  <a:schemeClr val="accent2"/>
                </a:solidFill>
              </a:rPr>
            </a:br>
            <a:r>
              <a:rPr lang="en-US" b="1" dirty="0" smtClean="0">
                <a:solidFill>
                  <a:schemeClr val="accent2"/>
                </a:solidFill>
              </a:rPr>
              <a:t>AND CONTROLLERS</a:t>
            </a:r>
            <a:endParaRPr lang="en-US" b="1" dirty="0">
              <a:solidFill>
                <a:schemeClr val="accent2"/>
              </a:solidFill>
            </a:endParaRPr>
          </a:p>
        </p:txBody>
      </p:sp>
      <p:pic>
        <p:nvPicPr>
          <p:cNvPr id="188417" name="Picture 1">
            <a:hlinkClick r:id="rId7"/>
          </p:cNvPr>
          <p:cNvPicPr>
            <a:picLocks noChangeAspect="1" noChangeArrowheads="1"/>
          </p:cNvPicPr>
          <p:nvPr/>
        </p:nvPicPr>
        <p:blipFill>
          <a:blip r:embed="rId10"/>
          <a:srcRect l="17009" t="19981" r="14422" b="22827"/>
          <a:stretch>
            <a:fillRect/>
          </a:stretch>
        </p:blipFill>
        <p:spPr bwMode="auto">
          <a:xfrm>
            <a:off x="5710238" y="1537247"/>
            <a:ext cx="2971800" cy="1796903"/>
          </a:xfrm>
          <a:prstGeom prst="rect">
            <a:avLst/>
          </a:prstGeom>
          <a:noFill/>
          <a:ln w="38100">
            <a:solidFill>
              <a:schemeClr val="accent1"/>
            </a:solidFill>
            <a:miter lim="800000"/>
            <a:headEnd/>
            <a:tailEnd/>
          </a:ln>
          <a:effectLst/>
        </p:spPr>
      </p:pic>
      <p:pic>
        <p:nvPicPr>
          <p:cNvPr id="188418" name="Picture 2">
            <a:hlinkClick r:id="rId11"/>
          </p:cNvPr>
          <p:cNvPicPr>
            <a:picLocks noChangeAspect="1" noChangeArrowheads="1"/>
          </p:cNvPicPr>
          <p:nvPr/>
        </p:nvPicPr>
        <p:blipFill>
          <a:blip r:embed="rId12"/>
          <a:srcRect/>
          <a:stretch>
            <a:fillRect/>
          </a:stretch>
        </p:blipFill>
        <p:spPr bwMode="auto">
          <a:xfrm>
            <a:off x="5710238" y="3352798"/>
            <a:ext cx="2971800" cy="2228849"/>
          </a:xfrm>
          <a:prstGeom prst="rect">
            <a:avLst/>
          </a:prstGeom>
          <a:noFill/>
          <a:ln w="38100">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Finite Impulse Response Filters</a:t>
            </a:r>
            <a:endParaRPr lang="en-US" b="1" dirty="0" smtClean="0">
              <a:solidFill>
                <a:schemeClr val="accent2"/>
              </a:solidFill>
            </a:endParaRPr>
          </a:p>
        </p:txBody>
      </p:sp>
      <p:sp>
        <p:nvSpPr>
          <p:cNvPr id="10" name="TextBox 9"/>
          <p:cNvSpPr txBox="1"/>
          <p:nvPr/>
        </p:nvSpPr>
        <p:spPr>
          <a:xfrm>
            <a:off x="170179" y="576772"/>
            <a:ext cx="8742046" cy="3554819"/>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smtClean="0"/>
              <a:t>Consider a filter with only </a:t>
            </a:r>
            <a:br>
              <a:rPr lang="en-US" sz="1800" b="1" dirty="0" smtClean="0"/>
            </a:br>
            <a:r>
              <a:rPr lang="en-US" sz="1800" b="1" dirty="0" smtClean="0"/>
              <a:t>feedforward components:</a:t>
            </a:r>
          </a:p>
          <a:p>
            <a:pPr marL="165100" indent="-165100">
              <a:spcAft>
                <a:spcPts val="10800"/>
              </a:spcAft>
              <a:buFont typeface="Arial" pitchFamily="34" charset="0"/>
              <a:buChar char="•"/>
            </a:pPr>
            <a:r>
              <a:rPr lang="en-US" sz="1800" b="1" dirty="0" smtClean="0"/>
              <a:t>The transfer function is:</a:t>
            </a:r>
          </a:p>
          <a:p>
            <a:pPr marL="165100" indent="-165100">
              <a:spcAft>
                <a:spcPts val="600"/>
              </a:spcAft>
              <a:buFont typeface="Arial" pitchFamily="34" charset="0"/>
              <a:buChar char="•"/>
            </a:pPr>
            <a:r>
              <a:rPr lang="en-US" sz="1800" b="1" dirty="0" smtClean="0"/>
              <a:t>Since the impulse response of this filter, </a:t>
            </a:r>
            <a:r>
              <a:rPr lang="en-US" sz="1800" i="1" dirty="0" smtClean="0"/>
              <a:t>h</a:t>
            </a:r>
            <a:r>
              <a:rPr lang="en-US" sz="1800" dirty="0" smtClean="0"/>
              <a:t>[</a:t>
            </a:r>
            <a:r>
              <a:rPr lang="en-US" sz="1800" i="1" dirty="0" smtClean="0"/>
              <a:t>n</a:t>
            </a:r>
            <a:r>
              <a:rPr lang="en-US" sz="1800" dirty="0" smtClean="0"/>
              <a:t>]</a:t>
            </a:r>
            <a:r>
              <a:rPr lang="en-US" sz="1800" b="1" dirty="0" smtClean="0"/>
              <a:t>, has a finite number of  nonzero terms, this filter is referred to as a </a:t>
            </a:r>
            <a:r>
              <a:rPr lang="en-US" sz="1800" b="1" dirty="0" smtClean="0">
                <a:solidFill>
                  <a:schemeClr val="accent1"/>
                </a:solidFill>
              </a:rPr>
              <a:t>finite impulse response</a:t>
            </a:r>
            <a:r>
              <a:rPr lang="en-US" sz="1800" b="1" dirty="0" smtClean="0"/>
              <a:t> (FIR) filter. </a:t>
            </a:r>
            <a:endParaRPr lang="en-US" sz="1800" b="1" dirty="0" smtClean="0"/>
          </a:p>
          <a:p>
            <a:pPr marL="165100" indent="-165100">
              <a:spcAft>
                <a:spcPts val="600"/>
              </a:spcAft>
              <a:buFont typeface="Arial" pitchFamily="34" charset="0"/>
              <a:buChar char="•"/>
            </a:pPr>
            <a:r>
              <a:rPr lang="en-US" sz="1800" b="1" dirty="0" smtClean="0"/>
              <a:t>Observe </a:t>
            </a:r>
            <a:r>
              <a:rPr lang="en-US" sz="1800" b="1" dirty="0" smtClean="0"/>
              <a:t>that this filter only has </a:t>
            </a:r>
            <a:r>
              <a:rPr lang="en-US" sz="1800" b="1" dirty="0" smtClean="0"/>
              <a:t>zeroes (the roots of </a:t>
            </a:r>
            <a:r>
              <a:rPr lang="en-US" sz="1800" i="1" dirty="0" smtClean="0"/>
              <a:t>H</a:t>
            </a:r>
            <a:r>
              <a:rPr lang="en-US" sz="1800" dirty="0" smtClean="0"/>
              <a:t>(</a:t>
            </a:r>
            <a:r>
              <a:rPr lang="en-US" sz="1800" i="1" dirty="0" smtClean="0"/>
              <a:t>z</a:t>
            </a:r>
            <a:r>
              <a:rPr lang="en-US" sz="1800" dirty="0" smtClean="0"/>
              <a:t>)</a:t>
            </a:r>
            <a:r>
              <a:rPr lang="en-US" sz="1800" b="1" dirty="0" smtClean="0"/>
              <a:t>)</a:t>
            </a:r>
            <a:r>
              <a:rPr lang="en-US" sz="1800" b="1" dirty="0" smtClean="0"/>
              <a:t>.</a:t>
            </a:r>
            <a:endParaRPr lang="en-US" sz="1800" b="1" dirty="0" smtClean="0"/>
          </a:p>
          <a:p>
            <a:pPr marL="165100" indent="-165100">
              <a:spcAft>
                <a:spcPts val="600"/>
              </a:spcAft>
            </a:pPr>
            <a:endParaRPr lang="en-US" sz="1800" b="1" dirty="0" smtClean="0"/>
          </a:p>
        </p:txBody>
      </p:sp>
      <p:pic>
        <p:nvPicPr>
          <p:cNvPr id="200711" name="Picture 7"/>
          <p:cNvPicPr>
            <a:picLocks noChangeAspect="1" noChangeArrowheads="1"/>
          </p:cNvPicPr>
          <p:nvPr/>
        </p:nvPicPr>
        <p:blipFill>
          <a:blip r:embed="rId4"/>
          <a:srcRect l="15672" t="38328" r="15709" b="13851"/>
          <a:stretch>
            <a:fillRect/>
          </a:stretch>
        </p:blipFill>
        <p:spPr bwMode="auto">
          <a:xfrm>
            <a:off x="4476587" y="687628"/>
            <a:ext cx="4480709" cy="1951630"/>
          </a:xfrm>
          <a:prstGeom prst="rect">
            <a:avLst/>
          </a:prstGeom>
          <a:noFill/>
          <a:ln w="9525">
            <a:noFill/>
            <a:miter lim="800000"/>
            <a:headEnd/>
            <a:tailEnd/>
          </a:ln>
          <a:effectLst/>
        </p:spPr>
      </p:pic>
      <p:sp>
        <p:nvSpPr>
          <p:cNvPr id="15" name="Rectangle 14"/>
          <p:cNvSpPr/>
          <p:nvPr/>
        </p:nvSpPr>
        <p:spPr>
          <a:xfrm>
            <a:off x="4857018" y="612567"/>
            <a:ext cx="1610436" cy="2033516"/>
          </a:xfrm>
          <a:prstGeom prst="rect">
            <a:avLst/>
          </a:prstGeom>
          <a:solidFill>
            <a:srgbClr val="FFFFA7">
              <a:alpha val="25000"/>
            </a:srgb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0712" name="Object 8"/>
          <p:cNvGraphicFramePr>
            <a:graphicFrameLocks noChangeAspect="1"/>
          </p:cNvGraphicFramePr>
          <p:nvPr/>
        </p:nvGraphicFramePr>
        <p:xfrm>
          <a:off x="476250" y="1456846"/>
          <a:ext cx="2209800" cy="1333500"/>
        </p:xfrm>
        <a:graphic>
          <a:graphicData uri="http://schemas.openxmlformats.org/presentationml/2006/ole">
            <p:oleObj spid="_x0000_s200712" name="Equation" r:id="rId5" imgW="1473120" imgH="888840" progId="Equation.3">
              <p:embed/>
            </p:oleObj>
          </a:graphicData>
        </a:graphic>
      </p:graphicFrame>
      <p:pic>
        <p:nvPicPr>
          <p:cNvPr id="200718" name="Picture 14"/>
          <p:cNvPicPr>
            <a:picLocks noChangeAspect="1" noChangeArrowheads="1"/>
          </p:cNvPicPr>
          <p:nvPr/>
        </p:nvPicPr>
        <p:blipFill>
          <a:blip r:embed="rId6"/>
          <a:srcRect l="5903" t="26194" r="30561" b="21587"/>
          <a:stretch>
            <a:fillRect/>
          </a:stretch>
        </p:blipFill>
        <p:spPr bwMode="auto">
          <a:xfrm>
            <a:off x="6175510" y="4167359"/>
            <a:ext cx="2513017" cy="2057400"/>
          </a:xfrm>
          <a:prstGeom prst="rect">
            <a:avLst/>
          </a:prstGeom>
          <a:noFill/>
          <a:ln w="9525">
            <a:noFill/>
            <a:miter lim="800000"/>
            <a:headEnd/>
            <a:tailEnd/>
          </a:ln>
          <a:effectLst/>
        </p:spPr>
      </p:pic>
      <p:grpSp>
        <p:nvGrpSpPr>
          <p:cNvPr id="18" name="Group 17"/>
          <p:cNvGrpSpPr>
            <a:grpSpLocks noChangeAspect="1"/>
          </p:cNvGrpSpPr>
          <p:nvPr/>
        </p:nvGrpSpPr>
        <p:grpSpPr>
          <a:xfrm>
            <a:off x="503579" y="4167359"/>
            <a:ext cx="5680263" cy="2057400"/>
            <a:chOff x="652794" y="4287838"/>
            <a:chExt cx="5340344" cy="1828800"/>
          </a:xfrm>
        </p:grpSpPr>
        <p:pic>
          <p:nvPicPr>
            <p:cNvPr id="200716" name="Picture 12"/>
            <p:cNvPicPr>
              <a:picLocks noChangeArrowheads="1"/>
            </p:cNvPicPr>
            <p:nvPr/>
          </p:nvPicPr>
          <p:blipFill>
            <a:blip r:embed="rId7"/>
            <a:srcRect l="60764" t="19800" r="14520" b="46288"/>
            <a:stretch>
              <a:fillRect/>
            </a:stretch>
          </p:blipFill>
          <p:spPr bwMode="auto">
            <a:xfrm>
              <a:off x="652794" y="4287838"/>
              <a:ext cx="1825361" cy="1828800"/>
            </a:xfrm>
            <a:prstGeom prst="rect">
              <a:avLst/>
            </a:prstGeom>
            <a:noFill/>
            <a:ln w="9525">
              <a:noFill/>
              <a:miter lim="800000"/>
              <a:headEnd/>
              <a:tailEnd/>
            </a:ln>
            <a:effectLst/>
          </p:spPr>
        </p:pic>
        <p:pic>
          <p:nvPicPr>
            <p:cNvPr id="200719" name="Picture 15"/>
            <p:cNvPicPr>
              <a:picLocks noChangeAspect="1" noChangeArrowheads="1"/>
            </p:cNvPicPr>
            <p:nvPr/>
          </p:nvPicPr>
          <p:blipFill>
            <a:blip r:embed="rId8"/>
            <a:srcRect l="36844" t="55362" r="14520" b="9993"/>
            <a:stretch>
              <a:fillRect/>
            </a:stretch>
          </p:blipFill>
          <p:spPr bwMode="auto">
            <a:xfrm>
              <a:off x="2451652" y="4287838"/>
              <a:ext cx="3541486" cy="18288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179" y="576772"/>
            <a:ext cx="8742046" cy="5139869"/>
          </a:xfrm>
          <a:prstGeom prst="rect">
            <a:avLst/>
          </a:prstGeom>
        </p:spPr>
        <p:txBody>
          <a:bodyPr wrap="square" lIns="0" tIns="0" rIns="0" bIns="0" rtlCol="0">
            <a:spAutoFit/>
          </a:bodyPr>
          <a:lstStyle/>
          <a:p>
            <a:pPr marL="165100" indent="-165100">
              <a:spcAft>
                <a:spcPts val="6000"/>
              </a:spcAft>
              <a:buFont typeface="Arial" pitchFamily="34" charset="0"/>
              <a:buChar char="•"/>
            </a:pPr>
            <a:r>
              <a:rPr lang="en-US" sz="1800" b="1" dirty="0" smtClean="0"/>
              <a:t>The simplest method for designing an FIR filter is to construct an ideal frequency response, perform an inverse Fourier transform to obtain the impulse response, and then truncate the impulse response:</a:t>
            </a:r>
            <a:endParaRPr lang="en-US" sz="1800" b="1" dirty="0" smtClean="0"/>
          </a:p>
          <a:p>
            <a:pPr marL="165100" indent="-165100">
              <a:spcAft>
                <a:spcPts val="8400"/>
              </a:spcAft>
              <a:buFont typeface="Arial" pitchFamily="34" charset="0"/>
              <a:buChar char="•"/>
            </a:pPr>
            <a:r>
              <a:rPr lang="en-US" sz="1800" b="1" dirty="0" smtClean="0"/>
              <a:t>As we discussed previously, we can view this truncation operation as multiplication of a signal by a window:</a:t>
            </a:r>
            <a:endParaRPr lang="en-US" sz="1800" b="1" dirty="0" smtClean="0"/>
          </a:p>
          <a:p>
            <a:pPr marL="165100" indent="-165100">
              <a:spcAft>
                <a:spcPts val="7200"/>
              </a:spcAft>
              <a:buFont typeface="Arial" pitchFamily="34" charset="0"/>
              <a:buChar char="•"/>
            </a:pPr>
            <a:r>
              <a:rPr lang="en-US" sz="1800" b="1" dirty="0" smtClean="0"/>
              <a:t>Since multiplication in the time domain implies convolution in the frequency domain, the spectrum of the windowed signal is given by:</a:t>
            </a:r>
          </a:p>
          <a:p>
            <a:pPr marL="165100" indent="-165100">
              <a:spcAft>
                <a:spcPts val="8400"/>
              </a:spcAft>
              <a:buFont typeface="Arial" pitchFamily="34" charset="0"/>
              <a:buChar char="•"/>
            </a:pPr>
            <a:r>
              <a:rPr lang="en-US" sz="1800" b="1" dirty="0" smtClean="0"/>
              <a:t>In the case of the rectangular window:</a:t>
            </a:r>
          </a:p>
        </p:txBody>
      </p:sp>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Design of </a:t>
            </a:r>
            <a:r>
              <a:rPr lang="en-US" b="1" dirty="0" smtClean="0">
                <a:solidFill>
                  <a:schemeClr val="accent2"/>
                </a:solidFill>
              </a:rPr>
              <a:t>FIR Filters</a:t>
            </a:r>
            <a:endParaRPr lang="en-US" b="1" dirty="0">
              <a:solidFill>
                <a:schemeClr val="accent2"/>
              </a:solidFill>
            </a:endParaRPr>
          </a:p>
        </p:txBody>
      </p:sp>
      <p:graphicFrame>
        <p:nvGraphicFramePr>
          <p:cNvPr id="185348" name="Object 4"/>
          <p:cNvGraphicFramePr>
            <a:graphicFrameLocks noChangeAspect="1"/>
          </p:cNvGraphicFramePr>
          <p:nvPr/>
        </p:nvGraphicFramePr>
        <p:xfrm>
          <a:off x="471488" y="1484313"/>
          <a:ext cx="2667000" cy="685800"/>
        </p:xfrm>
        <a:graphic>
          <a:graphicData uri="http://schemas.openxmlformats.org/presentationml/2006/ole">
            <p:oleObj spid="_x0000_s185348" name="Equation" r:id="rId4" imgW="1777680" imgH="457200" progId="Equation.3">
              <p:embed/>
            </p:oleObj>
          </a:graphicData>
        </a:graphic>
      </p:graphicFrame>
      <p:graphicFrame>
        <p:nvGraphicFramePr>
          <p:cNvPr id="185362" name="Object 18"/>
          <p:cNvGraphicFramePr>
            <a:graphicFrameLocks noChangeAspect="1"/>
          </p:cNvGraphicFramePr>
          <p:nvPr/>
        </p:nvGraphicFramePr>
        <p:xfrm>
          <a:off x="452438" y="2771225"/>
          <a:ext cx="2343150" cy="1066800"/>
        </p:xfrm>
        <a:graphic>
          <a:graphicData uri="http://schemas.openxmlformats.org/presentationml/2006/ole">
            <p:oleObj spid="_x0000_s185362" name="Equation" r:id="rId5" imgW="1562040" imgH="711000" progId="Equation.3">
              <p:embed/>
            </p:oleObj>
          </a:graphicData>
        </a:graphic>
      </p:graphicFrame>
      <p:graphicFrame>
        <p:nvGraphicFramePr>
          <p:cNvPr id="185363" name="Object 19"/>
          <p:cNvGraphicFramePr>
            <a:graphicFrameLocks noChangeAspect="1"/>
          </p:cNvGraphicFramePr>
          <p:nvPr/>
        </p:nvGraphicFramePr>
        <p:xfrm>
          <a:off x="452438" y="4412078"/>
          <a:ext cx="4686301" cy="723900"/>
        </p:xfrm>
        <a:graphic>
          <a:graphicData uri="http://schemas.openxmlformats.org/presentationml/2006/ole">
            <p:oleObj spid="_x0000_s185363" name="Equation" r:id="rId6" imgW="3124080" imgH="482400" progId="Equation.3">
              <p:embed/>
            </p:oleObj>
          </a:graphicData>
        </a:graphic>
      </p:graphicFrame>
      <p:graphicFrame>
        <p:nvGraphicFramePr>
          <p:cNvPr id="185364" name="Object 20"/>
          <p:cNvGraphicFramePr>
            <a:graphicFrameLocks noChangeAspect="1"/>
          </p:cNvGraphicFramePr>
          <p:nvPr/>
        </p:nvGraphicFramePr>
        <p:xfrm>
          <a:off x="452438" y="5712170"/>
          <a:ext cx="2819400" cy="628650"/>
        </p:xfrm>
        <a:graphic>
          <a:graphicData uri="http://schemas.openxmlformats.org/presentationml/2006/ole">
            <p:oleObj spid="_x0000_s185364" name="Equation" r:id="rId7" imgW="1879560" imgH="419040" progId="Equation.3">
              <p:embed/>
            </p:oleObj>
          </a:graphicData>
        </a:graphic>
      </p:graphicFrame>
      <p:pic>
        <p:nvPicPr>
          <p:cNvPr id="185365" name="Picture 21">
            <a:hlinkClick r:id="rId8"/>
          </p:cNvPr>
          <p:cNvPicPr>
            <a:picLocks noChangeAspect="1" noChangeArrowheads="1"/>
          </p:cNvPicPr>
          <p:nvPr/>
        </p:nvPicPr>
        <p:blipFill>
          <a:blip r:embed="rId9"/>
          <a:srcRect l="14957" t="17702" r="12482" b="2208"/>
          <a:stretch>
            <a:fillRect/>
          </a:stretch>
        </p:blipFill>
        <p:spPr bwMode="auto">
          <a:xfrm>
            <a:off x="5774567" y="4532243"/>
            <a:ext cx="2839346" cy="2259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179" y="576772"/>
            <a:ext cx="8742046" cy="4247317"/>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smtClean="0"/>
              <a:t>Consider the design of an ideal</a:t>
            </a:r>
            <a:br>
              <a:rPr lang="en-US" sz="1800" b="1" dirty="0" smtClean="0"/>
            </a:br>
            <a:r>
              <a:rPr lang="en-US" sz="1800" b="1" dirty="0" smtClean="0"/>
              <a:t>lowpass filter. The ideal filter is </a:t>
            </a:r>
            <a:br>
              <a:rPr lang="en-US" sz="1800" b="1" dirty="0" smtClean="0"/>
            </a:br>
            <a:r>
              <a:rPr lang="en-US" sz="1800" b="1" dirty="0" smtClean="0"/>
              <a:t>noncausal for the response shown.</a:t>
            </a:r>
          </a:p>
          <a:p>
            <a:pPr marL="165100" indent="-165100">
              <a:spcAft>
                <a:spcPts val="7200"/>
              </a:spcAft>
              <a:buFont typeface="Arial" pitchFamily="34" charset="0"/>
              <a:buChar char="•"/>
            </a:pPr>
            <a:r>
              <a:rPr lang="en-US" sz="1800" b="1" dirty="0" smtClean="0"/>
              <a:t>Introduce a phase delay which will</a:t>
            </a:r>
            <a:br>
              <a:rPr lang="en-US" sz="1800" b="1" dirty="0" smtClean="0"/>
            </a:br>
            <a:r>
              <a:rPr lang="en-US" sz="1800" b="1" dirty="0" smtClean="0"/>
              <a:t>help us create a </a:t>
            </a:r>
            <a:r>
              <a:rPr lang="en-US" sz="1800" b="1" dirty="0" smtClean="0"/>
              <a:t>causal approximation:</a:t>
            </a:r>
          </a:p>
          <a:p>
            <a:pPr marL="165100" indent="-165100">
              <a:spcAft>
                <a:spcPts val="8400"/>
              </a:spcAft>
              <a:buFont typeface="Arial" pitchFamily="34" charset="0"/>
              <a:buChar char="•"/>
            </a:pPr>
            <a:r>
              <a:rPr lang="en-US" sz="1800" b="1" dirty="0" smtClean="0"/>
              <a:t>We can truncate the impulse response to obtain our FIR filter:</a:t>
            </a:r>
          </a:p>
          <a:p>
            <a:pPr marL="165100" indent="-165100">
              <a:spcAft>
                <a:spcPts val="12800"/>
              </a:spcAft>
              <a:buFont typeface="Arial" pitchFamily="34" charset="0"/>
              <a:buChar char="•"/>
            </a:pPr>
            <a:r>
              <a:rPr lang="en-US" sz="1800" b="1" dirty="0" smtClean="0"/>
              <a:t>Examples of the frequency response:</a:t>
            </a:r>
            <a:endParaRPr lang="en-US" sz="1800" b="1" dirty="0" smtClean="0"/>
          </a:p>
        </p:txBody>
      </p:sp>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FIR Design Example</a:t>
            </a:r>
            <a:endParaRPr lang="en-US" b="1" dirty="0">
              <a:solidFill>
                <a:schemeClr val="accent2"/>
              </a:solidFill>
            </a:endParaRPr>
          </a:p>
        </p:txBody>
      </p:sp>
      <p:pic>
        <p:nvPicPr>
          <p:cNvPr id="223247" name="Picture 15">
            <a:hlinkClick r:id="rId4"/>
          </p:cNvPr>
          <p:cNvPicPr>
            <a:picLocks noChangeAspect="1" noChangeArrowheads="1"/>
          </p:cNvPicPr>
          <p:nvPr/>
        </p:nvPicPr>
        <p:blipFill>
          <a:blip r:embed="rId5"/>
          <a:srcRect l="14590" t="36318" r="12457" b="28086"/>
          <a:stretch>
            <a:fillRect/>
          </a:stretch>
        </p:blipFill>
        <p:spPr bwMode="auto">
          <a:xfrm>
            <a:off x="4688294" y="622851"/>
            <a:ext cx="4219169" cy="1484243"/>
          </a:xfrm>
          <a:prstGeom prst="rect">
            <a:avLst/>
          </a:prstGeom>
          <a:noFill/>
          <a:ln w="9525">
            <a:noFill/>
            <a:miter lim="800000"/>
            <a:headEnd/>
            <a:tailEnd/>
          </a:ln>
          <a:effectLst/>
        </p:spPr>
      </p:pic>
      <p:graphicFrame>
        <p:nvGraphicFramePr>
          <p:cNvPr id="223248" name="Object 16"/>
          <p:cNvGraphicFramePr>
            <a:graphicFrameLocks noChangeAspect="1"/>
          </p:cNvGraphicFramePr>
          <p:nvPr/>
        </p:nvGraphicFramePr>
        <p:xfrm>
          <a:off x="452438" y="2242102"/>
          <a:ext cx="7181851" cy="762000"/>
        </p:xfrm>
        <a:graphic>
          <a:graphicData uri="http://schemas.openxmlformats.org/presentationml/2006/ole">
            <p:oleObj spid="_x0000_s223248" name="Equation" r:id="rId6" imgW="4787640" imgH="507960" progId="Equation.3">
              <p:embed/>
            </p:oleObj>
          </a:graphicData>
        </a:graphic>
      </p:graphicFrame>
      <p:graphicFrame>
        <p:nvGraphicFramePr>
          <p:cNvPr id="223249" name="Object 17"/>
          <p:cNvGraphicFramePr>
            <a:graphicFrameLocks noChangeAspect="1"/>
          </p:cNvGraphicFramePr>
          <p:nvPr/>
        </p:nvGraphicFramePr>
        <p:xfrm>
          <a:off x="452438" y="3398010"/>
          <a:ext cx="4514850" cy="952500"/>
        </p:xfrm>
        <a:graphic>
          <a:graphicData uri="http://schemas.openxmlformats.org/presentationml/2006/ole">
            <p:oleObj spid="_x0000_s223249" name="Equation" r:id="rId7" imgW="3009600" imgH="634680" progId="Equation.3">
              <p:embed/>
            </p:oleObj>
          </a:graphicData>
        </a:graphic>
      </p:graphicFrame>
      <p:pic>
        <p:nvPicPr>
          <p:cNvPr id="223250" name="Picture 18">
            <a:hlinkClick r:id="rId4"/>
          </p:cNvPr>
          <p:cNvPicPr>
            <a:picLocks noChangeAspect="1" noChangeArrowheads="1"/>
          </p:cNvPicPr>
          <p:nvPr/>
        </p:nvPicPr>
        <p:blipFill>
          <a:blip r:embed="rId8"/>
          <a:srcRect l="14957" t="18786" r="12482" b="43404"/>
          <a:stretch>
            <a:fillRect/>
          </a:stretch>
        </p:blipFill>
        <p:spPr bwMode="auto">
          <a:xfrm>
            <a:off x="5155585" y="3352799"/>
            <a:ext cx="3739178" cy="1404731"/>
          </a:xfrm>
          <a:prstGeom prst="rect">
            <a:avLst/>
          </a:prstGeom>
          <a:noFill/>
          <a:ln w="9525">
            <a:noFill/>
            <a:miter lim="800000"/>
            <a:headEnd/>
            <a:tailEnd/>
          </a:ln>
          <a:effectLst/>
        </p:spPr>
      </p:pic>
      <p:sp>
        <p:nvSpPr>
          <p:cNvPr id="60" name="TextBox 59"/>
          <p:cNvSpPr txBox="1"/>
          <p:nvPr/>
        </p:nvSpPr>
        <p:spPr>
          <a:xfrm>
            <a:off x="7977808" y="3498574"/>
            <a:ext cx="702365"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 = 21</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23251" name="Picture 19">
            <a:hlinkClick r:id="rId4"/>
          </p:cNvPr>
          <p:cNvPicPr>
            <a:picLocks noChangeAspect="1" noChangeArrowheads="1"/>
          </p:cNvPicPr>
          <p:nvPr/>
        </p:nvPicPr>
        <p:blipFill>
          <a:blip r:embed="rId9"/>
          <a:srcRect l="24206" t="25652" r="18604" b="5867"/>
          <a:stretch>
            <a:fillRect/>
          </a:stretch>
        </p:blipFill>
        <p:spPr bwMode="auto">
          <a:xfrm>
            <a:off x="370118" y="4705266"/>
            <a:ext cx="2215875" cy="1913021"/>
          </a:xfrm>
          <a:prstGeom prst="rect">
            <a:avLst/>
          </a:prstGeom>
          <a:noFill/>
          <a:ln w="9525">
            <a:noFill/>
            <a:miter lim="800000"/>
            <a:headEnd/>
            <a:tailEnd/>
          </a:ln>
          <a:effectLst/>
        </p:spPr>
      </p:pic>
      <p:pic>
        <p:nvPicPr>
          <p:cNvPr id="223252" name="Picture 20">
            <a:hlinkClick r:id="rId4"/>
          </p:cNvPr>
          <p:cNvPicPr>
            <a:picLocks noChangeAspect="1" noChangeArrowheads="1"/>
          </p:cNvPicPr>
          <p:nvPr/>
        </p:nvPicPr>
        <p:blipFill>
          <a:blip r:embed="rId10"/>
          <a:srcRect l="24597" t="17702" r="18604" b="14540"/>
          <a:stretch>
            <a:fillRect/>
          </a:stretch>
        </p:blipFill>
        <p:spPr bwMode="auto">
          <a:xfrm>
            <a:off x="2973493" y="4717774"/>
            <a:ext cx="2209664" cy="1900514"/>
          </a:xfrm>
          <a:prstGeom prst="rect">
            <a:avLst/>
          </a:prstGeom>
          <a:noFill/>
          <a:ln w="9525">
            <a:noFill/>
            <a:miter lim="800000"/>
            <a:headEnd/>
            <a:tailEnd/>
          </a:ln>
          <a:effectLst/>
        </p:spPr>
      </p:pic>
      <p:sp>
        <p:nvSpPr>
          <p:cNvPr id="63" name="TextBox 62"/>
          <p:cNvSpPr txBox="1"/>
          <p:nvPr/>
        </p:nvSpPr>
        <p:spPr>
          <a:xfrm>
            <a:off x="655981" y="4830417"/>
            <a:ext cx="702365"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 = 21</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4" name="TextBox 63"/>
          <p:cNvSpPr txBox="1"/>
          <p:nvPr/>
        </p:nvSpPr>
        <p:spPr>
          <a:xfrm>
            <a:off x="3240156" y="4817166"/>
            <a:ext cx="702365"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 = 41</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5" name="TextBox 64"/>
          <p:cNvSpPr txBox="1"/>
          <p:nvPr/>
        </p:nvSpPr>
        <p:spPr>
          <a:xfrm>
            <a:off x="5777947" y="4837045"/>
            <a:ext cx="3169824" cy="1594283"/>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err="1" smtClean="0">
                <a:ln>
                  <a:noFill/>
                </a:ln>
                <a:solidFill>
                  <a:schemeClr val="tx1"/>
                </a:solidFill>
                <a:effectLst/>
                <a:uLnTx/>
                <a:uFillTx/>
                <a:latin typeface="+mn-lt"/>
                <a:ea typeface="+mn-ea"/>
                <a:cs typeface="+mn-cs"/>
              </a:rPr>
              <a:t>Wc</a:t>
            </a:r>
            <a:r>
              <a:rPr kumimoji="0" lang="en-US" sz="1400" b="1" i="0" u="none" strike="noStrike" kern="0" cap="none" spc="0" normalizeH="0" baseline="0" noProof="0" dirty="0" smtClean="0">
                <a:ln>
                  <a:noFill/>
                </a:ln>
                <a:solidFill>
                  <a:schemeClr val="tx1"/>
                </a:solidFill>
                <a:effectLst/>
                <a:uLnTx/>
                <a:uFillTx/>
                <a:latin typeface="+mn-lt"/>
                <a:ea typeface="+mn-ea"/>
                <a:cs typeface="+mn-cs"/>
              </a:rPr>
              <a:t> = 0.4;</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N</a:t>
            </a:r>
            <a:r>
              <a:rPr kumimoji="0" lang="en-US" sz="1400" b="1" i="0" u="none" strike="noStrike" kern="0" cap="none" spc="0" normalizeH="0" noProof="0" dirty="0" smtClean="0">
                <a:ln>
                  <a:noFill/>
                </a:ln>
                <a:solidFill>
                  <a:schemeClr val="tx1"/>
                </a:solidFill>
                <a:effectLst/>
                <a:uLnTx/>
                <a:uFillTx/>
                <a:latin typeface="+mn-lt"/>
                <a:ea typeface="+mn-ea"/>
                <a:cs typeface="+mn-cs"/>
              </a:rPr>
              <a:t> = 21;</a:t>
            </a:r>
            <a:br>
              <a:rPr kumimoji="0" lang="en-US" sz="1400" b="1" i="0" u="none" strike="noStrike" kern="0" cap="none" spc="0" normalizeH="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m = (N-1)/2;</a:t>
            </a:r>
            <a:br>
              <a:rPr kumimoji="0" lang="en-US" sz="1400" b="1" i="0" u="none" strike="noStrike" kern="0" cap="none" spc="0" normalizeH="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n = 0:2*m + 10;</a:t>
            </a:r>
            <a:br>
              <a:rPr kumimoji="0" lang="en-US" sz="1400" b="1" i="0" u="none" strike="noStrike" kern="0" cap="none" spc="0" normalizeH="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h = </a:t>
            </a:r>
            <a:r>
              <a:rPr kumimoji="0" lang="en-US" sz="1400" b="1" i="0" u="none" strike="noStrike" kern="0" cap="none" spc="0" normalizeH="0" noProof="0" dirty="0" err="1" smtClean="0">
                <a:ln>
                  <a:noFill/>
                </a:ln>
                <a:solidFill>
                  <a:schemeClr val="tx1"/>
                </a:solidFill>
                <a:effectLst/>
                <a:uLnTx/>
                <a:uFillTx/>
                <a:latin typeface="+mn-lt"/>
                <a:ea typeface="+mn-ea"/>
                <a:cs typeface="+mn-cs"/>
              </a:rPr>
              <a:t>Wc</a:t>
            </a:r>
            <a:r>
              <a:rPr kumimoji="0" lang="en-US" sz="1400" b="1" i="0" u="none" strike="noStrike" kern="0" cap="none" spc="0" normalizeH="0" noProof="0" dirty="0" smtClean="0">
                <a:ln>
                  <a:noFill/>
                </a:ln>
                <a:solidFill>
                  <a:schemeClr val="tx1"/>
                </a:solidFill>
                <a:effectLst/>
                <a:uLnTx/>
                <a:uFillTx/>
                <a:latin typeface="+mn-lt"/>
                <a:ea typeface="+mn-ea"/>
                <a:cs typeface="+mn-cs"/>
              </a:rPr>
              <a:t>/pi*</a:t>
            </a:r>
            <a:r>
              <a:rPr kumimoji="0" lang="en-US" sz="1400" b="1" i="0" u="none" strike="noStrike" kern="0" cap="none" spc="0" normalizeH="0" noProof="0" dirty="0" err="1" smtClean="0">
                <a:ln>
                  <a:noFill/>
                </a:ln>
                <a:solidFill>
                  <a:schemeClr val="tx1"/>
                </a:solidFill>
                <a:effectLst/>
                <a:uLnTx/>
                <a:uFillTx/>
                <a:latin typeface="+mn-lt"/>
                <a:ea typeface="+mn-ea"/>
                <a:cs typeface="+mn-cs"/>
              </a:rPr>
              <a:t>sinc</a:t>
            </a:r>
            <a:r>
              <a:rPr kumimoji="0" lang="en-US" sz="1400" b="1" i="0" u="none" strike="noStrike" kern="0" cap="none" spc="0" normalizeH="0" noProof="0" dirty="0" smtClean="0">
                <a:ln>
                  <a:noFill/>
                </a:ln>
                <a:solidFill>
                  <a:schemeClr val="tx1"/>
                </a:solidFill>
                <a:effectLst/>
                <a:uLnTx/>
                <a:uFillTx/>
                <a:latin typeface="+mn-lt"/>
                <a:ea typeface="+mn-ea"/>
                <a:cs typeface="+mn-cs"/>
              </a:rPr>
              <a:t>(</a:t>
            </a:r>
            <a:r>
              <a:rPr kumimoji="0" lang="en-US" sz="1400" b="1" i="0" u="none" strike="noStrike" kern="0" cap="none" spc="0" normalizeH="0" noProof="0" dirty="0" err="1" smtClean="0">
                <a:ln>
                  <a:noFill/>
                </a:ln>
                <a:solidFill>
                  <a:schemeClr val="tx1"/>
                </a:solidFill>
                <a:effectLst/>
                <a:uLnTx/>
                <a:uFillTx/>
                <a:latin typeface="+mn-lt"/>
                <a:ea typeface="+mn-ea"/>
                <a:cs typeface="+mn-cs"/>
              </a:rPr>
              <a:t>Wc</a:t>
            </a:r>
            <a:r>
              <a:rPr kumimoji="0" lang="en-US" sz="1400" b="1" i="0" u="none" strike="noStrike" kern="0" cap="none" spc="0" normalizeH="0" noProof="0" dirty="0" smtClean="0">
                <a:ln>
                  <a:noFill/>
                </a:ln>
                <a:solidFill>
                  <a:schemeClr val="tx1"/>
                </a:solidFill>
                <a:effectLst/>
                <a:uLnTx/>
                <a:uFillTx/>
                <a:latin typeface="+mn-lt"/>
                <a:ea typeface="+mn-ea"/>
                <a:cs typeface="+mn-cs"/>
              </a:rPr>
              <a:t>*(n-m)/pi);</a:t>
            </a:r>
          </a:p>
          <a:p>
            <a:pPr marR="0" algn="l" defTabSz="914400" rtl="0" eaLnBrk="1" fontAlgn="base" latinLnBrk="0" hangingPunct="1">
              <a:lnSpc>
                <a:spcPct val="100000"/>
              </a:lnSpc>
              <a:spcBef>
                <a:spcPct val="20000"/>
              </a:spcBef>
              <a:spcAft>
                <a:spcPct val="0"/>
              </a:spcAft>
              <a:buClrTx/>
              <a:buSzTx/>
              <a:tabLst/>
            </a:pPr>
            <a:r>
              <a:rPr lang="en-US" sz="1400" b="1" kern="0" noProof="0" dirty="0" smtClean="0">
                <a:latin typeface="+mn-lt"/>
              </a:rPr>
              <a:t>w = [ones(1,N) zeros(1,length(n)-N)];</a:t>
            </a:r>
          </a:p>
          <a:p>
            <a:pPr marR="0" algn="l" defTabSz="914400" rtl="0" eaLnBrk="1" fontAlgn="base" latinLnBrk="0" hangingPunct="1">
              <a:lnSpc>
                <a:spcPct val="100000"/>
              </a:lnSpc>
              <a:spcBef>
                <a:spcPct val="20000"/>
              </a:spcBef>
              <a:spcAft>
                <a:spcPct val="0"/>
              </a:spcAft>
              <a:buClrTx/>
              <a:buSzTx/>
              <a:tabLst/>
            </a:pPr>
            <a:r>
              <a:rPr lang="en-US" sz="1400" b="1" kern="0" dirty="0" err="1" smtClean="0">
                <a:latin typeface="+mn-lt"/>
              </a:rPr>
              <a:t>h</a:t>
            </a:r>
            <a:r>
              <a:rPr kumimoji="0" lang="en-US" sz="1400" b="1" i="0" u="none" strike="noStrike" kern="0" cap="none" spc="0" normalizeH="0" baseline="0" dirty="0" err="1" smtClean="0">
                <a:ln>
                  <a:noFill/>
                </a:ln>
                <a:solidFill>
                  <a:schemeClr val="tx1"/>
                </a:solidFill>
                <a:effectLst/>
                <a:uLnTx/>
                <a:uFillTx/>
                <a:latin typeface="+mn-lt"/>
                <a:ea typeface="+mn-ea"/>
                <a:cs typeface="+mn-cs"/>
              </a:rPr>
              <a:t>d</a:t>
            </a:r>
            <a:r>
              <a:rPr kumimoji="0" lang="en-US" sz="1400" b="1" i="0" u="none" strike="noStrike" kern="0" cap="none" spc="0" normalizeH="0" baseline="0" dirty="0" smtClean="0">
                <a:ln>
                  <a:noFill/>
                </a:ln>
                <a:solidFill>
                  <a:schemeClr val="tx1"/>
                </a:solidFill>
                <a:effectLst/>
                <a:uLnTx/>
                <a:uFillTx/>
                <a:latin typeface="+mn-lt"/>
                <a:ea typeface="+mn-ea"/>
                <a:cs typeface="+mn-cs"/>
              </a:rPr>
              <a:t> = h.*w;</a:t>
            </a:r>
            <a:endParaRPr lang="en-US" sz="1400" b="1" kern="0" noProof="0" dirty="0" smtClean="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Digital Controllers</a:t>
            </a:r>
            <a:endParaRPr lang="en-US" b="1" dirty="0">
              <a:solidFill>
                <a:schemeClr val="accent2"/>
              </a:solidFill>
            </a:endParaRPr>
          </a:p>
        </p:txBody>
      </p:sp>
      <p:sp>
        <p:nvSpPr>
          <p:cNvPr id="13" name="TextBox 12"/>
          <p:cNvSpPr txBox="1"/>
          <p:nvPr/>
        </p:nvSpPr>
        <p:spPr>
          <a:xfrm>
            <a:off x="170179" y="576772"/>
            <a:ext cx="8742046" cy="5893921"/>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smtClean="0"/>
              <a:t>There are many strategies for </a:t>
            </a:r>
            <a:br>
              <a:rPr lang="en-US" sz="1800" b="1" dirty="0" smtClean="0"/>
            </a:br>
            <a:r>
              <a:rPr lang="en-US" sz="1800" b="1" dirty="0" smtClean="0"/>
              <a:t>approximating an analog controller</a:t>
            </a:r>
            <a:br>
              <a:rPr lang="en-US" sz="1800" b="1" dirty="0" smtClean="0"/>
            </a:br>
            <a:r>
              <a:rPr lang="en-US" sz="1800" b="1" dirty="0" smtClean="0"/>
              <a:t>with a digital controller.</a:t>
            </a:r>
          </a:p>
          <a:p>
            <a:pPr marL="165100" indent="-165100">
              <a:spcAft>
                <a:spcPts val="1200"/>
              </a:spcAft>
              <a:buFont typeface="Arial" pitchFamily="34" charset="0"/>
              <a:buChar char="•"/>
            </a:pPr>
            <a:r>
              <a:rPr lang="en-US" sz="1800" b="1" dirty="0" smtClean="0"/>
              <a:t>This is analogous to the filter design</a:t>
            </a:r>
            <a:br>
              <a:rPr lang="en-US" sz="1800" b="1" dirty="0" smtClean="0"/>
            </a:br>
            <a:r>
              <a:rPr lang="en-US" sz="1800" b="1" dirty="0" smtClean="0"/>
              <a:t>problem, and many of the same</a:t>
            </a:r>
            <a:br>
              <a:rPr lang="en-US" sz="1800" b="1" dirty="0" smtClean="0"/>
            </a:br>
            <a:r>
              <a:rPr lang="en-US" sz="1800" b="1" dirty="0" smtClean="0"/>
              <a:t>techniques (e.g., bilinear transform)</a:t>
            </a:r>
            <a:br>
              <a:rPr lang="en-US" sz="1800" b="1" dirty="0" smtClean="0"/>
            </a:br>
            <a:r>
              <a:rPr lang="en-US" sz="1800" b="1" dirty="0" smtClean="0"/>
              <a:t>can be applied.</a:t>
            </a:r>
          </a:p>
          <a:p>
            <a:pPr marL="165100" indent="-165100">
              <a:spcAft>
                <a:spcPts val="1200"/>
              </a:spcAft>
              <a:buFont typeface="Arial" pitchFamily="34" charset="0"/>
              <a:buChar char="•"/>
            </a:pPr>
            <a:r>
              <a:rPr lang="en-US" sz="1800" b="1" dirty="0" smtClean="0"/>
              <a:t>This process is referred to as</a:t>
            </a:r>
            <a:br>
              <a:rPr lang="en-US" sz="1800" b="1" dirty="0" smtClean="0"/>
            </a:br>
            <a:r>
              <a:rPr lang="en-US" sz="1800" b="1" dirty="0" smtClean="0">
                <a:solidFill>
                  <a:schemeClr val="accent1"/>
                </a:solidFill>
              </a:rPr>
              <a:t>analog emulation</a:t>
            </a:r>
            <a:r>
              <a:rPr lang="en-US" sz="1800" b="1" dirty="0" smtClean="0"/>
              <a:t>.</a:t>
            </a:r>
          </a:p>
          <a:p>
            <a:pPr marL="165100" indent="-165100">
              <a:spcAft>
                <a:spcPts val="1200"/>
              </a:spcAft>
              <a:buFont typeface="Arial" pitchFamily="34" charset="0"/>
              <a:buChar char="•"/>
            </a:pPr>
            <a:r>
              <a:rPr lang="en-US" sz="1800" b="1" dirty="0" smtClean="0"/>
              <a:t>In this section, we will explore a technique known as step-response</a:t>
            </a:r>
            <a:br>
              <a:rPr lang="en-US" sz="1800" b="1" dirty="0" smtClean="0"/>
            </a:br>
            <a:r>
              <a:rPr lang="en-US" sz="1800" b="1" dirty="0" smtClean="0"/>
              <a:t>matching in which we design the digital system to approximate the step response of the analog system.</a:t>
            </a:r>
          </a:p>
          <a:p>
            <a:pPr marL="165100" indent="-165100">
              <a:spcAft>
                <a:spcPts val="6600"/>
              </a:spcAft>
              <a:buFont typeface="Arial" pitchFamily="34" charset="0"/>
              <a:buChar char="•"/>
            </a:pPr>
            <a:r>
              <a:rPr lang="en-US" sz="1800" b="1" dirty="0" smtClean="0"/>
              <a:t>The approach involves taking the inverse Laplace transform of </a:t>
            </a:r>
            <a:r>
              <a:rPr lang="en-US" sz="1800" b="1" dirty="0" smtClean="0"/>
              <a:t>the output, y(t), corresponding to the response of the system to a step function:</a:t>
            </a:r>
          </a:p>
          <a:p>
            <a:pPr marL="165100" indent="-165100">
              <a:spcAft>
                <a:spcPts val="4800"/>
              </a:spcAft>
              <a:buFont typeface="Arial" pitchFamily="34" charset="0"/>
              <a:buChar char="•"/>
            </a:pPr>
            <a:r>
              <a:rPr lang="en-US" sz="1800" b="1" dirty="0" smtClean="0"/>
              <a:t>We will need to make sure the sampling interval is chosen to be small enough that the discrete system matches the analog system.</a:t>
            </a:r>
            <a:endParaRPr lang="en-US" sz="1800" b="1" dirty="0" smtClean="0"/>
          </a:p>
        </p:txBody>
      </p:sp>
      <p:pic>
        <p:nvPicPr>
          <p:cNvPr id="233476" name="Picture 4">
            <a:hlinkClick r:id="rId4"/>
          </p:cNvPr>
          <p:cNvPicPr>
            <a:picLocks noChangeAspect="1" noChangeArrowheads="1"/>
          </p:cNvPicPr>
          <p:nvPr/>
        </p:nvPicPr>
        <p:blipFill>
          <a:blip r:embed="rId5"/>
          <a:srcRect l="10031" t="21321" r="8419" b="6494"/>
          <a:stretch>
            <a:fillRect/>
          </a:stretch>
        </p:blipFill>
        <p:spPr bwMode="auto">
          <a:xfrm>
            <a:off x="4554751" y="583096"/>
            <a:ext cx="4340012" cy="2769704"/>
          </a:xfrm>
          <a:prstGeom prst="rect">
            <a:avLst/>
          </a:prstGeom>
          <a:noFill/>
          <a:ln w="9525">
            <a:noFill/>
            <a:miter lim="800000"/>
            <a:headEnd/>
            <a:tailEnd/>
          </a:ln>
          <a:effectLst/>
        </p:spPr>
      </p:pic>
      <p:graphicFrame>
        <p:nvGraphicFramePr>
          <p:cNvPr id="233477" name="Object 5"/>
          <p:cNvGraphicFramePr>
            <a:graphicFrameLocks noChangeAspect="1"/>
          </p:cNvGraphicFramePr>
          <p:nvPr/>
        </p:nvGraphicFramePr>
        <p:xfrm>
          <a:off x="454025" y="5151714"/>
          <a:ext cx="5410200" cy="647700"/>
        </p:xfrm>
        <a:graphic>
          <a:graphicData uri="http://schemas.openxmlformats.org/presentationml/2006/ole">
            <p:oleObj spid="_x0000_s233477" name="Equation" r:id="rId6" imgW="3606480" imgH="43164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Design Example</a:t>
            </a:r>
            <a:endParaRPr lang="en-US" b="1" dirty="0">
              <a:solidFill>
                <a:schemeClr val="accent2"/>
              </a:solidFill>
            </a:endParaRPr>
          </a:p>
        </p:txBody>
      </p:sp>
      <p:sp>
        <p:nvSpPr>
          <p:cNvPr id="13" name="TextBox 12"/>
          <p:cNvSpPr txBox="1"/>
          <p:nvPr/>
        </p:nvSpPr>
        <p:spPr>
          <a:xfrm>
            <a:off x="170179" y="576772"/>
            <a:ext cx="8742046" cy="5888792"/>
          </a:xfrm>
          <a:prstGeom prst="rect">
            <a:avLst/>
          </a:prstGeom>
        </p:spPr>
        <p:txBody>
          <a:bodyPr wrap="square" lIns="0" tIns="0" rIns="0" bIns="0" rtlCol="0">
            <a:spAutoFit/>
          </a:bodyPr>
          <a:lstStyle/>
          <a:p>
            <a:pPr marL="165100" indent="-165100">
              <a:spcAft>
                <a:spcPts val="5400"/>
              </a:spcAft>
              <a:buFont typeface="Arial" pitchFamily="34" charset="0"/>
              <a:buChar char="•"/>
            </a:pPr>
            <a:r>
              <a:rPr lang="en-US" sz="1800" b="1" dirty="0" smtClean="0"/>
              <a:t>Consider a CT system with transfer function:</a:t>
            </a:r>
            <a:endParaRPr lang="en-US" sz="1800" b="1" dirty="0" smtClean="0"/>
          </a:p>
          <a:p>
            <a:pPr marL="165100" indent="-165100">
              <a:spcAft>
                <a:spcPts val="5400"/>
              </a:spcAft>
              <a:buFont typeface="Arial" pitchFamily="34" charset="0"/>
              <a:buChar char="•"/>
            </a:pPr>
            <a:r>
              <a:rPr lang="en-US" sz="1800" b="1" dirty="0" smtClean="0"/>
              <a:t>The transform of the step response is:</a:t>
            </a:r>
          </a:p>
          <a:p>
            <a:pPr marL="165100" indent="-165100">
              <a:spcAft>
                <a:spcPts val="3600"/>
              </a:spcAft>
              <a:buFont typeface="Arial" pitchFamily="34" charset="0"/>
              <a:buChar char="•"/>
            </a:pPr>
            <a:r>
              <a:rPr lang="en-US" sz="1800" b="1" dirty="0" smtClean="0"/>
              <a:t>The inverse Laplace transform is:</a:t>
            </a:r>
          </a:p>
          <a:p>
            <a:pPr marL="165100" indent="-165100">
              <a:spcAft>
                <a:spcPts val="3600"/>
              </a:spcAft>
              <a:buFont typeface="Arial" pitchFamily="34" charset="0"/>
              <a:buChar char="•"/>
            </a:pPr>
            <a:r>
              <a:rPr lang="en-US" sz="1800" b="1" dirty="0" smtClean="0"/>
              <a:t>The discrete version is:</a:t>
            </a:r>
          </a:p>
          <a:p>
            <a:pPr marL="165100" indent="-165100">
              <a:spcAft>
                <a:spcPts val="12800"/>
              </a:spcAft>
              <a:buFont typeface="Arial" pitchFamily="34" charset="0"/>
              <a:buChar char="•"/>
            </a:pPr>
            <a:r>
              <a:rPr lang="en-US" sz="1800" b="1" dirty="0" smtClean="0"/>
              <a:t>We can work backwards to derive the equivalent transfer function:</a:t>
            </a:r>
          </a:p>
          <a:p>
            <a:pPr marL="165100" indent="-165100">
              <a:spcAft>
                <a:spcPts val="12800"/>
              </a:spcAft>
              <a:buFont typeface="Arial" pitchFamily="34" charset="0"/>
              <a:buChar char="•"/>
            </a:pPr>
            <a:r>
              <a:rPr lang="en-US" sz="1800" b="1" dirty="0" smtClean="0"/>
              <a:t>We can compare the frequency response of the discrete system to the analog system, and also compare impulse responses.</a:t>
            </a:r>
          </a:p>
        </p:txBody>
      </p:sp>
      <p:graphicFrame>
        <p:nvGraphicFramePr>
          <p:cNvPr id="233477" name="Object 5"/>
          <p:cNvGraphicFramePr>
            <a:graphicFrameLocks noChangeAspect="1"/>
          </p:cNvGraphicFramePr>
          <p:nvPr/>
        </p:nvGraphicFramePr>
        <p:xfrm>
          <a:off x="454025" y="911225"/>
          <a:ext cx="1828800" cy="647700"/>
        </p:xfrm>
        <a:graphic>
          <a:graphicData uri="http://schemas.openxmlformats.org/presentationml/2006/ole">
            <p:oleObj spid="_x0000_s234498" name="Equation" r:id="rId4" imgW="1218960" imgH="431640" progId="Equation.3">
              <p:embed/>
            </p:oleObj>
          </a:graphicData>
        </a:graphic>
      </p:graphicFrame>
      <p:graphicFrame>
        <p:nvGraphicFramePr>
          <p:cNvPr id="234499" name="Object 3"/>
          <p:cNvGraphicFramePr>
            <a:graphicFrameLocks noChangeAspect="1"/>
          </p:cNvGraphicFramePr>
          <p:nvPr/>
        </p:nvGraphicFramePr>
        <p:xfrm>
          <a:off x="454025" y="1846262"/>
          <a:ext cx="4476750" cy="647700"/>
        </p:xfrm>
        <a:graphic>
          <a:graphicData uri="http://schemas.openxmlformats.org/presentationml/2006/ole">
            <p:oleObj spid="_x0000_s234499" name="Equation" r:id="rId5" imgW="2984400" imgH="431640" progId="Equation.3">
              <p:embed/>
            </p:oleObj>
          </a:graphicData>
        </a:graphic>
      </p:graphicFrame>
      <p:graphicFrame>
        <p:nvGraphicFramePr>
          <p:cNvPr id="234500" name="Object 4"/>
          <p:cNvGraphicFramePr>
            <a:graphicFrameLocks noChangeAspect="1"/>
          </p:cNvGraphicFramePr>
          <p:nvPr/>
        </p:nvGraphicFramePr>
        <p:xfrm>
          <a:off x="454025" y="2826853"/>
          <a:ext cx="2609850" cy="342900"/>
        </p:xfrm>
        <a:graphic>
          <a:graphicData uri="http://schemas.openxmlformats.org/presentationml/2006/ole">
            <p:oleObj spid="_x0000_s234500" name="Equation" r:id="rId6" imgW="1739880" imgH="228600" progId="Equation.3">
              <p:embed/>
            </p:oleObj>
          </a:graphicData>
        </a:graphic>
      </p:graphicFrame>
      <p:graphicFrame>
        <p:nvGraphicFramePr>
          <p:cNvPr id="234501" name="Object 5"/>
          <p:cNvGraphicFramePr>
            <a:graphicFrameLocks noChangeAspect="1"/>
          </p:cNvGraphicFramePr>
          <p:nvPr/>
        </p:nvGraphicFramePr>
        <p:xfrm>
          <a:off x="454025" y="3560832"/>
          <a:ext cx="2800350" cy="342900"/>
        </p:xfrm>
        <a:graphic>
          <a:graphicData uri="http://schemas.openxmlformats.org/presentationml/2006/ole">
            <p:oleObj spid="_x0000_s234501" name="Equation" r:id="rId7" imgW="1866600" imgH="228600" progId="Equation.3">
              <p:embed/>
            </p:oleObj>
          </a:graphicData>
        </a:graphic>
      </p:graphicFrame>
      <p:graphicFrame>
        <p:nvGraphicFramePr>
          <p:cNvPr id="234502" name="Object 6"/>
          <p:cNvGraphicFramePr>
            <a:graphicFrameLocks noChangeAspect="1"/>
          </p:cNvGraphicFramePr>
          <p:nvPr/>
        </p:nvGraphicFramePr>
        <p:xfrm>
          <a:off x="454025" y="4370801"/>
          <a:ext cx="5543550" cy="1333500"/>
        </p:xfrm>
        <a:graphic>
          <a:graphicData uri="http://schemas.openxmlformats.org/presentationml/2006/ole">
            <p:oleObj spid="_x0000_s234502" name="Equation" r:id="rId8" imgW="3695400" imgH="88884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Design of </a:t>
            </a:r>
            <a:r>
              <a:rPr lang="en-US" b="1" dirty="0" smtClean="0">
                <a:solidFill>
                  <a:schemeClr val="accent2"/>
                </a:solidFill>
              </a:rPr>
              <a:t>a Feedback Controller</a:t>
            </a:r>
            <a:endParaRPr lang="en-US" b="1" dirty="0">
              <a:solidFill>
                <a:schemeClr val="accent2"/>
              </a:solidFill>
            </a:endParaRPr>
          </a:p>
        </p:txBody>
      </p:sp>
      <p:sp>
        <p:nvSpPr>
          <p:cNvPr id="13" name="TextBox 12"/>
          <p:cNvSpPr txBox="1"/>
          <p:nvPr/>
        </p:nvSpPr>
        <p:spPr>
          <a:xfrm>
            <a:off x="170179" y="576772"/>
            <a:ext cx="8742046" cy="5786199"/>
          </a:xfrm>
          <a:prstGeom prst="rect">
            <a:avLst/>
          </a:prstGeom>
        </p:spPr>
        <p:txBody>
          <a:bodyPr wrap="square" lIns="0" tIns="0" rIns="0" bIns="0" rtlCol="0">
            <a:spAutoFit/>
          </a:bodyPr>
          <a:lstStyle/>
          <a:p>
            <a:pPr marL="165100" indent="-165100">
              <a:spcAft>
                <a:spcPts val="6600"/>
              </a:spcAft>
              <a:buFont typeface="Arial" pitchFamily="34" charset="0"/>
              <a:buChar char="•"/>
            </a:pPr>
            <a:r>
              <a:rPr lang="en-US" sz="1800" b="1" dirty="0" smtClean="0"/>
              <a:t>Consider a feedback system:</a:t>
            </a:r>
            <a:endParaRPr lang="en-US" sz="1800" b="1" dirty="0" smtClean="0"/>
          </a:p>
          <a:p>
            <a:pPr marL="165100" indent="-165100">
              <a:spcAft>
                <a:spcPts val="4800"/>
              </a:spcAft>
              <a:buFont typeface="Arial" pitchFamily="34" charset="0"/>
              <a:buChar char="•"/>
            </a:pPr>
            <a:r>
              <a:rPr lang="en-US" sz="1800" b="1" dirty="0" smtClean="0"/>
              <a:t>The overall transfer function is:</a:t>
            </a:r>
          </a:p>
          <a:p>
            <a:pPr marL="165100" indent="-165100">
              <a:spcAft>
                <a:spcPts val="5400"/>
              </a:spcAft>
              <a:buFont typeface="Arial" pitchFamily="34" charset="0"/>
              <a:buChar char="•"/>
            </a:pPr>
            <a:r>
              <a:rPr lang="en-US" sz="1800" b="1" dirty="0" smtClean="0"/>
              <a:t>Using our step-response design method, with                                   , we have:</a:t>
            </a:r>
          </a:p>
          <a:p>
            <a:pPr marL="165100" indent="-165100">
              <a:spcAft>
                <a:spcPts val="1200"/>
              </a:spcAft>
              <a:buFont typeface="Arial" pitchFamily="34" charset="0"/>
              <a:buChar char="•"/>
            </a:pPr>
            <a:r>
              <a:rPr lang="en-US" sz="1800" b="1" dirty="0" smtClean="0"/>
              <a:t>The step response of this system </a:t>
            </a:r>
            <a:br>
              <a:rPr lang="en-US" sz="1800" b="1" dirty="0" smtClean="0"/>
            </a:br>
            <a:r>
              <a:rPr lang="en-US" sz="1800" b="1" dirty="0" smtClean="0"/>
              <a:t>can be plotted using MATLAB.</a:t>
            </a:r>
          </a:p>
          <a:p>
            <a:pPr marL="165100" indent="-165100">
              <a:spcAft>
                <a:spcPts val="1200"/>
              </a:spcAft>
              <a:buFont typeface="Arial" pitchFamily="34" charset="0"/>
              <a:buChar char="•"/>
            </a:pPr>
            <a:r>
              <a:rPr lang="en-US" sz="1800" b="1" dirty="0" smtClean="0"/>
              <a:t>Note how the overshoot varies as</a:t>
            </a:r>
            <a:br>
              <a:rPr lang="en-US" sz="1800" b="1" dirty="0" smtClean="0"/>
            </a:br>
            <a:r>
              <a:rPr lang="en-US" sz="1800" b="1" dirty="0" smtClean="0"/>
              <a:t>a function of the sample interval.</a:t>
            </a:r>
          </a:p>
          <a:p>
            <a:pPr marL="165100" indent="-165100">
              <a:spcAft>
                <a:spcPts val="1200"/>
              </a:spcAft>
              <a:buFont typeface="Arial" pitchFamily="34" charset="0"/>
              <a:buChar char="•"/>
            </a:pPr>
            <a:r>
              <a:rPr lang="en-US" sz="1800" b="1" dirty="0" smtClean="0"/>
              <a:t>There are a variety of ways we can</a:t>
            </a:r>
            <a:br>
              <a:rPr lang="en-US" sz="1800" b="1" dirty="0" smtClean="0"/>
            </a:br>
            <a:r>
              <a:rPr lang="en-US" sz="1800" b="1" dirty="0" smtClean="0"/>
              <a:t>approximate an analog control system</a:t>
            </a:r>
            <a:br>
              <a:rPr lang="en-US" sz="1800" b="1" dirty="0" smtClean="0"/>
            </a:br>
            <a:r>
              <a:rPr lang="en-US" sz="1800" b="1" dirty="0" smtClean="0"/>
              <a:t>using a digital controller. For example,</a:t>
            </a:r>
            <a:br>
              <a:rPr lang="en-US" sz="1800" b="1" dirty="0" smtClean="0"/>
            </a:br>
            <a:r>
              <a:rPr lang="en-US" sz="1800" b="1" dirty="0" smtClean="0"/>
              <a:t>we can match the impulse response</a:t>
            </a:r>
            <a:br>
              <a:rPr lang="en-US" sz="1800" b="1" dirty="0" smtClean="0"/>
            </a:br>
            <a:r>
              <a:rPr lang="en-US" sz="1800" b="1" dirty="0" smtClean="0"/>
              <a:t>rather than the step response.</a:t>
            </a:r>
          </a:p>
        </p:txBody>
      </p:sp>
      <p:graphicFrame>
        <p:nvGraphicFramePr>
          <p:cNvPr id="233477" name="Object 5"/>
          <p:cNvGraphicFramePr>
            <a:graphicFrameLocks noChangeAspect="1"/>
          </p:cNvGraphicFramePr>
          <p:nvPr/>
        </p:nvGraphicFramePr>
        <p:xfrm>
          <a:off x="454025" y="962163"/>
          <a:ext cx="5715000" cy="704850"/>
        </p:xfrm>
        <a:graphic>
          <a:graphicData uri="http://schemas.openxmlformats.org/presentationml/2006/ole">
            <p:oleObj spid="_x0000_s235522" name="Equation" r:id="rId4" imgW="3809880" imgH="469800" progId="Equation.3">
              <p:embed/>
            </p:oleObj>
          </a:graphicData>
        </a:graphic>
      </p:graphicFrame>
      <p:graphicFrame>
        <p:nvGraphicFramePr>
          <p:cNvPr id="234499" name="Object 3"/>
          <p:cNvGraphicFramePr>
            <a:graphicFrameLocks noChangeAspect="1"/>
          </p:cNvGraphicFramePr>
          <p:nvPr/>
        </p:nvGraphicFramePr>
        <p:xfrm>
          <a:off x="454025" y="1980166"/>
          <a:ext cx="4629150" cy="590550"/>
        </p:xfrm>
        <a:graphic>
          <a:graphicData uri="http://schemas.openxmlformats.org/presentationml/2006/ole">
            <p:oleObj spid="_x0000_s235523" name="Equation" r:id="rId5" imgW="3085920" imgH="393480" progId="Equation.3">
              <p:embed/>
            </p:oleObj>
          </a:graphicData>
        </a:graphic>
      </p:graphicFrame>
      <p:graphicFrame>
        <p:nvGraphicFramePr>
          <p:cNvPr id="234500" name="Object 4"/>
          <p:cNvGraphicFramePr>
            <a:graphicFrameLocks noChangeAspect="1"/>
          </p:cNvGraphicFramePr>
          <p:nvPr/>
        </p:nvGraphicFramePr>
        <p:xfrm>
          <a:off x="454025" y="2914584"/>
          <a:ext cx="2000250" cy="590550"/>
        </p:xfrm>
        <a:graphic>
          <a:graphicData uri="http://schemas.openxmlformats.org/presentationml/2006/ole">
            <p:oleObj spid="_x0000_s235524" name="Equation" r:id="rId6" imgW="1333440" imgH="393480" progId="Equation.3">
              <p:embed/>
            </p:oleObj>
          </a:graphicData>
        </a:graphic>
      </p:graphicFrame>
      <p:pic>
        <p:nvPicPr>
          <p:cNvPr id="235527" name="Picture 7">
            <a:hlinkClick r:id="rId7"/>
          </p:cNvPr>
          <p:cNvPicPr>
            <a:picLocks noChangeAspect="1" noChangeArrowheads="1"/>
          </p:cNvPicPr>
          <p:nvPr/>
        </p:nvPicPr>
        <p:blipFill>
          <a:blip r:embed="rId8"/>
          <a:srcRect l="15242" t="17165" r="12457" b="2789"/>
          <a:stretch>
            <a:fillRect/>
          </a:stretch>
        </p:blipFill>
        <p:spPr bwMode="auto">
          <a:xfrm>
            <a:off x="4549326" y="3094388"/>
            <a:ext cx="4183858" cy="3339548"/>
          </a:xfrm>
          <a:prstGeom prst="rect">
            <a:avLst/>
          </a:prstGeom>
          <a:noFill/>
          <a:ln w="9525">
            <a:noFill/>
            <a:miter lim="800000"/>
            <a:headEnd/>
            <a:tailEnd/>
          </a:ln>
          <a:effectLst/>
        </p:spPr>
      </p:pic>
      <p:graphicFrame>
        <p:nvGraphicFramePr>
          <p:cNvPr id="235528" name="Object 8"/>
          <p:cNvGraphicFramePr>
            <a:graphicFrameLocks noChangeAspect="1"/>
          </p:cNvGraphicFramePr>
          <p:nvPr/>
        </p:nvGraphicFramePr>
        <p:xfrm>
          <a:off x="5366372" y="2561605"/>
          <a:ext cx="2114550" cy="342900"/>
        </p:xfrm>
        <a:graphic>
          <a:graphicData uri="http://schemas.openxmlformats.org/presentationml/2006/ole">
            <p:oleObj spid="_x0000_s235528" name="Equation" r:id="rId9" imgW="1409400" imgH="2286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Summary</a:t>
            </a:r>
          </a:p>
        </p:txBody>
      </p:sp>
      <p:sp>
        <p:nvSpPr>
          <p:cNvPr id="6" name="TextBox 5"/>
          <p:cNvSpPr txBox="1"/>
          <p:nvPr/>
        </p:nvSpPr>
        <p:spPr>
          <a:xfrm>
            <a:off x="182879" y="637654"/>
            <a:ext cx="8721969" cy="2985433"/>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Reviewed FIR filters.</a:t>
            </a:r>
          </a:p>
          <a:p>
            <a:pPr marL="168275" indent="-168275">
              <a:spcAft>
                <a:spcPts val="1200"/>
              </a:spcAft>
              <a:buFont typeface="Arial" pitchFamily="34" charset="0"/>
              <a:buChar char="•"/>
            </a:pPr>
            <a:r>
              <a:rPr lang="en-US" sz="1800" b="1" dirty="0" smtClean="0"/>
              <a:t>Introduced a design methodology based on truncating the impulse response of an ideal lowpass filter.</a:t>
            </a:r>
          </a:p>
          <a:p>
            <a:pPr marL="168275" indent="-168275">
              <a:spcAft>
                <a:spcPts val="1200"/>
              </a:spcAft>
              <a:buFont typeface="Arial" pitchFamily="34" charset="0"/>
              <a:buChar char="•"/>
            </a:pPr>
            <a:r>
              <a:rPr lang="en-US" sz="1800" b="1" dirty="0" smtClean="0"/>
              <a:t>Demonstrated an application of this design approach.</a:t>
            </a:r>
          </a:p>
          <a:p>
            <a:pPr marL="168275" indent="-168275">
              <a:spcAft>
                <a:spcPts val="1200"/>
              </a:spcAft>
              <a:buFont typeface="Arial" pitchFamily="34" charset="0"/>
              <a:buChar char="•"/>
            </a:pPr>
            <a:r>
              <a:rPr lang="en-US" sz="1800" b="1" dirty="0" smtClean="0"/>
              <a:t>Introduced a methodology for design digital controllers that can approximate an equivalent analog controller.</a:t>
            </a:r>
          </a:p>
          <a:p>
            <a:pPr marL="168275" indent="-168275">
              <a:spcAft>
                <a:spcPts val="1200"/>
              </a:spcAft>
              <a:buFont typeface="Arial" pitchFamily="34" charset="0"/>
              <a:buChar char="•"/>
            </a:pPr>
            <a:r>
              <a:rPr lang="en-US" sz="1800" b="1" dirty="0" smtClean="0"/>
              <a:t>Demonstrated an approach involving matching the step response.</a:t>
            </a:r>
          </a:p>
          <a:p>
            <a:pPr marL="168275" indent="-168275">
              <a:spcAft>
                <a:spcPts val="1200"/>
              </a:spcAft>
              <a:buFont typeface="Arial" pitchFamily="34" charset="0"/>
              <a:buChar char="•"/>
            </a:pPr>
            <a:r>
              <a:rPr lang="en-US" sz="1800" b="1" dirty="0" smtClean="0"/>
              <a:t>Applied this to two control examples.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27575</TotalTime>
  <Words>335</Words>
  <Application>Microsoft PowerPoint</Application>
  <PresentationFormat>Letter Paper (8.5x11 in)</PresentationFormat>
  <Paragraphs>69</Paragraphs>
  <Slides>8</Slides>
  <Notes>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vt:i4>
      </vt:variant>
    </vt:vector>
  </HeadingPairs>
  <TitlesOfParts>
    <vt:vector size="12" baseType="lpstr">
      <vt:lpstr>lecture_title</vt:lpstr>
      <vt:lpstr>lecture_default</vt:lpstr>
      <vt:lpstr>Microsoft Equation 3.0</vt:lpstr>
      <vt:lpstr>Equation</vt:lpstr>
      <vt:lpstr>Slide 0</vt:lpstr>
      <vt:lpstr>Slide 1</vt:lpstr>
      <vt:lpstr>Slide 2</vt:lpstr>
      <vt:lpstr>Slide 3</vt:lpstr>
      <vt:lpstr>Slide 4</vt:lpstr>
      <vt:lpstr>Slide 5</vt:lpstr>
      <vt:lpstr>Slide 6</vt:lpstr>
      <vt:lpstr>Slide 7</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2670</cp:revision>
  <dcterms:created xsi:type="dcterms:W3CDTF">2002-09-12T17:13:32Z</dcterms:created>
  <dcterms:modified xsi:type="dcterms:W3CDTF">2008-11-14T06:44:24Z</dcterms:modified>
</cp:coreProperties>
</file>