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452" r:id="rId4"/>
    <p:sldId id="454" r:id="rId5"/>
    <p:sldId id="455" r:id="rId6"/>
    <p:sldId id="481" r:id="rId7"/>
    <p:sldId id="456" r:id="rId8"/>
    <p:sldId id="457" r:id="rId9"/>
    <p:sldId id="479" r:id="rId10"/>
    <p:sldId id="458" r:id="rId11"/>
    <p:sldId id="482" r:id="rId12"/>
    <p:sldId id="483" r:id="rId13"/>
    <p:sldId id="4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8" d="100"/>
          <a:sy n="68" d="100"/>
        </p:scale>
        <p:origin x="-1026" y="-90"/>
      </p:cViewPr>
      <p:guideLst>
        <p:guide orient="horz" pos="3311"/>
        <p:guide pos="561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1/11/2009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03,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www.isip.piconepress.com/publications/courses/ece_3163/lectures/2009_spring/lecture_03.pptx" TargetMode="External"/><Relationship Id="rId3" Type="http://schemas.openxmlformats.org/officeDocument/2006/relationships/hyperlink" Target="http://stellar.mit.edu/S/course/6/sp08/6.003/courseMaterial/topics/topic1/lectureNotes/Lecture__2/Lecture__2.pdf" TargetMode="External"/><Relationship Id="rId7" Type="http://schemas.openxmlformats.org/officeDocument/2006/relationships/hyperlink" Target="http://www.jhu.edu/signals/lecture1/main.html#spot2" TargetMode="Externa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Time_invariance" TargetMode="External"/><Relationship Id="rId11" Type="http://schemas.openxmlformats.org/officeDocument/2006/relationships/hyperlink" Target="http://www.isip.piconepress.com/publications/courses/ece_3163/lectures/2009_spring/lecture_03.mp3" TargetMode="External"/><Relationship Id="rId5" Type="http://schemas.openxmlformats.org/officeDocument/2006/relationships/hyperlink" Target="http://en.wikipedia.org/wiki/Linear_system" TargetMode="External"/><Relationship Id="rId10" Type="http://schemas.openxmlformats.org/officeDocument/2006/relationships/image" Target="../media/image4.png"/><Relationship Id="rId4" Type="http://schemas.openxmlformats.org/officeDocument/2006/relationships/hyperlink" Target="http://en.wikipedia.org/wiki/Causal_system" TargetMode="External"/><Relationship Id="rId9" Type="http://schemas.openxmlformats.org/officeDocument/2006/relationships/image" Target="../media/image3.png"/><Relationship Id="rId14"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5.bin"/><Relationship Id="rId7" Type="http://schemas.openxmlformats.org/officeDocument/2006/relationships/image" Target="../media/image16.png"/><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hyperlink" Target="http://www.howtomobile.com/images/razr2-battery-life.jpg" TargetMode="External"/><Relationship Id="rId5" Type="http://schemas.openxmlformats.org/officeDocument/2006/relationships/image" Target="../media/image15.png"/><Relationship Id="rId4" Type="http://schemas.openxmlformats.org/officeDocument/2006/relationships/hyperlink" Target="http://www.tradenote.net/images/users/000/111/538/products_images/Car_Radio_CD_Player.jpg"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Definition of a System</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Examples</a:t>
            </a:r>
            <a:br>
              <a:rPr lang="en-US" sz="1800" b="1" noProof="0" dirty="0" smtClean="0">
                <a:solidFill>
                  <a:schemeClr val="tx2"/>
                </a:solidFill>
                <a:latin typeface="+mn-lt"/>
              </a:rPr>
            </a:br>
            <a:r>
              <a:rPr lang="en-US" sz="1800" b="1" noProof="0" dirty="0" smtClean="0">
                <a:solidFill>
                  <a:schemeClr val="tx2"/>
                </a:solidFill>
                <a:latin typeface="+mn-lt"/>
              </a:rPr>
              <a:t>Causality</a:t>
            </a:r>
            <a:br>
              <a:rPr lang="en-US" sz="1800" b="1" noProof="0" dirty="0" smtClean="0">
                <a:solidFill>
                  <a:schemeClr val="tx2"/>
                </a:solidFill>
                <a:latin typeface="+mn-lt"/>
              </a:rPr>
            </a:br>
            <a:r>
              <a:rPr lang="en-US" sz="1800" b="1" noProof="0" dirty="0" smtClean="0">
                <a:solidFill>
                  <a:schemeClr val="tx2"/>
                </a:solidFill>
                <a:latin typeface="+mn-lt"/>
              </a:rPr>
              <a:t>Linearity</a:t>
            </a:r>
            <a:br>
              <a:rPr lang="en-US" sz="1800" b="1" noProof="0" dirty="0" smtClean="0">
                <a:solidFill>
                  <a:schemeClr val="tx2"/>
                </a:solidFill>
                <a:latin typeface="+mn-lt"/>
              </a:rPr>
            </a:br>
            <a:r>
              <a:rPr lang="en-US" sz="1800" b="1" noProof="0" dirty="0" smtClean="0">
                <a:solidFill>
                  <a:schemeClr val="tx2"/>
                </a:solidFill>
                <a:latin typeface="+mn-lt"/>
              </a:rPr>
              <a:t>Time Invariance</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2</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Causality</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Linear System</a:t>
            </a:r>
            <a:r>
              <a:rPr lang="en-US" sz="1800" b="1" smtClean="0">
                <a:solidFill>
                  <a:schemeClr val="bg1"/>
                </a:solidFill>
              </a:rPr>
              <a:t/>
            </a:r>
            <a:br>
              <a:rPr lang="en-US" sz="1800" b="1" smtClean="0">
                <a:solidFill>
                  <a:schemeClr val="bg1"/>
                </a:solidFill>
              </a:rPr>
            </a:br>
            <a:r>
              <a:rPr lang="en-US" sz="1800" b="1" smtClean="0">
                <a:solidFill>
                  <a:schemeClr val="bg1"/>
                </a:solidFill>
                <a:hlinkClick r:id="rId6"/>
              </a:rPr>
              <a:t>Wiki: </a:t>
            </a:r>
            <a:r>
              <a:rPr lang="en-US" sz="1800" b="1" dirty="0" smtClean="0">
                <a:solidFill>
                  <a:schemeClr val="bg1"/>
                </a:solidFill>
                <a:hlinkClick r:id="rId6"/>
              </a:rPr>
              <a:t>Time Invariant System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JHU: LTI Systems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03: </a:t>
            </a:r>
            <a:r>
              <a:rPr lang="en-US" b="1" dirty="0" smtClean="0">
                <a:solidFill>
                  <a:schemeClr val="accent2"/>
                </a:solidFill>
              </a:rPr>
              <a:t>BASIC SYSTEM PROPERTIES</a:t>
            </a:r>
            <a:endParaRPr lang="en-US" b="1" dirty="0">
              <a:solidFill>
                <a:schemeClr val="accent2"/>
              </a:solidFill>
            </a:endParaRPr>
          </a:p>
        </p:txBody>
      </p:sp>
      <p:pic>
        <p:nvPicPr>
          <p:cNvPr id="47105" name="Picture 1">
            <a:hlinkClick r:id="rId3"/>
          </p:cNvPr>
          <p:cNvPicPr>
            <a:picLocks noChangeAspect="1" noChangeArrowheads="1"/>
          </p:cNvPicPr>
          <p:nvPr/>
        </p:nvPicPr>
        <p:blipFill>
          <a:blip r:embed="rId8" cstate="print"/>
          <a:srcRect r="43321" b="24181"/>
          <a:stretch>
            <a:fillRect/>
          </a:stretch>
        </p:blipFill>
        <p:spPr bwMode="auto">
          <a:xfrm>
            <a:off x="6919526" y="3428867"/>
            <a:ext cx="1775211" cy="1463675"/>
          </a:xfrm>
          <a:prstGeom prst="rect">
            <a:avLst/>
          </a:prstGeom>
          <a:noFill/>
          <a:ln w="38100">
            <a:solidFill>
              <a:schemeClr val="accent1"/>
            </a:solidFill>
            <a:miter lim="800000"/>
            <a:headEnd/>
            <a:tailEnd/>
          </a:ln>
          <a:effectLst/>
        </p:spPr>
      </p:pic>
      <p:pic>
        <p:nvPicPr>
          <p:cNvPr id="47106" name="Picture 2">
            <a:hlinkClick r:id="rId3"/>
          </p:cNvPr>
          <p:cNvPicPr>
            <a:picLocks noChangeAspect="1" noChangeArrowheads="1"/>
          </p:cNvPicPr>
          <p:nvPr/>
        </p:nvPicPr>
        <p:blipFill>
          <a:blip r:embed="rId9"/>
          <a:srcRect/>
          <a:stretch>
            <a:fillRect/>
          </a:stretch>
        </p:blipFill>
        <p:spPr bwMode="auto">
          <a:xfrm>
            <a:off x="4602163" y="1838192"/>
            <a:ext cx="4092575" cy="1553821"/>
          </a:xfrm>
          <a:prstGeom prst="rect">
            <a:avLst/>
          </a:prstGeom>
          <a:noFill/>
          <a:ln w="38100">
            <a:solidFill>
              <a:schemeClr val="accent1"/>
            </a:solidFill>
            <a:miter lim="800000"/>
            <a:headEnd/>
            <a:tailEnd/>
          </a:ln>
          <a:effectLst/>
        </p:spPr>
      </p:pic>
      <p:pic>
        <p:nvPicPr>
          <p:cNvPr id="47107" name="Picture 3">
            <a:hlinkClick r:id="rId3"/>
          </p:cNvPr>
          <p:cNvPicPr>
            <a:picLocks noChangeAspect="1" noChangeArrowheads="1"/>
          </p:cNvPicPr>
          <p:nvPr/>
        </p:nvPicPr>
        <p:blipFill>
          <a:blip r:embed="rId10" cstate="print"/>
          <a:srcRect/>
          <a:stretch>
            <a:fillRect/>
          </a:stretch>
        </p:blipFill>
        <p:spPr bwMode="auto">
          <a:xfrm>
            <a:off x="4602163" y="3428866"/>
            <a:ext cx="2299138" cy="1463675"/>
          </a:xfrm>
          <a:prstGeom prst="rect">
            <a:avLst/>
          </a:prstGeom>
          <a:noFill/>
          <a:ln w="38100">
            <a:solidFill>
              <a:schemeClr val="accent1"/>
            </a:solidFill>
            <a:miter lim="800000"/>
            <a:headEnd/>
            <a:tailEnd/>
          </a:ln>
          <a:effectLst/>
        </p:spPr>
      </p:pic>
      <p:grpSp>
        <p:nvGrpSpPr>
          <p:cNvPr id="8" name="Group 7"/>
          <p:cNvGrpSpPr/>
          <p:nvPr/>
        </p:nvGrpSpPr>
        <p:grpSpPr>
          <a:xfrm>
            <a:off x="1379779" y="6116249"/>
            <a:ext cx="997684" cy="357188"/>
            <a:chOff x="563833" y="6157254"/>
            <a:chExt cx="997684" cy="357188"/>
          </a:xfrm>
        </p:grpSpPr>
        <p:sp>
          <p:nvSpPr>
            <p:cNvPr id="12"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3" name="Picture 12" descr="x.JPG">
              <a:hlinkClick r:id="rId11"/>
            </p:cNvPr>
            <p:cNvPicPr>
              <a:picLocks noChangeAspect="1"/>
            </p:cNvPicPr>
            <p:nvPr/>
          </p:nvPicPr>
          <p:blipFill>
            <a:blip r:embed="rId12"/>
            <a:stretch>
              <a:fillRect/>
            </a:stretch>
          </p:blipFill>
          <p:spPr>
            <a:xfrm>
              <a:off x="1185279" y="6157254"/>
              <a:ext cx="376238" cy="357188"/>
            </a:xfrm>
            <a:prstGeom prst="rect">
              <a:avLst/>
            </a:prstGeom>
          </p:spPr>
        </p:pic>
      </p:grpSp>
      <p:grpSp>
        <p:nvGrpSpPr>
          <p:cNvPr id="14" name="Group 13"/>
          <p:cNvGrpSpPr/>
          <p:nvPr/>
        </p:nvGrpSpPr>
        <p:grpSpPr>
          <a:xfrm>
            <a:off x="434857" y="6165787"/>
            <a:ext cx="885361" cy="279514"/>
            <a:chOff x="5231962" y="6231988"/>
            <a:chExt cx="885361" cy="279514"/>
          </a:xfrm>
        </p:grpSpPr>
        <p:pic>
          <p:nvPicPr>
            <p:cNvPr id="15" name="Picture 4">
              <a:hlinkClick r:id="rId13"/>
            </p:cNvPr>
            <p:cNvPicPr>
              <a:picLocks noChangeAspect="1" noChangeArrowheads="1"/>
            </p:cNvPicPr>
            <p:nvPr/>
          </p:nvPicPr>
          <p:blipFill>
            <a:blip r:embed="rId14"/>
            <a:srcRect/>
            <a:stretch>
              <a:fillRect/>
            </a:stretch>
          </p:blipFill>
          <p:spPr bwMode="auto">
            <a:xfrm>
              <a:off x="5745659" y="6237182"/>
              <a:ext cx="371664" cy="274320"/>
            </a:xfrm>
            <a:prstGeom prst="rect">
              <a:avLst/>
            </a:prstGeom>
            <a:noFill/>
            <a:ln w="9525">
              <a:noFill/>
              <a:miter lim="800000"/>
              <a:headEnd/>
              <a:tailEnd/>
            </a:ln>
            <a:effectLst/>
          </p:spPr>
        </p:pic>
        <p:sp>
          <p:nvSpPr>
            <p:cNvPr id="16"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Time-Invariance and Periodicity</a:t>
            </a:r>
            <a:endParaRPr lang="en-US" b="1" dirty="0">
              <a:solidFill>
                <a:schemeClr val="accent2"/>
              </a:solidFill>
            </a:endParaRPr>
          </a:p>
        </p:txBody>
      </p:sp>
      <p:sp>
        <p:nvSpPr>
          <p:cNvPr id="4" name="Rectangle 3"/>
          <p:cNvSpPr/>
          <p:nvPr/>
        </p:nvSpPr>
        <p:spPr>
          <a:xfrm>
            <a:off x="186396" y="647114"/>
            <a:ext cx="8707438" cy="5324535"/>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Fact: If the input to a TI system is periodic, then the output is also periodic with the same period.</a:t>
            </a:r>
          </a:p>
          <a:p>
            <a:pPr marL="168275" indent="-168275">
              <a:spcAft>
                <a:spcPts val="1200"/>
              </a:spcAft>
              <a:buFont typeface="Arial" pitchFamily="34" charset="0"/>
              <a:buChar char="•"/>
              <a:tabLst>
                <a:tab pos="2743200" algn="r"/>
                <a:tab pos="4121150" algn="ctr"/>
              </a:tabLst>
            </a:pPr>
            <a:r>
              <a:rPr lang="fr-FR" sz="1800" b="1" dirty="0" smtClean="0"/>
              <a:t>“Proof”: 	Suppose:	</a:t>
            </a:r>
            <a:r>
              <a:rPr lang="fr-FR" sz="1800" i="1" dirty="0" smtClean="0"/>
              <a:t>x</a:t>
            </a:r>
            <a:r>
              <a:rPr lang="fr-FR" sz="1800" dirty="0" smtClean="0"/>
              <a:t>(</a:t>
            </a:r>
            <a:r>
              <a:rPr lang="fr-FR" sz="1800" i="1" dirty="0" smtClean="0"/>
              <a:t>t + T</a:t>
            </a:r>
            <a:r>
              <a:rPr lang="fr-FR" sz="1800" dirty="0" smtClean="0"/>
              <a:t>)</a:t>
            </a:r>
            <a:r>
              <a:rPr lang="fr-FR" sz="1800" i="1" dirty="0" smtClean="0"/>
              <a:t> = x</a:t>
            </a:r>
            <a:r>
              <a:rPr lang="fr-FR" sz="1800" dirty="0" smtClean="0"/>
              <a:t>(</a:t>
            </a:r>
            <a:r>
              <a:rPr lang="fr-FR" sz="1800" i="1" dirty="0" smtClean="0"/>
              <a:t>t</a:t>
            </a:r>
            <a:r>
              <a:rPr lang="fr-FR" sz="1800" dirty="0" smtClean="0"/>
              <a:t>)</a:t>
            </a:r>
          </a:p>
          <a:p>
            <a:pPr marL="168275" indent="-168275">
              <a:spcAft>
                <a:spcPts val="1200"/>
              </a:spcAft>
              <a:tabLst>
                <a:tab pos="2743200" algn="r"/>
                <a:tab pos="4121150" algn="ctr"/>
              </a:tabLst>
            </a:pPr>
            <a:r>
              <a:rPr lang="fr-FR" sz="1800" b="1" i="1" dirty="0" smtClean="0"/>
              <a:t>		</a:t>
            </a:r>
            <a:r>
              <a:rPr lang="en-US" sz="1800" b="1" dirty="0" smtClean="0"/>
              <a:t>and:	</a:t>
            </a:r>
            <a:r>
              <a:rPr lang="en-US" sz="1800" i="1" dirty="0" smtClean="0"/>
              <a:t>x</a:t>
            </a:r>
            <a:r>
              <a:rPr lang="en-US" sz="1800" dirty="0" smtClean="0"/>
              <a:t>(</a:t>
            </a:r>
            <a:r>
              <a:rPr lang="en-US" sz="1800" i="1" dirty="0" smtClean="0"/>
              <a:t>t</a:t>
            </a:r>
            <a:r>
              <a:rPr lang="en-US" sz="1800" dirty="0" smtClean="0"/>
              <a:t>)</a:t>
            </a:r>
            <a:r>
              <a:rPr lang="en-US" sz="1800" i="1" dirty="0" smtClean="0"/>
              <a:t> → y</a:t>
            </a:r>
            <a:r>
              <a:rPr lang="en-US" sz="1800" dirty="0" smtClean="0"/>
              <a:t>(</a:t>
            </a:r>
            <a:r>
              <a:rPr lang="en-US" sz="1800" i="1" dirty="0" smtClean="0"/>
              <a:t>t</a:t>
            </a:r>
            <a:r>
              <a:rPr lang="en-US" sz="1800" dirty="0" smtClean="0"/>
              <a:t>)</a:t>
            </a:r>
          </a:p>
          <a:p>
            <a:pPr marL="168275" indent="-168275">
              <a:spcAft>
                <a:spcPts val="1200"/>
              </a:spcAft>
              <a:tabLst>
                <a:tab pos="2743200" algn="r"/>
                <a:tab pos="4121150" algn="ctr"/>
              </a:tabLst>
            </a:pPr>
            <a:r>
              <a:rPr lang="en-US" sz="1800" b="1" i="1" dirty="0" smtClean="0"/>
              <a:t>		</a:t>
            </a:r>
            <a:r>
              <a:rPr lang="en-US" sz="1800" b="1" dirty="0" smtClean="0"/>
              <a:t>Then by TI:	</a:t>
            </a:r>
            <a:r>
              <a:rPr lang="fr-FR" sz="1800" i="1" dirty="0" smtClean="0"/>
              <a:t> x</a:t>
            </a:r>
            <a:r>
              <a:rPr lang="fr-FR" sz="1800" dirty="0" smtClean="0"/>
              <a:t>(</a:t>
            </a:r>
            <a:r>
              <a:rPr lang="fr-FR" sz="1800" i="1" dirty="0" smtClean="0"/>
              <a:t>t + T</a:t>
            </a:r>
            <a:r>
              <a:rPr lang="fr-FR" sz="1800" dirty="0" smtClean="0"/>
              <a:t>)</a:t>
            </a:r>
            <a:r>
              <a:rPr lang="en-US" sz="1800" i="1" dirty="0" smtClean="0"/>
              <a:t> → y</a:t>
            </a:r>
            <a:r>
              <a:rPr lang="en-US" sz="1800" dirty="0" smtClean="0"/>
              <a:t>(</a:t>
            </a:r>
            <a:r>
              <a:rPr lang="en-US" sz="1800" i="1" dirty="0" err="1" smtClean="0"/>
              <a:t>t+T</a:t>
            </a:r>
            <a:r>
              <a:rPr lang="en-US" sz="1800" dirty="0" smtClean="0"/>
              <a:t>)</a:t>
            </a:r>
            <a:endParaRPr lang="en-US" sz="1800" i="1" dirty="0" smtClean="0"/>
          </a:p>
          <a:p>
            <a:pPr marL="168275" indent="-168275">
              <a:spcAft>
                <a:spcPts val="1200"/>
              </a:spcAft>
            </a:pPr>
            <a:r>
              <a:rPr lang="en-US" sz="1800" b="1" dirty="0" smtClean="0"/>
              <a:t>                                                        </a:t>
            </a:r>
            <a:r>
              <a:rPr lang="en-US" sz="3200" b="1" dirty="0" smtClean="0"/>
              <a:t>↑ </a:t>
            </a:r>
            <a:r>
              <a:rPr lang="en-US" sz="1800" b="1" dirty="0" smtClean="0"/>
              <a:t>               </a:t>
            </a:r>
            <a:r>
              <a:rPr lang="en-US" sz="3200" b="1" dirty="0" smtClean="0"/>
              <a:t>↑</a:t>
            </a:r>
          </a:p>
          <a:p>
            <a:pPr>
              <a:spcAft>
                <a:spcPts val="0"/>
              </a:spcAft>
              <a:tabLst>
                <a:tab pos="3657600" algn="ctr"/>
                <a:tab pos="4852988" algn="l"/>
              </a:tabLst>
            </a:pPr>
            <a:r>
              <a:rPr lang="en-US" sz="1800" b="1" dirty="0" smtClean="0"/>
              <a:t>	But these are	So these must be</a:t>
            </a:r>
          </a:p>
          <a:p>
            <a:pPr>
              <a:spcAft>
                <a:spcPts val="1200"/>
              </a:spcAft>
              <a:tabLst>
                <a:tab pos="3657600" algn="ctr"/>
                <a:tab pos="4910138" algn="l"/>
              </a:tabLst>
            </a:pPr>
            <a:r>
              <a:rPr lang="en-US" sz="1800" b="1" dirty="0" smtClean="0"/>
              <a:t>	the same input!	the same output.</a:t>
            </a:r>
          </a:p>
          <a:p>
            <a:pPr marL="168275" indent="-168275">
              <a:spcAft>
                <a:spcPts val="1200"/>
              </a:spcAft>
            </a:pPr>
            <a:r>
              <a:rPr lang="en-US" sz="1800" b="1" dirty="0" smtClean="0"/>
              <a:t>	Therefore: </a:t>
            </a:r>
            <a:r>
              <a:rPr lang="en-US" sz="1800" i="1" dirty="0" smtClean="0"/>
              <a:t>y</a:t>
            </a:r>
            <a:r>
              <a:rPr lang="en-US" sz="1800" dirty="0" smtClean="0"/>
              <a:t>(</a:t>
            </a:r>
            <a:r>
              <a:rPr lang="en-US" sz="1800" i="1" dirty="0" smtClean="0"/>
              <a:t>t</a:t>
            </a:r>
            <a:r>
              <a:rPr lang="en-US" sz="1800" dirty="0" smtClean="0"/>
              <a:t>) </a:t>
            </a:r>
            <a:r>
              <a:rPr lang="en-US" sz="1800" i="1" dirty="0" smtClean="0"/>
              <a:t>= y</a:t>
            </a:r>
            <a:r>
              <a:rPr lang="en-US" sz="1800" dirty="0" smtClean="0"/>
              <a:t>(</a:t>
            </a:r>
            <a:r>
              <a:rPr lang="en-US" sz="1800" i="1" dirty="0" err="1" smtClean="0"/>
              <a:t>t+T</a:t>
            </a:r>
            <a:r>
              <a:rPr lang="en-US" sz="1800" dirty="0" smtClean="0"/>
              <a:t>)</a:t>
            </a:r>
            <a:r>
              <a:rPr lang="en-US" sz="1800" b="1" i="1" dirty="0" smtClean="0"/>
              <a:t>.</a:t>
            </a:r>
          </a:p>
          <a:p>
            <a:pPr marL="168275" indent="-168275">
              <a:spcAft>
                <a:spcPts val="1200"/>
              </a:spcAft>
              <a:buFont typeface="Arial" pitchFamily="34" charset="0"/>
              <a:buChar char="•"/>
            </a:pPr>
            <a:r>
              <a:rPr lang="en-US" sz="1800" b="1" dirty="0" smtClean="0"/>
              <a:t>A basic fact: If we know the response of an LTI system to some inputs (e.g., </a:t>
            </a:r>
            <a:r>
              <a:rPr lang="en-US" sz="1800" b="1" dirty="0" err="1" smtClean="0"/>
              <a:t>sinewaves</a:t>
            </a:r>
            <a:r>
              <a:rPr lang="en-US" sz="1800" b="1" dirty="0" smtClean="0"/>
              <a:t>), we actually know the response to many inputs.</a:t>
            </a:r>
          </a:p>
          <a:p>
            <a:pPr marL="168275" indent="-168275">
              <a:spcAft>
                <a:spcPts val="1200"/>
              </a:spcAft>
            </a:pPr>
            <a:r>
              <a:rPr lang="en-US" sz="1800" b="1" dirty="0" smtClean="0"/>
              <a:t>	Why? Because we can build complex signals out of simple signals, and we can use the principle of linearity to compute the output of the complex signals by summing the outputs from the simpler signals.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Example of a DT Time-Invariant System</a:t>
            </a:r>
            <a:endParaRPr lang="en-US" b="1" dirty="0">
              <a:solidFill>
                <a:schemeClr val="accent2"/>
              </a:solidFill>
            </a:endParaRPr>
          </a:p>
        </p:txBody>
      </p:sp>
      <p:pic>
        <p:nvPicPr>
          <p:cNvPr id="78853" name="Picture 5"/>
          <p:cNvPicPr>
            <a:picLocks noChangeAspect="1" noChangeArrowheads="1"/>
          </p:cNvPicPr>
          <p:nvPr/>
        </p:nvPicPr>
        <p:blipFill>
          <a:blip r:embed="rId2"/>
          <a:srcRect/>
          <a:stretch>
            <a:fillRect/>
          </a:stretch>
        </p:blipFill>
        <p:spPr bwMode="auto">
          <a:xfrm>
            <a:off x="227013" y="661178"/>
            <a:ext cx="8693150" cy="558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954655"/>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Signals and Systems involves modeling systems in a manner that is applicable to a wide range of systems including circuits, physical systems and even software systems in some cases.</a:t>
            </a:r>
          </a:p>
          <a:p>
            <a:pPr marL="168275" indent="-168275">
              <a:spcAft>
                <a:spcPts val="1200"/>
              </a:spcAft>
              <a:buFont typeface="Arial" pitchFamily="34" charset="0"/>
              <a:buChar char="•"/>
            </a:pPr>
            <a:r>
              <a:rPr lang="en-US" sz="1800" b="1" dirty="0" smtClean="0"/>
              <a:t>Modeling systems using their input/output behavior can be very useful and informative.</a:t>
            </a:r>
          </a:p>
          <a:p>
            <a:pPr marL="168275" indent="-168275">
              <a:spcAft>
                <a:spcPts val="1200"/>
              </a:spcAft>
              <a:buFont typeface="Arial" pitchFamily="34" charset="0"/>
              <a:buChar char="•"/>
            </a:pPr>
            <a:r>
              <a:rPr lang="en-US" sz="1800" b="1" dirty="0" smtClean="0"/>
              <a:t>We introduced three basic properties of systems: causality, linearity and time-invariance.</a:t>
            </a:r>
          </a:p>
          <a:p>
            <a:pPr marL="168275" indent="-168275">
              <a:spcAft>
                <a:spcPts val="1200"/>
              </a:spcAft>
              <a:buFont typeface="Arial" pitchFamily="34" charset="0"/>
              <a:buChar char="•"/>
            </a:pPr>
            <a:r>
              <a:rPr lang="en-US" sz="1800" b="1" dirty="0" smtClean="0"/>
              <a:t>We introduced some examples of these properties and showed how we can use them to compute the outputs for complex signals.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A system is a collection of one or more devices, processes, or computer-</a:t>
            </a:r>
            <a:r>
              <a:rPr lang="en-US" sz="1800" b="1" dirty="0" smtClean="0"/>
              <a:t>implemented algorithms that operates on an input signal </a:t>
            </a:r>
            <a:r>
              <a:rPr lang="en-US" sz="1800" i="1" dirty="0" smtClean="0"/>
              <a:t>x</a:t>
            </a:r>
            <a:r>
              <a:rPr lang="en-US" sz="1800" b="1" dirty="0" smtClean="0"/>
              <a:t> to produce an output signal </a:t>
            </a:r>
            <a:r>
              <a:rPr lang="en-US" sz="1800" i="1" dirty="0" smtClean="0"/>
              <a:t>y</a:t>
            </a:r>
            <a:r>
              <a:rPr lang="en-US" sz="1800" b="1" dirty="0" smtClean="0"/>
              <a:t>.</a:t>
            </a:r>
          </a:p>
          <a:p>
            <a:pPr marL="165100" indent="-165100" algn="just">
              <a:spcAft>
                <a:spcPts val="600"/>
              </a:spcAft>
              <a:buFont typeface="Arial" pitchFamily="34" charset="0"/>
              <a:buChar char="•"/>
            </a:pPr>
            <a:r>
              <a:rPr lang="en-US" sz="1800" b="1" dirty="0" smtClean="0">
                <a:latin typeface="Arial" charset="0"/>
              </a:rPr>
              <a:t>When the inputs and outputs are continuous-time signals, the system is said to be a </a:t>
            </a:r>
            <a:r>
              <a:rPr lang="en-US" sz="1800" b="1" dirty="0" smtClean="0">
                <a:solidFill>
                  <a:schemeClr val="accent1"/>
                </a:solidFill>
                <a:latin typeface="Arial" charset="0"/>
              </a:rPr>
              <a:t>continuous-time system </a:t>
            </a:r>
            <a:r>
              <a:rPr lang="en-US" sz="1800" b="1" dirty="0" smtClean="0">
                <a:latin typeface="Arial" charset="0"/>
              </a:rPr>
              <a:t>or an analog system.</a:t>
            </a:r>
          </a:p>
          <a:p>
            <a:pPr marL="165100" indent="-165100" algn="just">
              <a:spcAft>
                <a:spcPts val="600"/>
              </a:spcAft>
              <a:buFont typeface="Arial" pitchFamily="34" charset="0"/>
              <a:buChar char="•"/>
            </a:pPr>
            <a:r>
              <a:rPr lang="en-US" sz="1800" b="1" dirty="0" smtClean="0"/>
              <a:t>When the inputs and outputs are discrete-time signals, the system is said to be a </a:t>
            </a:r>
            <a:r>
              <a:rPr lang="en-US" sz="1800" b="1" dirty="0" smtClean="0">
                <a:solidFill>
                  <a:schemeClr val="accent1"/>
                </a:solidFill>
              </a:rPr>
              <a:t>discrete-time system</a:t>
            </a:r>
            <a:r>
              <a:rPr lang="en-US" sz="1800" b="1" dirty="0" smtClean="0"/>
              <a:t>.</a:t>
            </a:r>
          </a:p>
          <a:p>
            <a:pPr marL="165100" indent="-165100" algn="just">
              <a:spcAft>
                <a:spcPts val="600"/>
              </a:spcAft>
              <a:buFont typeface="Arial" pitchFamily="34" charset="0"/>
              <a:buChar char="•"/>
            </a:pPr>
            <a:r>
              <a:rPr lang="en-US" sz="1800" b="1" dirty="0" smtClean="0"/>
              <a:t>Mathematical models of systems are very useful because they allow us to analyze, design and predict the behavior of a system.</a:t>
            </a:r>
          </a:p>
          <a:p>
            <a:pPr marL="165100" indent="-165100" algn="just">
              <a:spcAft>
                <a:spcPts val="600"/>
              </a:spcAft>
              <a:buFont typeface="Arial" pitchFamily="34" charset="0"/>
              <a:buChar char="•"/>
            </a:pPr>
            <a:r>
              <a:rPr lang="en-US" sz="1800" b="1" dirty="0" smtClean="0"/>
              <a:t>We will discuss two types of models in this class:</a:t>
            </a:r>
          </a:p>
          <a:p>
            <a:pPr marL="338138" indent="-169863" algn="just">
              <a:spcAft>
                <a:spcPts val="600"/>
              </a:spcAft>
              <a:buFont typeface="Wingdings" pitchFamily="2" charset="2"/>
              <a:buChar char="§"/>
            </a:pPr>
            <a:r>
              <a:rPr lang="en-US" sz="1800" b="1" dirty="0" smtClean="0"/>
              <a:t>Input/output representations (e.g., transfer function)</a:t>
            </a:r>
          </a:p>
          <a:p>
            <a:pPr marL="338138" indent="-169863" algn="just">
              <a:spcAft>
                <a:spcPts val="600"/>
              </a:spcAft>
              <a:buFont typeface="Wingdings" pitchFamily="2" charset="2"/>
              <a:buChar char="§"/>
            </a:pPr>
            <a:r>
              <a:rPr lang="en-US" sz="1800" b="1" dirty="0" smtClean="0"/>
              <a:t>State or internal model models (e.g., state space)</a:t>
            </a:r>
          </a:p>
          <a:p>
            <a:pPr marL="168275" indent="-168275" algn="just">
              <a:spcAft>
                <a:spcPts val="600"/>
              </a:spcAft>
              <a:buFont typeface="Arial" pitchFamily="34" charset="0"/>
              <a:buChar char="•"/>
            </a:pPr>
            <a:r>
              <a:rPr lang="en-US" sz="1800" b="1" dirty="0" smtClean="0"/>
              <a:t>Three types of input/output models are discussed in this course</a:t>
            </a:r>
          </a:p>
          <a:p>
            <a:pPr marL="338138" indent="-169863" algn="just">
              <a:spcAft>
                <a:spcPts val="600"/>
              </a:spcAft>
              <a:buFont typeface="Wingdings" pitchFamily="2" charset="2"/>
              <a:buChar char="§"/>
            </a:pPr>
            <a:r>
              <a:rPr lang="en-US" sz="1800" b="1" dirty="0" smtClean="0"/>
              <a:t>The convolution model</a:t>
            </a:r>
          </a:p>
          <a:p>
            <a:pPr marL="338138" indent="-169863" algn="just">
              <a:spcAft>
                <a:spcPts val="600"/>
              </a:spcAft>
              <a:buFont typeface="Wingdings" pitchFamily="2" charset="2"/>
              <a:buChar char="§"/>
            </a:pPr>
            <a:r>
              <a:rPr lang="en-US" sz="1800" b="1" dirty="0" smtClean="0"/>
              <a:t>Difference or differential equations</a:t>
            </a:r>
          </a:p>
          <a:p>
            <a:pPr marL="338138" indent="-169863" algn="just">
              <a:spcAft>
                <a:spcPts val="600"/>
              </a:spcAft>
              <a:buFont typeface="Wingdings" pitchFamily="2" charset="2"/>
              <a:buChar char="§"/>
            </a:pPr>
            <a:r>
              <a:rPr lang="en-US" sz="1800" b="1" dirty="0" smtClean="0"/>
              <a:t>Transfer functions (e.g., Fourier, Laplace and z-Transforms)</a:t>
            </a:r>
          </a:p>
          <a:p>
            <a:pPr marL="168275" indent="-168275" algn="just">
              <a:spcAft>
                <a:spcPts val="600"/>
              </a:spcAft>
              <a:buFont typeface="Arial" pitchFamily="34" charset="0"/>
              <a:buChar char="•"/>
            </a:pPr>
            <a:r>
              <a:rPr lang="en-US" sz="1800" b="1" dirty="0" smtClean="0"/>
              <a:t>The analysis tools presented in this class are used across a wide range of disciplines.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Systems</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Systems From An Input/Output Perspective</a:t>
            </a:r>
            <a:endParaRPr lang="en-US" b="1" dirty="0">
              <a:solidFill>
                <a:schemeClr val="accent2"/>
              </a:solidFill>
            </a:endParaRPr>
          </a:p>
        </p:txBody>
      </p:sp>
      <p:sp>
        <p:nvSpPr>
          <p:cNvPr id="6" name="Text Box 3"/>
          <p:cNvSpPr txBox="1">
            <a:spLocks noChangeArrowheads="1"/>
          </p:cNvSpPr>
          <p:nvPr/>
        </p:nvSpPr>
        <p:spPr bwMode="auto">
          <a:xfrm>
            <a:off x="187984" y="830000"/>
            <a:ext cx="5410958" cy="2096080"/>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168275" algn="l"/>
              </a:tabLst>
            </a:pPr>
            <a:r>
              <a:rPr lang="en-US" sz="1800" b="1" dirty="0" smtClean="0">
                <a:latin typeface="Arial" charset="0"/>
              </a:rPr>
              <a:t>Systems can be described by their</a:t>
            </a:r>
            <a:br>
              <a:rPr lang="en-US" sz="1800" b="1" dirty="0" smtClean="0">
                <a:latin typeface="Arial" charset="0"/>
              </a:rPr>
            </a:br>
            <a:r>
              <a:rPr lang="en-US" sz="1800" b="1" dirty="0" smtClean="0">
                <a:latin typeface="Arial" charset="0"/>
              </a:rPr>
              <a:t>inpu</a:t>
            </a:r>
            <a:r>
              <a:rPr lang="en-US" sz="1800" b="1" dirty="0" smtClean="0"/>
              <a:t>t/output behavior.</a:t>
            </a:r>
          </a:p>
          <a:p>
            <a:pPr marL="165100" indent="-165100">
              <a:spcAft>
                <a:spcPts val="1200"/>
              </a:spcAft>
              <a:buFont typeface="Arial" pitchFamily="34" charset="0"/>
              <a:buChar char="•"/>
              <a:tabLst>
                <a:tab pos="168275" algn="l"/>
              </a:tabLst>
            </a:pPr>
            <a:r>
              <a:rPr lang="en-US" sz="1800" b="1" dirty="0" smtClean="0"/>
              <a:t>The input, </a:t>
            </a:r>
            <a:r>
              <a:rPr lang="en-US" sz="1800" i="1" dirty="0" smtClean="0"/>
              <a:t>x</a:t>
            </a:r>
            <a:r>
              <a:rPr lang="en-US" sz="1800" b="1" dirty="0" smtClean="0"/>
              <a:t>, causes the output, </a:t>
            </a:r>
            <a:r>
              <a:rPr lang="en-US" sz="1800" i="1" dirty="0" smtClean="0"/>
              <a:t>y</a:t>
            </a:r>
            <a:r>
              <a:rPr lang="en-US" sz="1800" b="1" dirty="0" smtClean="0"/>
              <a:t>.</a:t>
            </a:r>
          </a:p>
          <a:p>
            <a:pPr marL="165100" indent="-165100">
              <a:spcAft>
                <a:spcPts val="1200"/>
              </a:spcAft>
              <a:buFont typeface="Arial" pitchFamily="34" charset="0"/>
              <a:buChar char="•"/>
              <a:tabLst>
                <a:tab pos="168275" algn="l"/>
              </a:tabLst>
            </a:pPr>
            <a:r>
              <a:rPr lang="en-US" sz="1800" b="1" dirty="0" smtClean="0"/>
              <a:t>The form of the internal system can vary,</a:t>
            </a:r>
            <a:br>
              <a:rPr lang="en-US" sz="1800" b="1" dirty="0" smtClean="0"/>
            </a:br>
            <a:r>
              <a:rPr lang="en-US" sz="1800" b="1" dirty="0" smtClean="0"/>
              <a:t>and is often modeled by a differential</a:t>
            </a:r>
            <a:br>
              <a:rPr lang="en-US" sz="1800" b="1" dirty="0" smtClean="0"/>
            </a:br>
            <a:r>
              <a:rPr lang="en-US" sz="1800" b="1" dirty="0" smtClean="0"/>
              <a:t>(or difference) equation or a transfer function.</a:t>
            </a:r>
          </a:p>
        </p:txBody>
      </p:sp>
      <p:grpSp>
        <p:nvGrpSpPr>
          <p:cNvPr id="23" name="Group 22"/>
          <p:cNvGrpSpPr/>
          <p:nvPr/>
        </p:nvGrpSpPr>
        <p:grpSpPr>
          <a:xfrm>
            <a:off x="5658794" y="944075"/>
            <a:ext cx="2839329" cy="551320"/>
            <a:chOff x="6080834" y="1197299"/>
            <a:chExt cx="2839329" cy="551320"/>
          </a:xfrm>
        </p:grpSpPr>
        <p:grpSp>
          <p:nvGrpSpPr>
            <p:cNvPr id="22" name="Group 21"/>
            <p:cNvGrpSpPr/>
            <p:nvPr/>
          </p:nvGrpSpPr>
          <p:grpSpPr>
            <a:xfrm>
              <a:off x="6080834" y="1340656"/>
              <a:ext cx="2839329" cy="407963"/>
              <a:chOff x="5584874" y="1333500"/>
              <a:chExt cx="2839329" cy="407963"/>
            </a:xfrm>
          </p:grpSpPr>
          <p:grpSp>
            <p:nvGrpSpPr>
              <p:cNvPr id="17" name="Group 16"/>
              <p:cNvGrpSpPr/>
              <p:nvPr/>
            </p:nvGrpSpPr>
            <p:grpSpPr>
              <a:xfrm>
                <a:off x="6344529" y="1333500"/>
                <a:ext cx="1322363" cy="407963"/>
                <a:chOff x="6231988" y="1589649"/>
                <a:chExt cx="1322363" cy="407963"/>
              </a:xfrm>
            </p:grpSpPr>
            <p:sp>
              <p:nvSpPr>
                <p:cNvPr id="11" name="Rectangle 10"/>
                <p:cNvSpPr/>
                <p:nvPr/>
              </p:nvSpPr>
              <p:spPr>
                <a:xfrm>
                  <a:off x="6231988" y="1589649"/>
                  <a:ext cx="1322363" cy="4079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302326" y="1645920"/>
                  <a:ext cx="1252025"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bg1"/>
                      </a:solidFill>
                      <a:effectLst/>
                      <a:uLnTx/>
                      <a:uFillTx/>
                      <a:latin typeface="+mn-lt"/>
                      <a:ea typeface="+mn-ea"/>
                      <a:cs typeface="+mn-cs"/>
                    </a:rPr>
                    <a:t>CT System</a:t>
                  </a:r>
                </a:p>
              </p:txBody>
            </p:sp>
          </p:grpSp>
          <p:cxnSp>
            <p:nvCxnSpPr>
              <p:cNvPr id="14" name="Straight Arrow Connector 13"/>
              <p:cNvCxnSpPr/>
              <p:nvPr/>
            </p:nvCxnSpPr>
            <p:spPr>
              <a:xfrm flipV="1">
                <a:off x="5584874" y="1544638"/>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692683" y="154463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6175718"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x</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t</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p>
          </p:txBody>
        </p:sp>
        <p:sp>
          <p:nvSpPr>
            <p:cNvPr id="21" name="TextBox 20"/>
            <p:cNvSpPr txBox="1"/>
            <p:nvPr/>
          </p:nvSpPr>
          <p:spPr>
            <a:xfrm>
              <a:off x="8297596"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noProof="0" dirty="0" smtClean="0">
                  <a:latin typeface="+mn-lt"/>
                </a:rPr>
                <a:t>y</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t</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24" name="Group 23"/>
          <p:cNvGrpSpPr/>
          <p:nvPr/>
        </p:nvGrpSpPr>
        <p:grpSpPr>
          <a:xfrm>
            <a:off x="5658794" y="1813927"/>
            <a:ext cx="2839329" cy="551320"/>
            <a:chOff x="6080834" y="1197299"/>
            <a:chExt cx="2839329" cy="551320"/>
          </a:xfrm>
        </p:grpSpPr>
        <p:grpSp>
          <p:nvGrpSpPr>
            <p:cNvPr id="25" name="Group 21"/>
            <p:cNvGrpSpPr/>
            <p:nvPr/>
          </p:nvGrpSpPr>
          <p:grpSpPr>
            <a:xfrm>
              <a:off x="6080834" y="1340656"/>
              <a:ext cx="2839329" cy="407963"/>
              <a:chOff x="5584874" y="1333500"/>
              <a:chExt cx="2839329" cy="407963"/>
            </a:xfrm>
          </p:grpSpPr>
          <p:grpSp>
            <p:nvGrpSpPr>
              <p:cNvPr id="28" name="Group 16"/>
              <p:cNvGrpSpPr/>
              <p:nvPr/>
            </p:nvGrpSpPr>
            <p:grpSpPr>
              <a:xfrm>
                <a:off x="6344529" y="1333500"/>
                <a:ext cx="1322363" cy="407963"/>
                <a:chOff x="6231988" y="1589649"/>
                <a:chExt cx="1322363" cy="407963"/>
              </a:xfrm>
            </p:grpSpPr>
            <p:sp>
              <p:nvSpPr>
                <p:cNvPr id="31" name="Rectangle 30"/>
                <p:cNvSpPr/>
                <p:nvPr/>
              </p:nvSpPr>
              <p:spPr>
                <a:xfrm>
                  <a:off x="6231988" y="1589649"/>
                  <a:ext cx="1322363" cy="4079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02326" y="1645920"/>
                  <a:ext cx="1252025"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lang="en-US" sz="1800" b="1" kern="0" dirty="0" smtClean="0">
                      <a:solidFill>
                        <a:schemeClr val="bg1"/>
                      </a:solidFill>
                      <a:latin typeface="+mn-lt"/>
                    </a:rPr>
                    <a:t>D</a:t>
                  </a:r>
                  <a:r>
                    <a:rPr kumimoji="0" lang="en-US" sz="1800" b="1" i="0" u="none" strike="noStrike" kern="0" cap="none" spc="0" normalizeH="0" baseline="0" noProof="0" dirty="0" smtClean="0">
                      <a:ln>
                        <a:noFill/>
                      </a:ln>
                      <a:solidFill>
                        <a:schemeClr val="bg1"/>
                      </a:solidFill>
                      <a:effectLst/>
                      <a:uLnTx/>
                      <a:uFillTx/>
                      <a:latin typeface="+mn-lt"/>
                      <a:ea typeface="+mn-ea"/>
                      <a:cs typeface="+mn-cs"/>
                    </a:rPr>
                    <a:t>T System</a:t>
                  </a:r>
                </a:p>
              </p:txBody>
            </p:sp>
          </p:grpSp>
          <p:cxnSp>
            <p:nvCxnSpPr>
              <p:cNvPr id="29" name="Straight Arrow Connector 28"/>
              <p:cNvCxnSpPr/>
              <p:nvPr/>
            </p:nvCxnSpPr>
            <p:spPr>
              <a:xfrm flipV="1">
                <a:off x="5584874" y="1544638"/>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7692683" y="154463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175718"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x</a:t>
              </a:r>
              <a:r>
                <a:rPr lang="en-US" sz="1800" kern="0" dirty="0" smtClean="0">
                  <a:latin typeface="+mn-lt"/>
                </a:rPr>
                <a:t>[</a:t>
              </a:r>
              <a:r>
                <a:rPr lang="en-US" sz="1800" i="1" kern="0" dirty="0" smtClean="0">
                  <a:latin typeface="+mn-lt"/>
                </a:rPr>
                <a:t>n</a:t>
              </a:r>
              <a:r>
                <a:rPr lang="en-US" sz="1800" kern="0" dirty="0" smtClean="0">
                  <a:latin typeface="+mn-lt"/>
                </a:rPr>
                <a:t>]</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sp>
          <p:nvSpPr>
            <p:cNvPr id="27" name="TextBox 26"/>
            <p:cNvSpPr txBox="1"/>
            <p:nvPr/>
          </p:nvSpPr>
          <p:spPr>
            <a:xfrm>
              <a:off x="8297596"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y</a:t>
              </a:r>
              <a:r>
                <a:rPr lang="en-US" sz="1800" kern="0" dirty="0" smtClean="0">
                  <a:latin typeface="+mn-lt"/>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n</a:t>
              </a:r>
              <a:r>
                <a:rPr lang="en-US" sz="1800" kern="0" dirty="0" smtClean="0">
                  <a:latin typeface="+mn-lt"/>
                </a:rPr>
                <a:t>]</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grpSp>
      <p:pic>
        <p:nvPicPr>
          <p:cNvPr id="44038" name="Picture 6"/>
          <p:cNvPicPr>
            <a:picLocks noChangeAspect="1" noChangeArrowheads="1"/>
          </p:cNvPicPr>
          <p:nvPr/>
        </p:nvPicPr>
        <p:blipFill>
          <a:blip r:embed="rId3"/>
          <a:srcRect/>
          <a:stretch>
            <a:fillRect/>
          </a:stretch>
        </p:blipFill>
        <p:spPr bwMode="auto">
          <a:xfrm>
            <a:off x="227013" y="3500636"/>
            <a:ext cx="3852618" cy="1461492"/>
          </a:xfrm>
          <a:prstGeom prst="rect">
            <a:avLst/>
          </a:prstGeom>
          <a:noFill/>
          <a:ln w="9525">
            <a:noFill/>
            <a:miter lim="800000"/>
            <a:headEnd/>
            <a:tailEnd/>
          </a:ln>
          <a:effectLst/>
        </p:spPr>
      </p:pic>
      <p:sp>
        <p:nvSpPr>
          <p:cNvPr id="35" name="Text Box 3"/>
          <p:cNvSpPr txBox="1">
            <a:spLocks noChangeArrowheads="1"/>
          </p:cNvSpPr>
          <p:nvPr/>
        </p:nvSpPr>
        <p:spPr bwMode="auto">
          <a:xfrm>
            <a:off x="4403188" y="3556787"/>
            <a:ext cx="4502687" cy="2703335"/>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168275" algn="l"/>
              </a:tabLst>
            </a:pPr>
            <a:r>
              <a:rPr lang="en-US" sz="1800" b="1" dirty="0" smtClean="0">
                <a:latin typeface="Arial" charset="0"/>
              </a:rPr>
              <a:t>An example of a system you have studied extensively </a:t>
            </a:r>
            <a:r>
              <a:rPr lang="en-US" sz="1800" b="1" dirty="0" smtClean="0"/>
              <a:t>is an RLC circuit.</a:t>
            </a:r>
          </a:p>
          <a:p>
            <a:pPr marL="165100" indent="-165100">
              <a:spcAft>
                <a:spcPts val="1200"/>
              </a:spcAft>
              <a:buFont typeface="Arial" pitchFamily="34" charset="0"/>
              <a:buChar char="•"/>
              <a:tabLst>
                <a:tab pos="168275" algn="l"/>
              </a:tabLst>
            </a:pPr>
            <a:r>
              <a:rPr lang="en-US" sz="1800" b="1" dirty="0" smtClean="0">
                <a:latin typeface="Arial" charset="0"/>
              </a:rPr>
              <a:t>You have learned how to compute voltages, currents, transient response, steady-state response, and the transfer function.</a:t>
            </a:r>
          </a:p>
          <a:p>
            <a:pPr marL="165100" indent="-165100">
              <a:spcAft>
                <a:spcPts val="1200"/>
              </a:spcAft>
              <a:buFont typeface="Arial" pitchFamily="34" charset="0"/>
              <a:buChar char="•"/>
              <a:tabLst>
                <a:tab pos="168275" algn="l"/>
              </a:tabLst>
            </a:pPr>
            <a:r>
              <a:rPr lang="en-US" sz="1800" b="1" dirty="0" smtClean="0"/>
              <a:t>In this course we will generalize these tools to any type of linear system.</a:t>
            </a:r>
          </a:p>
        </p:txBody>
      </p:sp>
      <p:graphicFrame>
        <p:nvGraphicFramePr>
          <p:cNvPr id="44039" name="Object 7"/>
          <p:cNvGraphicFramePr>
            <a:graphicFrameLocks noChangeAspect="1"/>
          </p:cNvGraphicFramePr>
          <p:nvPr/>
        </p:nvGraphicFramePr>
        <p:xfrm>
          <a:off x="628650" y="5198404"/>
          <a:ext cx="3092450" cy="706438"/>
        </p:xfrm>
        <a:graphic>
          <a:graphicData uri="http://schemas.openxmlformats.org/presentationml/2006/ole">
            <p:oleObj spid="_x0000_s44039" name="Equation" r:id="rId4" imgW="2057400" imgH="469800" progId="Equation.3">
              <p:embed/>
            </p:oleObj>
          </a:graphicData>
        </a:graphic>
      </p:graphicFrame>
      <p:sp>
        <p:nvSpPr>
          <p:cNvPr id="38" name="Left Brace 37"/>
          <p:cNvSpPr/>
          <p:nvPr/>
        </p:nvSpPr>
        <p:spPr>
          <a:xfrm rot="-5400000">
            <a:off x="1431391" y="5613007"/>
            <a:ext cx="284869" cy="63304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1026946" y="6133509"/>
            <a:ext cx="1111347"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capacitance</a:t>
            </a:r>
          </a:p>
        </p:txBody>
      </p:sp>
      <p:sp>
        <p:nvSpPr>
          <p:cNvPr id="40" name="Left Brace 39"/>
          <p:cNvSpPr/>
          <p:nvPr/>
        </p:nvSpPr>
        <p:spPr>
          <a:xfrm rot="-5400000">
            <a:off x="2162591" y="5760448"/>
            <a:ext cx="260892" cy="365760"/>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1882747" y="6326994"/>
            <a:ext cx="958928"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resistance</a:t>
            </a:r>
          </a:p>
        </p:txBody>
      </p:sp>
      <p:sp>
        <p:nvSpPr>
          <p:cNvPr id="42" name="Left Brace 41"/>
          <p:cNvSpPr/>
          <p:nvPr/>
        </p:nvSpPr>
        <p:spPr>
          <a:xfrm rot="-5400000">
            <a:off x="3015780" y="5413728"/>
            <a:ext cx="301862" cy="1009913"/>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TextBox 43"/>
          <p:cNvSpPr txBox="1"/>
          <p:nvPr/>
        </p:nvSpPr>
        <p:spPr>
          <a:xfrm>
            <a:off x="2696328" y="6158183"/>
            <a:ext cx="958928"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inductance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More System Examples</a:t>
            </a:r>
            <a:endParaRPr lang="en-US" b="1" dirty="0">
              <a:solidFill>
                <a:schemeClr val="accent2"/>
              </a:solidFill>
            </a:endParaRPr>
          </a:p>
        </p:txBody>
      </p:sp>
      <p:sp>
        <p:nvSpPr>
          <p:cNvPr id="5" name="Rectangle 4"/>
          <p:cNvSpPr/>
          <p:nvPr/>
        </p:nvSpPr>
        <p:spPr>
          <a:xfrm>
            <a:off x="186395" y="759658"/>
            <a:ext cx="3977641" cy="2369880"/>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Physical systems can be modeled by differential equations so that their input/output behavior can be studied using transfer functions, Laplace transforms, etc.</a:t>
            </a:r>
          </a:p>
          <a:p>
            <a:pPr marL="168275" indent="-168275">
              <a:spcAft>
                <a:spcPts val="1200"/>
              </a:spcAft>
              <a:buFont typeface="Arial" pitchFamily="34" charset="0"/>
              <a:buChar char="•"/>
            </a:pPr>
            <a:r>
              <a:rPr lang="en-US" sz="1800" b="1" dirty="0" smtClean="0"/>
              <a:t>This physical system is identical to the previous circuit from a mathematical point of view.</a:t>
            </a:r>
          </a:p>
        </p:txBody>
      </p:sp>
      <p:pic>
        <p:nvPicPr>
          <p:cNvPr id="43012" name="Picture 4"/>
          <p:cNvPicPr>
            <a:picLocks noChangeAspect="1" noChangeArrowheads="1"/>
          </p:cNvPicPr>
          <p:nvPr/>
        </p:nvPicPr>
        <p:blipFill>
          <a:blip r:embed="rId2"/>
          <a:srcRect l="20993" t="35270" r="27047" b="17236"/>
          <a:stretch>
            <a:fillRect/>
          </a:stretch>
        </p:blipFill>
        <p:spPr bwMode="auto">
          <a:xfrm>
            <a:off x="4318781" y="520501"/>
            <a:ext cx="4557939" cy="3095220"/>
          </a:xfrm>
          <a:prstGeom prst="rect">
            <a:avLst/>
          </a:prstGeom>
          <a:noFill/>
          <a:ln w="9525">
            <a:noFill/>
            <a:miter lim="800000"/>
            <a:headEnd/>
            <a:tailEnd/>
          </a:ln>
          <a:effectLst/>
        </p:spPr>
      </p:pic>
      <p:pic>
        <p:nvPicPr>
          <p:cNvPr id="43013" name="Picture 5"/>
          <p:cNvPicPr>
            <a:picLocks noChangeAspect="1" noChangeArrowheads="1"/>
          </p:cNvPicPr>
          <p:nvPr/>
        </p:nvPicPr>
        <p:blipFill>
          <a:blip r:embed="rId3"/>
          <a:srcRect/>
          <a:stretch>
            <a:fillRect/>
          </a:stretch>
        </p:blipFill>
        <p:spPr bwMode="auto">
          <a:xfrm>
            <a:off x="227014" y="3594948"/>
            <a:ext cx="4518394" cy="2791783"/>
          </a:xfrm>
          <a:prstGeom prst="rect">
            <a:avLst/>
          </a:prstGeom>
          <a:noFill/>
          <a:ln w="9525">
            <a:noFill/>
            <a:miter lim="800000"/>
            <a:headEnd/>
            <a:tailEnd/>
          </a:ln>
          <a:effectLst/>
        </p:spPr>
      </p:pic>
      <p:sp>
        <p:nvSpPr>
          <p:cNvPr id="16" name="Rectangle 15"/>
          <p:cNvSpPr/>
          <p:nvPr/>
        </p:nvSpPr>
        <p:spPr>
          <a:xfrm>
            <a:off x="4942522" y="3900475"/>
            <a:ext cx="3977641" cy="2523768"/>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More complex systems are often modeled as a cascading of components.</a:t>
            </a:r>
          </a:p>
          <a:p>
            <a:pPr marL="168275" indent="-168275">
              <a:spcAft>
                <a:spcPts val="1200"/>
              </a:spcAft>
              <a:buFont typeface="Arial" pitchFamily="34" charset="0"/>
              <a:buChar char="•"/>
            </a:pPr>
            <a:r>
              <a:rPr lang="en-US" sz="1800" b="1" dirty="0" smtClean="0"/>
              <a:t>Each component is often approximated by a linear system.</a:t>
            </a:r>
          </a:p>
          <a:p>
            <a:pPr marL="168275" indent="-168275">
              <a:spcAft>
                <a:spcPts val="1200"/>
              </a:spcAft>
              <a:buFont typeface="Arial" pitchFamily="34" charset="0"/>
              <a:buChar char="•"/>
            </a:pPr>
            <a:r>
              <a:rPr lang="en-US" sz="1800" b="1" dirty="0" smtClean="0"/>
              <a:t>DT models of such systems are an integral part of modern computer and information technology.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Observations</a:t>
            </a:r>
            <a:endParaRPr lang="en-US" b="1" dirty="0">
              <a:solidFill>
                <a:schemeClr val="accent2"/>
              </a:solidFill>
            </a:endParaRPr>
          </a:p>
        </p:txBody>
      </p:sp>
      <p:sp>
        <p:nvSpPr>
          <p:cNvPr id="5" name="Rectangle 4"/>
          <p:cNvSpPr/>
          <p:nvPr/>
        </p:nvSpPr>
        <p:spPr>
          <a:xfrm>
            <a:off x="186396" y="661182"/>
            <a:ext cx="8707438" cy="5324535"/>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 very rich class of systems (but by no means all systems of interest to us) are described by differential and difference equations.</a:t>
            </a:r>
          </a:p>
          <a:p>
            <a:pPr marL="168275" indent="-168275">
              <a:spcAft>
                <a:spcPts val="1200"/>
              </a:spcAft>
              <a:buFont typeface="Arial" pitchFamily="34" charset="0"/>
              <a:buChar char="•"/>
            </a:pPr>
            <a:r>
              <a:rPr lang="en-US" sz="1800" b="1" dirty="0" smtClean="0"/>
              <a:t>Such an equation, by itself, does not completely describe the input-output behavior of a system: we need auxiliary conditions (initial conditions, boundary conditions).</a:t>
            </a:r>
          </a:p>
          <a:p>
            <a:pPr marL="168275" indent="-168275">
              <a:spcAft>
                <a:spcPts val="1200"/>
              </a:spcAft>
              <a:buFont typeface="Arial" pitchFamily="34" charset="0"/>
              <a:buChar char="•"/>
            </a:pPr>
            <a:r>
              <a:rPr lang="en-US" sz="1800" b="1" dirty="0" smtClean="0"/>
              <a:t>In some cases the system of interest has time as the natural independent variable and is causal. However, that is not always the case. Space plays an integral role in image processing. Some data is simply represented as indexed lists (e.g., sequences of words on a web page).</a:t>
            </a:r>
          </a:p>
          <a:p>
            <a:pPr marL="168275" indent="-168275">
              <a:spcAft>
                <a:spcPts val="1200"/>
              </a:spcAft>
              <a:buFont typeface="Arial" pitchFamily="34" charset="0"/>
              <a:buChar char="•"/>
            </a:pPr>
            <a:r>
              <a:rPr lang="en-US" sz="1800" b="1" dirty="0" smtClean="0"/>
              <a:t>Very different physical systems may have very similar mathematical descriptions. The beauty of such mathematical abstractions is that you can solve the system once, and apply it to many disciplines. For example, the circuit analysis paradigm is used to model fluid flow and acoustic environments.</a:t>
            </a:r>
          </a:p>
          <a:p>
            <a:pPr marL="168275" indent="-168275">
              <a:spcAft>
                <a:spcPts val="1200"/>
              </a:spcAft>
              <a:buFont typeface="Arial" pitchFamily="34" charset="0"/>
              <a:buChar char="•"/>
            </a:pPr>
            <a:r>
              <a:rPr lang="en-US" sz="1800" b="1" dirty="0" smtClean="0"/>
              <a:t>While many systems can be approximated as being linear (e.g., circuits), in practice most systems are nonlinear and can experience complex behaviors such as chaos.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866215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System Properties</a:t>
            </a:r>
            <a:endParaRPr lang="en-US" b="1" dirty="0">
              <a:solidFill>
                <a:schemeClr val="accent2"/>
              </a:solidFill>
            </a:endParaRPr>
          </a:p>
        </p:txBody>
      </p:sp>
      <p:sp>
        <p:nvSpPr>
          <p:cNvPr id="11" name="Rectangle 10"/>
          <p:cNvSpPr/>
          <p:nvPr/>
        </p:nvSpPr>
        <p:spPr>
          <a:xfrm>
            <a:off x="186396" y="562706"/>
            <a:ext cx="8707438" cy="5909310"/>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Why bother analyzing systems in terms of basic properties or behavior such as linearity, causality and time-invariance?</a:t>
            </a:r>
          </a:p>
          <a:p>
            <a:pPr marL="338138" indent="-169863">
              <a:spcAft>
                <a:spcPts val="1200"/>
              </a:spcAft>
              <a:buFont typeface="Wingdings" pitchFamily="2" charset="2"/>
              <a:buChar char="§"/>
            </a:pPr>
            <a:r>
              <a:rPr lang="en-US" sz="1800" b="1" dirty="0" smtClean="0"/>
              <a:t>This has important practical/physical implications. We can make many important predictions of the system behaviors without having to do any mathematical derivations.</a:t>
            </a:r>
          </a:p>
          <a:p>
            <a:pPr marL="338138" indent="-169863">
              <a:spcAft>
                <a:spcPts val="1200"/>
              </a:spcAft>
              <a:buFont typeface="Wingdings" pitchFamily="2" charset="2"/>
              <a:buChar char="§"/>
            </a:pPr>
            <a:r>
              <a:rPr lang="en-US" sz="1800" b="1" dirty="0" smtClean="0"/>
              <a:t>They allow us to develop powerful tools, such as transforms, for analysis and design.</a:t>
            </a:r>
          </a:p>
          <a:p>
            <a:pPr marL="338138" indent="-169863">
              <a:spcAft>
                <a:spcPts val="1200"/>
              </a:spcAft>
              <a:buFont typeface="Wingdings" pitchFamily="2" charset="2"/>
              <a:buChar char="§"/>
            </a:pPr>
            <a:r>
              <a:rPr lang="en-US" sz="1800" b="1" dirty="0" smtClean="0">
                <a:sym typeface="Symbol"/>
              </a:rPr>
              <a:t>For example, once you determine a system is linear, many important mathematical properties will hold. In fact, it turns out all linear systems can be modeled using a common framework (state variables) we will discuss towards the end of the semester.</a:t>
            </a:r>
          </a:p>
          <a:p>
            <a:pPr marL="168275" indent="-168275">
              <a:spcAft>
                <a:spcPts val="1200"/>
              </a:spcAft>
              <a:buFont typeface="Wingdings" pitchFamily="2" charset="2"/>
              <a:buChar char="§"/>
            </a:pPr>
            <a:r>
              <a:rPr lang="en-US" sz="1800" b="1" dirty="0" smtClean="0">
                <a:sym typeface="Symbol"/>
              </a:rPr>
              <a:t>Principles such as causality are actually applied across many disciplines ranging from engineering to philosophy.</a:t>
            </a:r>
          </a:p>
          <a:p>
            <a:pPr marL="168275" indent="-168275">
              <a:spcAft>
                <a:spcPts val="1200"/>
              </a:spcAft>
              <a:buFont typeface="Wingdings" pitchFamily="2" charset="2"/>
              <a:buChar char="§"/>
            </a:pPr>
            <a:r>
              <a:rPr lang="en-US" sz="1800" b="1" dirty="0" smtClean="0">
                <a:sym typeface="Symbol"/>
              </a:rPr>
              <a:t>In the DT domain, we can often implement systems that go beyond the limits of the real world, because programming languages allow you to implement very complex algorithms.</a:t>
            </a:r>
          </a:p>
          <a:p>
            <a:pPr marL="168275" indent="-168275">
              <a:spcAft>
                <a:spcPts val="1200"/>
              </a:spcAft>
              <a:buFont typeface="Wingdings" pitchFamily="2" charset="2"/>
              <a:buChar char="§"/>
            </a:pPr>
            <a:r>
              <a:rPr lang="en-US" sz="1800" b="1" dirty="0" smtClean="0">
                <a:sym typeface="Symbol"/>
              </a:rPr>
              <a:t>Despite many years of progress, many very simple physical systems are still beyond our modeling capabilities (e.g., water flowing from a faucet).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Causality</a:t>
            </a:r>
            <a:endParaRPr lang="en-US" b="1" dirty="0">
              <a:solidFill>
                <a:schemeClr val="accent2"/>
              </a:solidFill>
            </a:endParaRPr>
          </a:p>
        </p:txBody>
      </p:sp>
      <p:sp>
        <p:nvSpPr>
          <p:cNvPr id="5" name="Rectangle 4"/>
          <p:cNvSpPr/>
          <p:nvPr/>
        </p:nvSpPr>
        <p:spPr>
          <a:xfrm>
            <a:off x="186396" y="562706"/>
            <a:ext cx="8707438" cy="3662541"/>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 system is </a:t>
            </a:r>
            <a:r>
              <a:rPr lang="en-US" sz="1800" b="1" dirty="0" smtClean="0">
                <a:solidFill>
                  <a:schemeClr val="accent1"/>
                </a:solidFill>
              </a:rPr>
              <a:t>causal</a:t>
            </a:r>
            <a:r>
              <a:rPr lang="en-US" sz="1800" b="1" dirty="0" smtClean="0"/>
              <a:t> if the output does not depend on future values of the input, i.e., if the output at any time depends only on values of the input up to that time.</a:t>
            </a:r>
          </a:p>
          <a:p>
            <a:pPr marL="168275" indent="-168275">
              <a:spcAft>
                <a:spcPts val="1200"/>
              </a:spcAft>
              <a:buFont typeface="Arial" pitchFamily="34" charset="0"/>
              <a:buChar char="•"/>
            </a:pPr>
            <a:r>
              <a:rPr lang="en-US" sz="1800" b="1" dirty="0" smtClean="0"/>
              <a:t>All real-time physical systems are causal, because time only moves forward. Effect occurs after cause. (Imagine if you own a </a:t>
            </a:r>
            <a:r>
              <a:rPr lang="en-US" sz="1800" b="1" dirty="0" err="1" smtClean="0"/>
              <a:t>noncausal</a:t>
            </a:r>
            <a:r>
              <a:rPr lang="en-US" sz="1800" b="1" dirty="0" smtClean="0"/>
              <a:t> system whose output depends on tomorrow’s stock price.)</a:t>
            </a:r>
          </a:p>
          <a:p>
            <a:pPr marL="168275" indent="-168275">
              <a:spcAft>
                <a:spcPts val="1200"/>
              </a:spcAft>
              <a:buFont typeface="Arial" pitchFamily="34" charset="0"/>
              <a:buChar char="•"/>
            </a:pPr>
            <a:r>
              <a:rPr lang="en-US" sz="1800" b="1" dirty="0" smtClean="0"/>
              <a:t>Causality does not apply to spatially varying signals. (We can move both left and right, up and down.)</a:t>
            </a:r>
          </a:p>
          <a:p>
            <a:pPr marL="168275" indent="-168275">
              <a:spcAft>
                <a:spcPts val="1200"/>
              </a:spcAft>
              <a:buFont typeface="Arial" pitchFamily="34" charset="0"/>
              <a:buChar char="•"/>
            </a:pPr>
            <a:r>
              <a:rPr lang="en-US" sz="1800" b="1" dirty="0" smtClean="0"/>
              <a:t>Causality does not apply to systems processing </a:t>
            </a:r>
            <a:r>
              <a:rPr lang="en-US" sz="1800" b="1" i="1" dirty="0" smtClean="0"/>
              <a:t>recorded </a:t>
            </a:r>
            <a:r>
              <a:rPr lang="en-US" sz="1800" b="1" dirty="0" smtClean="0"/>
              <a:t>signals, e.g. taped sports games vs. live broadcast.</a:t>
            </a:r>
          </a:p>
          <a:p>
            <a:pPr marL="168275" indent="-168275">
              <a:spcAft>
                <a:spcPts val="1200"/>
              </a:spcAft>
              <a:buFont typeface="Arial" pitchFamily="34" charset="0"/>
              <a:buChar char="•"/>
              <a:tabLst>
                <a:tab pos="4572000" algn="l"/>
              </a:tabLst>
            </a:pPr>
            <a:r>
              <a:rPr lang="en-US" sz="1800" b="1" dirty="0" smtClean="0"/>
              <a:t>Examples:	More examples:</a:t>
            </a:r>
          </a:p>
        </p:txBody>
      </p:sp>
      <p:graphicFrame>
        <p:nvGraphicFramePr>
          <p:cNvPr id="40964" name="Object 4"/>
          <p:cNvGraphicFramePr>
            <a:graphicFrameLocks noChangeAspect="1"/>
          </p:cNvGraphicFramePr>
          <p:nvPr/>
        </p:nvGraphicFramePr>
        <p:xfrm>
          <a:off x="2716723" y="4230315"/>
          <a:ext cx="1868488" cy="1985963"/>
        </p:xfrm>
        <a:graphic>
          <a:graphicData uri="http://schemas.openxmlformats.org/presentationml/2006/ole">
            <p:oleObj spid="_x0000_s40964" name="Equation" r:id="rId4" imgW="1244520" imgH="1320480" progId="Equation.3">
              <p:embed/>
            </p:oleObj>
          </a:graphicData>
        </a:graphic>
      </p:graphicFrame>
      <p:graphicFrame>
        <p:nvGraphicFramePr>
          <p:cNvPr id="40965" name="Object 5"/>
          <p:cNvGraphicFramePr>
            <a:graphicFrameLocks noChangeAspect="1"/>
          </p:cNvGraphicFramePr>
          <p:nvPr/>
        </p:nvGraphicFramePr>
        <p:xfrm>
          <a:off x="576724" y="4229708"/>
          <a:ext cx="1811338" cy="1984375"/>
        </p:xfrm>
        <a:graphic>
          <a:graphicData uri="http://schemas.openxmlformats.org/presentationml/2006/ole">
            <p:oleObj spid="_x0000_s40965" name="Equation" r:id="rId5" imgW="1206360" imgH="1320480" progId="Equation.3">
              <p:embed/>
            </p:oleObj>
          </a:graphicData>
        </a:graphic>
      </p:graphicFrame>
      <p:graphicFrame>
        <p:nvGraphicFramePr>
          <p:cNvPr id="40966" name="Object 6"/>
          <p:cNvGraphicFramePr>
            <a:graphicFrameLocks noChangeAspect="1"/>
          </p:cNvGraphicFramePr>
          <p:nvPr/>
        </p:nvGraphicFramePr>
        <p:xfrm>
          <a:off x="4961746" y="4265950"/>
          <a:ext cx="2574925" cy="2366962"/>
        </p:xfrm>
        <a:graphic>
          <a:graphicData uri="http://schemas.openxmlformats.org/presentationml/2006/ole">
            <p:oleObj spid="_x0000_s40966" name="Equation" r:id="rId6" imgW="1714320" imgH="1574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Linearity</a:t>
            </a:r>
            <a:endParaRPr lang="en-US" b="1" dirty="0">
              <a:solidFill>
                <a:schemeClr val="accent2"/>
              </a:solidFill>
            </a:endParaRPr>
          </a:p>
        </p:txBody>
      </p:sp>
      <p:sp>
        <p:nvSpPr>
          <p:cNvPr id="11" name="TextBox 10"/>
          <p:cNvSpPr txBox="1"/>
          <p:nvPr/>
        </p:nvSpPr>
        <p:spPr>
          <a:xfrm>
            <a:off x="227013" y="661182"/>
            <a:ext cx="8693149" cy="1569660"/>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A system is linear if it obeys the principle of superposition:</a:t>
            </a:r>
          </a:p>
          <a:p>
            <a:pPr marL="338138" indent="-169863">
              <a:spcAft>
                <a:spcPts val="1200"/>
              </a:spcAft>
              <a:buFont typeface="Wingdings" pitchFamily="2" charset="2"/>
              <a:buChar char="§"/>
              <a:tabLst>
                <a:tab pos="1380744" algn="l"/>
                <a:tab pos="7086600" algn="ctr"/>
              </a:tabLst>
            </a:pPr>
            <a:r>
              <a:rPr lang="fr-FR" sz="1800" b="1" dirty="0" smtClean="0"/>
              <a:t>If:	</a:t>
            </a:r>
            <a:r>
              <a:rPr lang="fr-FR" sz="1800" i="1" dirty="0" smtClean="0"/>
              <a:t>x</a:t>
            </a:r>
            <a:r>
              <a:rPr lang="fr-FR" sz="1800" i="1" baseline="-25000" dirty="0" smtClean="0"/>
              <a:t>1</a:t>
            </a:r>
            <a:r>
              <a:rPr lang="fr-FR" sz="1800" i="1" dirty="0" smtClean="0"/>
              <a:t>(t)</a:t>
            </a:r>
            <a:r>
              <a:rPr lang="fr-FR" sz="1800" b="1" i="1" dirty="0" smtClean="0"/>
              <a:t> → </a:t>
            </a:r>
            <a:r>
              <a:rPr lang="fr-FR" sz="1800" i="1" dirty="0" smtClean="0"/>
              <a:t>y</a:t>
            </a:r>
            <a:r>
              <a:rPr lang="fr-FR" sz="1800" i="1" baseline="-25000" dirty="0" smtClean="0"/>
              <a:t>1</a:t>
            </a:r>
            <a:r>
              <a:rPr lang="fr-FR" sz="1800" i="1" dirty="0" smtClean="0"/>
              <a:t>(t)</a:t>
            </a:r>
            <a:r>
              <a:rPr lang="fr-FR" sz="1800" b="1" i="1" dirty="0" smtClean="0"/>
              <a:t> </a:t>
            </a:r>
            <a:r>
              <a:rPr lang="fr-FR" sz="1800" b="1" dirty="0" smtClean="0"/>
              <a:t>and</a:t>
            </a:r>
            <a:r>
              <a:rPr lang="fr-FR" sz="1800" b="1" i="1" dirty="0" smtClean="0"/>
              <a:t> </a:t>
            </a:r>
            <a:r>
              <a:rPr lang="fr-FR" sz="1800" i="1" dirty="0" smtClean="0"/>
              <a:t>x</a:t>
            </a:r>
            <a:r>
              <a:rPr lang="fr-FR" sz="1800" i="1" baseline="-25000" dirty="0" smtClean="0"/>
              <a:t>2</a:t>
            </a:r>
            <a:r>
              <a:rPr lang="fr-FR" sz="1800" i="1" dirty="0" smtClean="0"/>
              <a:t>(t) </a:t>
            </a:r>
            <a:r>
              <a:rPr lang="fr-FR" sz="1800" b="1" i="1" dirty="0" smtClean="0"/>
              <a:t>→ </a:t>
            </a:r>
            <a:r>
              <a:rPr lang="fr-FR" sz="1800" i="1" dirty="0" smtClean="0"/>
              <a:t>y</a:t>
            </a:r>
            <a:r>
              <a:rPr lang="fr-FR" sz="1800" i="1" baseline="-25000" dirty="0" smtClean="0"/>
              <a:t>2</a:t>
            </a:r>
            <a:r>
              <a:rPr lang="fr-FR" sz="1800" i="1" dirty="0" smtClean="0"/>
              <a:t>(t)	 </a:t>
            </a:r>
            <a:r>
              <a:rPr lang="fr-FR" sz="1800" i="1" dirty="0" err="1" smtClean="0"/>
              <a:t>x</a:t>
            </a:r>
            <a:r>
              <a:rPr lang="fr-FR" sz="1800" i="1" baseline="-25000" dirty="0" err="1" smtClean="0"/>
              <a:t>k</a:t>
            </a:r>
            <a:r>
              <a:rPr lang="fr-FR" sz="1800" dirty="0" smtClean="0"/>
              <a:t>[</a:t>
            </a:r>
            <a:r>
              <a:rPr lang="fr-FR" sz="1800" i="1" dirty="0" smtClean="0"/>
              <a:t>n</a:t>
            </a:r>
            <a:r>
              <a:rPr lang="fr-FR" sz="1800" dirty="0" smtClean="0"/>
              <a:t>]</a:t>
            </a:r>
            <a:r>
              <a:rPr lang="fr-FR" sz="1800" b="1" i="1" dirty="0" smtClean="0"/>
              <a:t> → </a:t>
            </a:r>
            <a:r>
              <a:rPr lang="fr-FR" sz="1800" i="1" dirty="0" err="1" smtClean="0"/>
              <a:t>y</a:t>
            </a:r>
            <a:r>
              <a:rPr lang="fr-FR" sz="1800" i="1" baseline="-25000" dirty="0" err="1" smtClean="0"/>
              <a:t>k</a:t>
            </a:r>
            <a:r>
              <a:rPr lang="fr-FR" sz="1800" dirty="0" smtClean="0"/>
              <a:t>[</a:t>
            </a:r>
            <a:r>
              <a:rPr lang="fr-FR" sz="1800" i="1" dirty="0" smtClean="0"/>
              <a:t>n</a:t>
            </a:r>
            <a:r>
              <a:rPr lang="fr-FR" sz="1800" dirty="0" smtClean="0"/>
              <a:t>]</a:t>
            </a:r>
            <a:r>
              <a:rPr lang="fr-FR" sz="1800" b="1" i="1" dirty="0" smtClean="0"/>
              <a:t> </a:t>
            </a:r>
            <a:endParaRPr lang="fr-FR" sz="1800" i="1" dirty="0" smtClean="0"/>
          </a:p>
          <a:p>
            <a:pPr marL="338138" indent="-169863">
              <a:spcAft>
                <a:spcPts val="1200"/>
              </a:spcAft>
              <a:buFont typeface="Wingdings" pitchFamily="2" charset="2"/>
              <a:buChar char="§"/>
              <a:tabLst>
                <a:tab pos="1377950" algn="l"/>
                <a:tab pos="5949950" algn="l"/>
              </a:tabLst>
            </a:pPr>
            <a:r>
              <a:rPr lang="en-US" sz="1800" b="1" dirty="0" smtClean="0"/>
              <a:t>Then:	</a:t>
            </a:r>
            <a:r>
              <a:rPr lang="en-US" sz="1800" i="1" dirty="0" smtClean="0"/>
              <a:t>a</a:t>
            </a:r>
            <a:r>
              <a:rPr lang="fr-FR" sz="1800" i="1" dirty="0" smtClean="0"/>
              <a:t> x</a:t>
            </a:r>
            <a:r>
              <a:rPr lang="fr-FR" sz="1800" i="1" baseline="-25000" dirty="0" smtClean="0"/>
              <a:t>1</a:t>
            </a:r>
            <a:r>
              <a:rPr lang="fr-FR" sz="1800" i="1" dirty="0" smtClean="0"/>
              <a:t>(t)</a:t>
            </a:r>
            <a:r>
              <a:rPr lang="en-US" sz="1800" i="1" dirty="0" smtClean="0"/>
              <a:t> + b</a:t>
            </a:r>
            <a:r>
              <a:rPr lang="fr-FR" sz="1800" i="1" dirty="0" smtClean="0"/>
              <a:t> x</a:t>
            </a:r>
            <a:r>
              <a:rPr lang="fr-FR" sz="1800" i="1" baseline="-25000" dirty="0" smtClean="0"/>
              <a:t>2</a:t>
            </a:r>
            <a:r>
              <a:rPr lang="fr-FR" sz="1800" i="1" dirty="0" smtClean="0"/>
              <a:t>(t)</a:t>
            </a:r>
            <a:r>
              <a:rPr lang="en-US" sz="1800" i="1" dirty="0" smtClean="0"/>
              <a:t> → a</a:t>
            </a:r>
            <a:r>
              <a:rPr lang="fr-FR" sz="1800" i="1" dirty="0" smtClean="0"/>
              <a:t> y</a:t>
            </a:r>
            <a:r>
              <a:rPr lang="fr-FR" sz="1800" i="1" baseline="-25000" dirty="0" smtClean="0"/>
              <a:t>1</a:t>
            </a:r>
            <a:r>
              <a:rPr lang="fr-FR" sz="1800" i="1" dirty="0" smtClean="0"/>
              <a:t>(t)</a:t>
            </a:r>
            <a:r>
              <a:rPr lang="en-US" sz="1800" i="1" dirty="0" smtClean="0"/>
              <a:t> + b</a:t>
            </a:r>
            <a:r>
              <a:rPr lang="fr-FR" sz="1800" i="1" dirty="0" smtClean="0"/>
              <a:t> y</a:t>
            </a:r>
            <a:r>
              <a:rPr lang="fr-FR" sz="1800" i="1" baseline="-25000" dirty="0" smtClean="0"/>
              <a:t>2</a:t>
            </a:r>
            <a:r>
              <a:rPr lang="fr-FR" sz="1800" i="1" dirty="0" smtClean="0"/>
              <a:t>(t)	</a:t>
            </a:r>
            <a:endParaRPr lang="en-US" sz="1800" i="1" dirty="0" smtClean="0"/>
          </a:p>
          <a:p>
            <a:pPr marL="168275" indent="-168275">
              <a:spcAft>
                <a:spcPts val="1200"/>
              </a:spcAft>
              <a:buFont typeface="Arial" pitchFamily="34" charset="0"/>
              <a:buChar char="•"/>
            </a:pPr>
            <a:r>
              <a:rPr lang="en-US" sz="1800" b="1" dirty="0" smtClean="0"/>
              <a:t>Question: Which of these systems are linear?</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13" name="Straight Arrow Connector 12"/>
          <p:cNvCxnSpPr/>
          <p:nvPr/>
        </p:nvCxnSpPr>
        <p:spPr>
          <a:xfrm>
            <a:off x="858129" y="342548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869852" y="3448954"/>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28468" y="2975316"/>
            <a:ext cx="1828800" cy="844062"/>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378635" y="2548621"/>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8" name="TextBox 17"/>
          <p:cNvSpPr txBox="1"/>
          <p:nvPr/>
        </p:nvSpPr>
        <p:spPr>
          <a:xfrm>
            <a:off x="2403232" y="353567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cxnSp>
        <p:nvCxnSpPr>
          <p:cNvPr id="22" name="Straight Arrow Connector 21"/>
          <p:cNvCxnSpPr/>
          <p:nvPr/>
        </p:nvCxnSpPr>
        <p:spPr>
          <a:xfrm>
            <a:off x="3641195" y="3439550"/>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652918" y="346302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61701" y="256268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6" name="TextBox 25"/>
          <p:cNvSpPr txBox="1"/>
          <p:nvPr/>
        </p:nvSpPr>
        <p:spPr>
          <a:xfrm>
            <a:off x="5186298" y="3549747"/>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cxnSp>
        <p:nvCxnSpPr>
          <p:cNvPr id="29" name="Straight Connector 28"/>
          <p:cNvCxnSpPr/>
          <p:nvPr/>
        </p:nvCxnSpPr>
        <p:spPr>
          <a:xfrm flipV="1">
            <a:off x="3627120" y="2790091"/>
            <a:ext cx="1828800" cy="844062"/>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353971" y="343720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6365694" y="3460674"/>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874477" y="2560341"/>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3" name="TextBox 32"/>
          <p:cNvSpPr txBox="1"/>
          <p:nvPr/>
        </p:nvSpPr>
        <p:spPr>
          <a:xfrm>
            <a:off x="7899074" y="354739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sp>
        <p:nvSpPr>
          <p:cNvPr id="41" name="Freeform 40"/>
          <p:cNvSpPr/>
          <p:nvPr/>
        </p:nvSpPr>
        <p:spPr>
          <a:xfrm>
            <a:off x="6541477" y="3038622"/>
            <a:ext cx="1420837" cy="858129"/>
          </a:xfrm>
          <a:custGeom>
            <a:avLst/>
            <a:gdLst>
              <a:gd name="connsiteX0" fmla="*/ 0 w 1420837"/>
              <a:gd name="connsiteY0" fmla="*/ 858129 h 858129"/>
              <a:gd name="connsiteX1" fmla="*/ 436098 w 1420837"/>
              <a:gd name="connsiteY1" fmla="*/ 858129 h 858129"/>
              <a:gd name="connsiteX2" fmla="*/ 1026941 w 1420837"/>
              <a:gd name="connsiteY2" fmla="*/ 0 h 858129"/>
              <a:gd name="connsiteX3" fmla="*/ 1420837 w 1420837"/>
              <a:gd name="connsiteY3" fmla="*/ 0 h 858129"/>
            </a:gdLst>
            <a:ahLst/>
            <a:cxnLst>
              <a:cxn ang="0">
                <a:pos x="connsiteX0" y="connsiteY0"/>
              </a:cxn>
              <a:cxn ang="0">
                <a:pos x="connsiteX1" y="connsiteY1"/>
              </a:cxn>
              <a:cxn ang="0">
                <a:pos x="connsiteX2" y="connsiteY2"/>
              </a:cxn>
              <a:cxn ang="0">
                <a:pos x="connsiteX3" y="connsiteY3"/>
              </a:cxn>
            </a:cxnLst>
            <a:rect l="l" t="t" r="r" b="b"/>
            <a:pathLst>
              <a:path w="1420837" h="858129">
                <a:moveTo>
                  <a:pt x="0" y="858129"/>
                </a:moveTo>
                <a:lnTo>
                  <a:pt x="436098" y="858129"/>
                </a:lnTo>
                <a:lnTo>
                  <a:pt x="1026941" y="0"/>
                </a:lnTo>
                <a:lnTo>
                  <a:pt x="1420837" y="0"/>
                </a:lnTo>
              </a:path>
            </a:pathLst>
          </a:cu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4759" name="Object 7"/>
          <p:cNvGraphicFramePr>
            <a:graphicFrameLocks noChangeAspect="1"/>
          </p:cNvGraphicFramePr>
          <p:nvPr/>
        </p:nvGraphicFramePr>
        <p:xfrm>
          <a:off x="776288" y="5366123"/>
          <a:ext cx="2078037" cy="306387"/>
        </p:xfrm>
        <a:graphic>
          <a:graphicData uri="http://schemas.openxmlformats.org/presentationml/2006/ole">
            <p:oleObj spid="_x0000_s74759" name="Equation" r:id="rId3" imgW="1384200" imgH="203040" progId="Equation.3">
              <p:embed/>
            </p:oleObj>
          </a:graphicData>
        </a:graphic>
      </p:graphicFrame>
      <p:pic>
        <p:nvPicPr>
          <p:cNvPr id="74760" name="Picture 8">
            <a:hlinkClick r:id="rId4"/>
          </p:cNvPr>
          <p:cNvPicPr>
            <a:picLocks noChangeAspect="1" noChangeArrowheads="1"/>
          </p:cNvPicPr>
          <p:nvPr/>
        </p:nvPicPr>
        <p:blipFill>
          <a:blip r:embed="rId5"/>
          <a:srcRect/>
          <a:stretch>
            <a:fillRect/>
          </a:stretch>
        </p:blipFill>
        <p:spPr bwMode="auto">
          <a:xfrm>
            <a:off x="5774298" y="4958489"/>
            <a:ext cx="3057867" cy="1158167"/>
          </a:xfrm>
          <a:prstGeom prst="rect">
            <a:avLst/>
          </a:prstGeom>
          <a:noFill/>
          <a:ln w="9525">
            <a:noFill/>
            <a:miter lim="800000"/>
            <a:headEnd/>
            <a:tailEnd/>
          </a:ln>
          <a:effectLst/>
        </p:spPr>
      </p:pic>
      <p:pic>
        <p:nvPicPr>
          <p:cNvPr id="74761" name="Picture 9">
            <a:hlinkClick r:id="rId6"/>
          </p:cNvPr>
          <p:cNvPicPr>
            <a:picLocks noChangeAspect="1" noChangeArrowheads="1"/>
          </p:cNvPicPr>
          <p:nvPr/>
        </p:nvPicPr>
        <p:blipFill>
          <a:blip r:embed="rId7"/>
          <a:srcRect/>
          <a:stretch>
            <a:fillRect/>
          </a:stretch>
        </p:blipFill>
        <p:spPr bwMode="auto">
          <a:xfrm>
            <a:off x="3745522" y="4691313"/>
            <a:ext cx="1692519" cy="1692519"/>
          </a:xfrm>
          <a:prstGeom prst="rect">
            <a:avLst/>
          </a:prstGeom>
          <a:noFill/>
          <a:ln w="9525">
            <a:noFill/>
            <a:miter lim="800000"/>
            <a:headEnd/>
            <a:tailEnd/>
          </a:ln>
          <a:effectLst/>
        </p:spPr>
      </p:pic>
      <p:graphicFrame>
        <p:nvGraphicFramePr>
          <p:cNvPr id="74762" name="Object 10"/>
          <p:cNvGraphicFramePr>
            <a:graphicFrameLocks noChangeAspect="1"/>
          </p:cNvGraphicFramePr>
          <p:nvPr/>
        </p:nvGraphicFramePr>
        <p:xfrm>
          <a:off x="6173788" y="1488416"/>
          <a:ext cx="2343150" cy="515937"/>
        </p:xfrm>
        <a:graphic>
          <a:graphicData uri="http://schemas.openxmlformats.org/presentationml/2006/ole">
            <p:oleObj spid="_x0000_s74762" name="Equation" r:id="rId8" imgW="1562040" imgH="34272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Time-Invariance</a:t>
            </a:r>
            <a:endParaRPr lang="en-US" b="1" dirty="0">
              <a:solidFill>
                <a:schemeClr val="accent2"/>
              </a:solidFill>
            </a:endParaRPr>
          </a:p>
        </p:txBody>
      </p:sp>
      <p:sp>
        <p:nvSpPr>
          <p:cNvPr id="4" name="Rectangle 3"/>
          <p:cNvSpPr/>
          <p:nvPr/>
        </p:nvSpPr>
        <p:spPr>
          <a:xfrm>
            <a:off x="186396" y="647114"/>
            <a:ext cx="8707438" cy="2400657"/>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Informally, a system is time-invariant (TI) if its behavior does not depend on the choice of </a:t>
            </a:r>
            <a:r>
              <a:rPr lang="en-US" sz="1800" i="1" dirty="0" smtClean="0"/>
              <a:t>t </a:t>
            </a:r>
            <a:r>
              <a:rPr lang="en-US" sz="1800" dirty="0" smtClean="0"/>
              <a:t>=</a:t>
            </a:r>
            <a:r>
              <a:rPr lang="en-US" sz="1800" i="1" dirty="0" smtClean="0"/>
              <a:t> 0</a:t>
            </a:r>
            <a:r>
              <a:rPr lang="en-US" sz="1800" b="1" i="1" dirty="0" smtClean="0"/>
              <a:t>. Then two identical </a:t>
            </a:r>
            <a:r>
              <a:rPr lang="en-US" sz="1800" b="1" dirty="0" smtClean="0"/>
              <a:t>experiments will yield the same results, regardless the starting time.</a:t>
            </a:r>
          </a:p>
          <a:p>
            <a:pPr marL="168275" indent="-168275">
              <a:spcAft>
                <a:spcPts val="1200"/>
              </a:spcAft>
              <a:buFont typeface="Arial" pitchFamily="34" charset="0"/>
              <a:buChar char="•"/>
            </a:pPr>
            <a:r>
              <a:rPr lang="en-US" sz="1800" b="1" dirty="0" smtClean="0"/>
              <a:t>Mathematically (in DT): A system is time-invariant (TI) if for any input </a:t>
            </a:r>
            <a:r>
              <a:rPr lang="en-US" sz="1800" i="1" dirty="0" smtClean="0"/>
              <a:t>x</a:t>
            </a:r>
            <a:r>
              <a:rPr lang="en-US" sz="1800" dirty="0" smtClean="0"/>
              <a:t>[</a:t>
            </a:r>
            <a:r>
              <a:rPr lang="en-US" sz="1800" i="1" dirty="0" smtClean="0"/>
              <a:t>n</a:t>
            </a:r>
            <a:r>
              <a:rPr lang="en-US" sz="1800" dirty="0" smtClean="0"/>
              <a:t>] </a:t>
            </a:r>
            <a:r>
              <a:rPr lang="en-US" sz="1800" b="1" dirty="0" smtClean="0"/>
              <a:t>and any time shift</a:t>
            </a:r>
            <a:r>
              <a:rPr lang="en-US" sz="1800" b="1" i="1" dirty="0" smtClean="0"/>
              <a:t> </a:t>
            </a:r>
            <a:r>
              <a:rPr lang="en-US" sz="1800" i="1" dirty="0" smtClean="0"/>
              <a:t>n</a:t>
            </a:r>
            <a:r>
              <a:rPr lang="en-US" sz="1800" b="1" baseline="-25000" dirty="0" smtClean="0"/>
              <a:t>0</a:t>
            </a:r>
            <a:r>
              <a:rPr lang="en-US" sz="1800" b="1" i="1" dirty="0" smtClean="0"/>
              <a:t>, </a:t>
            </a:r>
            <a:r>
              <a:rPr lang="en-US" sz="1800" b="1" dirty="0" smtClean="0"/>
              <a:t>if </a:t>
            </a:r>
            <a:r>
              <a:rPr lang="en-US" sz="1800" i="1" dirty="0" smtClean="0"/>
              <a:t>x</a:t>
            </a:r>
            <a:r>
              <a:rPr lang="en-US" sz="1800" dirty="0" smtClean="0"/>
              <a:t>[</a:t>
            </a:r>
            <a:r>
              <a:rPr lang="en-US" sz="1800" i="1" dirty="0" smtClean="0"/>
              <a:t>n</a:t>
            </a:r>
            <a:r>
              <a:rPr lang="en-US" sz="1800" dirty="0" smtClean="0"/>
              <a:t>] </a:t>
            </a:r>
            <a:r>
              <a:rPr lang="en-US" sz="1800" b="1" i="1" dirty="0" smtClean="0"/>
              <a:t>→ </a:t>
            </a:r>
            <a:r>
              <a:rPr lang="en-US" sz="1800" i="1" dirty="0" smtClean="0"/>
              <a:t>y</a:t>
            </a:r>
            <a:r>
              <a:rPr lang="en-US" sz="1800" dirty="0" smtClean="0"/>
              <a:t>[</a:t>
            </a:r>
            <a:r>
              <a:rPr lang="en-US" sz="1800" i="1" dirty="0" smtClean="0"/>
              <a:t>n</a:t>
            </a:r>
            <a:r>
              <a:rPr lang="en-US" sz="1800" dirty="0" smtClean="0"/>
              <a:t>], </a:t>
            </a:r>
            <a:r>
              <a:rPr lang="pt-BR" sz="1800" b="1" dirty="0" smtClean="0"/>
              <a:t>then </a:t>
            </a:r>
            <a:r>
              <a:rPr lang="pt-BR" sz="1800" i="1" dirty="0" smtClean="0"/>
              <a:t>x</a:t>
            </a:r>
            <a:r>
              <a:rPr lang="pt-BR" sz="1800" dirty="0" smtClean="0"/>
              <a:t>[</a:t>
            </a:r>
            <a:r>
              <a:rPr lang="pt-BR" sz="1800" i="1" dirty="0" smtClean="0"/>
              <a:t>n</a:t>
            </a:r>
            <a:r>
              <a:rPr lang="pt-BR" sz="1800" b="1" i="1" dirty="0" smtClean="0"/>
              <a:t> </a:t>
            </a:r>
            <a:r>
              <a:rPr lang="pt-BR" sz="1800" dirty="0" smtClean="0"/>
              <a:t>–</a:t>
            </a:r>
            <a:r>
              <a:rPr lang="pt-BR" sz="1800" b="1" i="1" dirty="0" smtClean="0"/>
              <a:t> </a:t>
            </a:r>
            <a:r>
              <a:rPr lang="en-US" sz="1800" i="1" dirty="0" smtClean="0"/>
              <a:t>n</a:t>
            </a:r>
            <a:r>
              <a:rPr lang="en-US" sz="1800" b="1" baseline="-25000" dirty="0" smtClean="0"/>
              <a:t>0</a:t>
            </a:r>
            <a:r>
              <a:rPr lang="pt-BR" sz="1800" dirty="0" smtClean="0"/>
              <a:t>]</a:t>
            </a:r>
            <a:r>
              <a:rPr lang="pt-BR" sz="1800" b="1" i="1" dirty="0" smtClean="0"/>
              <a:t> → </a:t>
            </a:r>
            <a:r>
              <a:rPr lang="pt-BR" sz="1800" i="1" dirty="0" smtClean="0"/>
              <a:t>y</a:t>
            </a:r>
            <a:r>
              <a:rPr lang="pt-BR" sz="1800" dirty="0" smtClean="0"/>
              <a:t>[</a:t>
            </a:r>
            <a:r>
              <a:rPr lang="pt-BR" sz="1800" i="1" dirty="0" smtClean="0"/>
              <a:t>n </a:t>
            </a:r>
            <a:r>
              <a:rPr lang="pt-BR" sz="1800" dirty="0" smtClean="0"/>
              <a:t>–</a:t>
            </a:r>
            <a:r>
              <a:rPr lang="pt-BR" sz="1800" i="1" dirty="0" smtClean="0"/>
              <a:t> </a:t>
            </a:r>
            <a:r>
              <a:rPr lang="en-US" sz="1800" i="1" dirty="0" smtClean="0"/>
              <a:t>n</a:t>
            </a:r>
            <a:r>
              <a:rPr lang="en-US" sz="1800" baseline="-25000" dirty="0" smtClean="0"/>
              <a:t>0</a:t>
            </a:r>
            <a:r>
              <a:rPr lang="pt-BR" sz="1800" dirty="0" smtClean="0"/>
              <a:t>]</a:t>
            </a:r>
            <a:r>
              <a:rPr lang="pt-BR" sz="1800" b="1" dirty="0" smtClean="0"/>
              <a:t>.</a:t>
            </a:r>
            <a:endParaRPr lang="pt-BR" sz="1800" b="1" i="1" dirty="0" smtClean="0"/>
          </a:p>
          <a:p>
            <a:pPr marL="168275" indent="-168275">
              <a:spcAft>
                <a:spcPts val="1200"/>
              </a:spcAft>
            </a:pPr>
            <a:r>
              <a:rPr lang="en-US" sz="1800" b="1" dirty="0" smtClean="0"/>
              <a:t>	Similarly for a CT time-invariant system,</a:t>
            </a:r>
            <a:r>
              <a:rPr lang="en-US" sz="1800" b="1" i="1" dirty="0" smtClean="0"/>
              <a:t> </a:t>
            </a:r>
            <a:r>
              <a:rPr lang="en-US" sz="1800" b="1" dirty="0" smtClean="0"/>
              <a:t>if </a:t>
            </a:r>
            <a:r>
              <a:rPr lang="en-US" sz="1800" i="1" dirty="0" smtClean="0"/>
              <a:t>x</a:t>
            </a:r>
            <a:r>
              <a:rPr lang="en-US" sz="1800" dirty="0" smtClean="0"/>
              <a:t>(</a:t>
            </a:r>
            <a:r>
              <a:rPr lang="en-US" sz="1800" i="1" dirty="0" smtClean="0"/>
              <a:t>t</a:t>
            </a:r>
            <a:r>
              <a:rPr lang="en-US" sz="1800" dirty="0" smtClean="0"/>
              <a:t>) </a:t>
            </a:r>
            <a:r>
              <a:rPr lang="en-US" sz="1800" b="1" i="1" dirty="0" smtClean="0"/>
              <a:t>→ </a:t>
            </a:r>
            <a:r>
              <a:rPr lang="en-US" sz="1800" i="1" dirty="0" smtClean="0"/>
              <a:t>y</a:t>
            </a:r>
            <a:r>
              <a:rPr lang="en-US" sz="1800" dirty="0" smtClean="0"/>
              <a:t>(</a:t>
            </a:r>
            <a:r>
              <a:rPr lang="en-US" sz="1800" i="1" dirty="0" smtClean="0"/>
              <a:t>t</a:t>
            </a:r>
            <a:r>
              <a:rPr lang="en-US" sz="1800" dirty="0" smtClean="0"/>
              <a:t>), </a:t>
            </a:r>
            <a:r>
              <a:rPr lang="pt-BR" sz="1800" b="1" dirty="0" smtClean="0"/>
              <a:t>then </a:t>
            </a:r>
            <a:r>
              <a:rPr lang="pt-BR" sz="1800" i="1" dirty="0" smtClean="0"/>
              <a:t>x</a:t>
            </a:r>
            <a:r>
              <a:rPr lang="pt-BR" sz="1800" dirty="0" smtClean="0"/>
              <a:t>(</a:t>
            </a:r>
            <a:r>
              <a:rPr lang="pt-BR" sz="1800" i="1" dirty="0" smtClean="0"/>
              <a:t>t </a:t>
            </a:r>
            <a:r>
              <a:rPr lang="pt-BR" sz="1800" dirty="0" smtClean="0"/>
              <a:t>–</a:t>
            </a:r>
            <a:r>
              <a:rPr lang="pt-BR" sz="1800" i="1" dirty="0" smtClean="0"/>
              <a:t> </a:t>
            </a:r>
            <a:r>
              <a:rPr lang="en-US" sz="1800" i="1" dirty="0" smtClean="0"/>
              <a:t>t</a:t>
            </a:r>
            <a:r>
              <a:rPr lang="en-US" sz="1800" b="1" baseline="-25000" dirty="0" smtClean="0"/>
              <a:t>0</a:t>
            </a:r>
            <a:r>
              <a:rPr lang="pt-BR" sz="1800" dirty="0" smtClean="0"/>
              <a:t>)</a:t>
            </a:r>
            <a:r>
              <a:rPr lang="pt-BR" sz="1800" b="1" i="1" dirty="0" smtClean="0"/>
              <a:t> → </a:t>
            </a:r>
            <a:r>
              <a:rPr lang="pt-BR" sz="1800" i="1" dirty="0" smtClean="0"/>
              <a:t>y</a:t>
            </a:r>
            <a:r>
              <a:rPr lang="pt-BR" sz="1800" dirty="0" smtClean="0"/>
              <a:t>(</a:t>
            </a:r>
            <a:r>
              <a:rPr lang="pt-BR" sz="1800" i="1" dirty="0" smtClean="0"/>
              <a:t>t </a:t>
            </a:r>
            <a:r>
              <a:rPr lang="pt-BR" sz="1800" dirty="0" smtClean="0"/>
              <a:t>–</a:t>
            </a:r>
            <a:r>
              <a:rPr lang="pt-BR" sz="1800" i="1" dirty="0" smtClean="0"/>
              <a:t> t</a:t>
            </a:r>
            <a:r>
              <a:rPr lang="en-US" sz="1800" baseline="-25000" dirty="0" smtClean="0"/>
              <a:t>0</a:t>
            </a:r>
            <a:r>
              <a:rPr lang="pt-BR" sz="1800" dirty="0" smtClean="0"/>
              <a:t>)</a:t>
            </a:r>
            <a:r>
              <a:rPr lang="pt-BR" sz="1800" b="1" dirty="0" smtClean="0"/>
              <a:t>.</a:t>
            </a:r>
          </a:p>
          <a:p>
            <a:pPr marL="168275" indent="-168275">
              <a:spcAft>
                <a:spcPts val="1200"/>
              </a:spcAft>
              <a:buFont typeface="Arial" pitchFamily="34" charset="0"/>
              <a:buChar char="•"/>
              <a:tabLst>
                <a:tab pos="4572000" algn="l"/>
              </a:tabLst>
            </a:pPr>
            <a:r>
              <a:rPr lang="en-US" sz="1800" b="1" dirty="0" smtClean="0"/>
              <a:t>Examples:	More examples:</a:t>
            </a:r>
          </a:p>
        </p:txBody>
      </p:sp>
      <p:graphicFrame>
        <p:nvGraphicFramePr>
          <p:cNvPr id="75785" name="Object 9"/>
          <p:cNvGraphicFramePr>
            <a:graphicFrameLocks noChangeAspect="1"/>
          </p:cNvGraphicFramePr>
          <p:nvPr/>
        </p:nvGraphicFramePr>
        <p:xfrm>
          <a:off x="2716213" y="3274064"/>
          <a:ext cx="1868487" cy="1985962"/>
        </p:xfrm>
        <a:graphic>
          <a:graphicData uri="http://schemas.openxmlformats.org/presentationml/2006/ole">
            <p:oleObj spid="_x0000_s75785" name="Equation" r:id="rId3" imgW="1244520" imgH="1320480" progId="Equation.3">
              <p:embed/>
            </p:oleObj>
          </a:graphicData>
        </a:graphic>
      </p:graphicFrame>
      <p:graphicFrame>
        <p:nvGraphicFramePr>
          <p:cNvPr id="75786" name="Object 10"/>
          <p:cNvGraphicFramePr>
            <a:graphicFrameLocks noChangeAspect="1"/>
          </p:cNvGraphicFramePr>
          <p:nvPr/>
        </p:nvGraphicFramePr>
        <p:xfrm>
          <a:off x="576263" y="3272476"/>
          <a:ext cx="1811337" cy="1984375"/>
        </p:xfrm>
        <a:graphic>
          <a:graphicData uri="http://schemas.openxmlformats.org/presentationml/2006/ole">
            <p:oleObj spid="_x0000_s75786" name="Equation" r:id="rId4" imgW="1206360" imgH="1320480" progId="Equation.3">
              <p:embed/>
            </p:oleObj>
          </a:graphicData>
        </a:graphic>
      </p:graphicFrame>
      <p:graphicFrame>
        <p:nvGraphicFramePr>
          <p:cNvPr id="75787" name="Object 11"/>
          <p:cNvGraphicFramePr>
            <a:graphicFrameLocks noChangeAspect="1"/>
          </p:cNvGraphicFramePr>
          <p:nvPr/>
        </p:nvGraphicFramePr>
        <p:xfrm>
          <a:off x="4962525" y="3308989"/>
          <a:ext cx="2574925" cy="2366962"/>
        </p:xfrm>
        <a:graphic>
          <a:graphicData uri="http://schemas.openxmlformats.org/presentationml/2006/ole">
            <p:oleObj spid="_x0000_s75787" name="Equation" r:id="rId5" imgW="1714320" imgH="1574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15906</TotalTime>
  <Words>1066</Words>
  <Application>Microsoft PowerPoint</Application>
  <PresentationFormat>Letter Paper (8.5x11 in)</PresentationFormat>
  <Paragraphs>96</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1336</cp:revision>
  <dcterms:created xsi:type="dcterms:W3CDTF">2002-09-12T17:13:32Z</dcterms:created>
  <dcterms:modified xsi:type="dcterms:W3CDTF">2009-01-12T04:56:24Z</dcterms:modified>
</cp:coreProperties>
</file>