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325" r:id="rId3"/>
    <p:sldId id="452" r:id="rId4"/>
    <p:sldId id="454" r:id="rId5"/>
    <p:sldId id="455" r:id="rId6"/>
    <p:sldId id="481" r:id="rId7"/>
    <p:sldId id="456" r:id="rId8"/>
    <p:sldId id="489" r:id="rId9"/>
    <p:sldId id="490" r:id="rId10"/>
    <p:sldId id="491" r:id="rId11"/>
    <p:sldId id="492" r:id="rId12"/>
    <p:sldId id="478" r:id="rId13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026" y="-90"/>
      </p:cViewPr>
      <p:guideLst>
        <p:guide orient="horz" pos="2168"/>
        <p:guide pos="15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43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://www.isip.piconepress.com/publications/courses/ece_3163/lectures/2009_spring/lecture_06.mp3" TargetMode="External"/><Relationship Id="rId3" Type="http://schemas.openxmlformats.org/officeDocument/2006/relationships/hyperlink" Target="http://en.wikipedia.org/wiki/Recurrence_relation" TargetMode="External"/><Relationship Id="rId7" Type="http://schemas.openxmlformats.org/officeDocument/2006/relationships/hyperlink" Target="http://www.amcp.org/data/jmcp/vol6/num6/004.asp" TargetMode="Externa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ellar.mit.edu/S/course/6/sp08/6.003/courseMaterial/topics/topic1/lectureNotes/Lecture__4/Lecture__4.pdf" TargetMode="External"/><Relationship Id="rId11" Type="http://schemas.openxmlformats.org/officeDocument/2006/relationships/hyperlink" Target="http://math.la.asu.edu/~kawski/MAPLE/commMAPLEindex.html" TargetMode="External"/><Relationship Id="rId5" Type="http://schemas.openxmlformats.org/officeDocument/2006/relationships/hyperlink" Target="http://people.revoledu.com/kardi/tutorial/DifferenceEquation/index.html" TargetMode="External"/><Relationship Id="rId15" Type="http://schemas.openxmlformats.org/officeDocument/2006/relationships/hyperlink" Target="http://www.isip.piconepress.com/publications/courses/ece_3163/lectures/2009_spring/lecture_06.pptx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synechism.org/drupal/de2de/" TargetMode="External"/><Relationship Id="rId9" Type="http://schemas.openxmlformats.org/officeDocument/2006/relationships/hyperlink" Target="http://www.answers.com/topic/differential-equation" TargetMode="External"/><Relationship Id="rId1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hyperlink" Target="http://stellar.mit.edu/S/course/6/sp08/6.003/courseMaterial/topics/topic1/lectureNotes/Lecture__4/Lecture__4.pdf" TargetMode="Externa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sers.ece.gatech.edu/~bonnie/book3/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hyperlink" Target="http://stellar.mit.edu/S/course/6/sp08/6.003/courseMaterial/topics/topic1/lectureNotes/Lecture__4/Lecture__4.pdf" TargetMode="Externa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gatech.edu/~bonnie/book3/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hyperlink" Target="http://stellar.mit.edu/S/course/6/sp08/6.003/courseMaterial/topics/topic1/lectureNotes/Lecture__4/Lecture__4.pdf" TargetMode="Externa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Difference Equations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Recursive Solutions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Differential Equations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Numerical Solutions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Representation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of CT </a:t>
            </a: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SIgnals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smtClean="0">
                <a:solidFill>
                  <a:schemeClr val="bg1"/>
                </a:solidFill>
                <a:hlinkClick r:id="rId3"/>
              </a:rPr>
              <a:t>Wiki 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Difference Equations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DS:  Diff. To. Differential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TK: Diff. Eq.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MIT 6.003: Lecture 4 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06: </a:t>
            </a:r>
            <a:r>
              <a:rPr lang="en-US" b="1" dirty="0" smtClean="0">
                <a:solidFill>
                  <a:schemeClr val="accent2"/>
                </a:solidFill>
              </a:rPr>
              <a:t>DIFFERENCE AND DIFFERENTIAL EQUATIONS AND THEIR SOLUTIONS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87221" y="1543050"/>
            <a:ext cx="1599579" cy="18986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2707" name="Picture 3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4" y="3474718"/>
            <a:ext cx="3614736" cy="212077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2708" name="Picture 4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72063" y="1543050"/>
            <a:ext cx="1993875" cy="18986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3" name="Picture 12" descr="x.JPG">
              <a:hlinkClick r:id="rId13"/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5" name="Picture 4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CT Signals Using Impulse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5" y="590843"/>
            <a:ext cx="3471205" cy="1261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approximate a CT signal</a:t>
            </a:r>
            <a:br>
              <a:rPr lang="en-US" sz="1800" b="1" dirty="0" smtClean="0"/>
            </a:br>
            <a:r>
              <a:rPr lang="en-US" sz="1800" b="1" dirty="0" smtClean="0"/>
              <a:t>as a weighted pulse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signal can be written as a sum of these pulses:</a:t>
            </a:r>
          </a:p>
        </p:txBody>
      </p:sp>
      <p:pic>
        <p:nvPicPr>
          <p:cNvPr id="11366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t="39792"/>
          <a:stretch>
            <a:fillRect/>
          </a:stretch>
        </p:blipFill>
        <p:spPr bwMode="auto">
          <a:xfrm>
            <a:off x="3970606" y="647105"/>
            <a:ext cx="4871032" cy="157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466725" y="1975973"/>
          <a:ext cx="2598738" cy="647700"/>
        </p:xfrm>
        <a:graphic>
          <a:graphicData uri="http://schemas.openxmlformats.org/presentationml/2006/ole">
            <p:oleObj spid="_x0000_s113670" name="Equation" r:id="rId5" imgW="1726920" imgH="4316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85365" y="2712282"/>
            <a:ext cx="34712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the limit, as            :</a:t>
            </a:r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1932721" y="2729621"/>
          <a:ext cx="668337" cy="266700"/>
        </p:xfrm>
        <a:graphic>
          <a:graphicData uri="http://schemas.openxmlformats.org/presentationml/2006/ole">
            <p:oleObj spid="_x0000_s113671" name="Equation" r:id="rId6" imgW="444240" imgH="177480" progId="Equation.3">
              <p:embed/>
            </p:oleObj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438150" y="3089275"/>
          <a:ext cx="2293937" cy="704850"/>
        </p:xfrm>
        <a:graphic>
          <a:graphicData uri="http://schemas.openxmlformats.org/presentationml/2006/ole">
            <p:oleObj spid="_x0000_s113672" name="Equation" r:id="rId7" imgW="1523880" imgH="4698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83021" y="3947894"/>
            <a:ext cx="846861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Mathematical definition of an impulse</a:t>
            </a:r>
            <a:br>
              <a:rPr lang="en-US" sz="1800" b="1" dirty="0" smtClean="0"/>
            </a:br>
            <a:r>
              <a:rPr lang="en-US" sz="1800" b="1" dirty="0" smtClean="0"/>
              <a:t>function (the equivalent of the unit pulse</a:t>
            </a:r>
            <a:br>
              <a:rPr lang="en-US" sz="1800" b="1" dirty="0" smtClean="0"/>
            </a:br>
            <a:r>
              <a:rPr lang="en-US" sz="1800" b="1" dirty="0" smtClean="0"/>
              <a:t>for DT signals and systems):</a:t>
            </a:r>
          </a:p>
        </p:txBody>
      </p:sp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5418320" y="3638255"/>
          <a:ext cx="1987550" cy="1485900"/>
        </p:xfrm>
        <a:graphic>
          <a:graphicData uri="http://schemas.openxmlformats.org/presentationml/2006/ole">
            <p:oleObj spid="_x0000_s113673" name="Equation" r:id="rId8" imgW="1320480" imgH="99036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94744" y="5310100"/>
            <a:ext cx="846861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Unit pulses can be constructed from many functional shapes (e.g., triangular or Gaussian) as long as they have a vanishingly small width. The rectangular pulse is popular because it is easy to integrate </a:t>
            </a:r>
            <a:r>
              <a:rPr lang="en-US" sz="1800" b="1" dirty="0" smtClean="0">
                <a:sym typeface="Wingdings" pitchFamily="2" charset="2"/>
              </a:rPr>
              <a:t>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linear constant coefficient difference equation.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demonstrated how to solve such equations numerically.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demonstrated how these difference equations can be used to approximate differential equations.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how to convert derivatives to differences.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compared the accuracy of the analytic and approximate solutions for a series RC circuit.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method for representing CT signals as a combination of impulse functions. We will use this representation to derive the convolution integral for CT signals.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02051" y="647115"/>
            <a:ext cx="5664175" cy="167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model the input/output behavior of a DT LTI systems using an Nth-order input/output difference equation (also called a digital filter):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497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Constant-Coefficient Difference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458788" y="1595266"/>
          <a:ext cx="3130550" cy="649288"/>
        </p:xfrm>
        <a:graphic>
          <a:graphicData uri="http://schemas.openxmlformats.org/presentationml/2006/ole">
            <p:oleObj spid="_x0000_s70659" name="Equation" r:id="rId3" imgW="2082600" imgH="43164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931151" y="1230471"/>
            <a:ext cx="2840175" cy="655612"/>
            <a:chOff x="3183964" y="709955"/>
            <a:chExt cx="2840175" cy="655612"/>
          </a:xfrm>
        </p:grpSpPr>
        <p:grpSp>
          <p:nvGrpSpPr>
            <p:cNvPr id="15" name="Group 14"/>
            <p:cNvGrpSpPr/>
            <p:nvPr/>
          </p:nvGrpSpPr>
          <p:grpSpPr>
            <a:xfrm>
              <a:off x="3944465" y="714658"/>
              <a:ext cx="1322363" cy="645238"/>
              <a:chOff x="4167618" y="1310171"/>
              <a:chExt cx="1322363" cy="64523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5752" y="1338306"/>
                <a:ext cx="125202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D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V="1">
              <a:off x="3184810" y="1037277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292619" y="1037277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0657" name="Object 1"/>
            <p:cNvGraphicFramePr>
              <a:graphicFrameLocks noChangeAspect="1"/>
            </p:cNvGraphicFramePr>
            <p:nvPr/>
          </p:nvGraphicFramePr>
          <p:xfrm>
            <a:off x="3183964" y="724023"/>
            <a:ext cx="438150" cy="306387"/>
          </p:xfrm>
          <a:graphic>
            <a:graphicData uri="http://schemas.openxmlformats.org/presentationml/2006/ole">
              <p:oleObj spid="_x0000_s70657" name="Equation" r:id="rId4" imgW="291960" imgH="203040" progId="Equation.3">
                <p:embed/>
              </p:oleObj>
            </a:graphicData>
          </a:graphic>
        </p:graphicFrame>
        <p:graphicFrame>
          <p:nvGraphicFramePr>
            <p:cNvPr id="70658" name="Object 2"/>
            <p:cNvGraphicFramePr>
              <a:graphicFrameLocks noChangeAspect="1"/>
            </p:cNvGraphicFramePr>
            <p:nvPr/>
          </p:nvGraphicFramePr>
          <p:xfrm>
            <a:off x="5380990" y="709955"/>
            <a:ext cx="458788" cy="306387"/>
          </p:xfrm>
          <a:graphic>
            <a:graphicData uri="http://schemas.openxmlformats.org/presentationml/2006/ole">
              <p:oleObj spid="_x0000_s70658" name="Equation" r:id="rId5" imgW="304560" imgH="203040" progId="Equation.3">
                <p:embed/>
              </p:oleObj>
            </a:graphicData>
          </a:graphic>
        </p:graphicFrame>
        <p:graphicFrame>
          <p:nvGraphicFramePr>
            <p:cNvPr id="70661" name="Object 5"/>
            <p:cNvGraphicFramePr>
              <a:graphicFrameLocks noChangeAspect="1"/>
            </p:cNvGraphicFramePr>
            <p:nvPr/>
          </p:nvGraphicFramePr>
          <p:xfrm>
            <a:off x="4420138" y="1059179"/>
            <a:ext cx="438150" cy="306388"/>
          </p:xfrm>
          <a:graphic>
            <a:graphicData uri="http://schemas.openxmlformats.org/presentationml/2006/ole">
              <p:oleObj spid="_x0000_s70661" name="Equation" r:id="rId6" imgW="291960" imgH="203040" progId="Equation.3">
                <p:embed/>
              </p:oleObj>
            </a:graphicData>
          </a:graphic>
        </p:graphicFrame>
      </p:grp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91496" y="2389164"/>
            <a:ext cx="8333520" cy="105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Solution of such equations can be easily computed by solving for y[n]:</a:t>
            </a:r>
            <a:endParaRPr lang="en-US" sz="1800" b="1" dirty="0" smtClean="0"/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458788" y="2792413"/>
          <a:ext cx="3265487" cy="649287"/>
        </p:xfrm>
        <a:graphic>
          <a:graphicData uri="http://schemas.openxmlformats.org/presentationml/2006/ole">
            <p:oleObj spid="_x0000_s70662" name="Equation" r:id="rId7" imgW="2171520" imgH="431640" progId="Equation.3">
              <p:embed/>
            </p:oleObj>
          </a:graphicData>
        </a:graphic>
      </p:graphicFrame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34950" y="3526108"/>
            <a:ext cx="8333520" cy="105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us consider a simple example: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Let us assume:                                                  (the latter are referred to as initial conditions). The output can be computed using a table:</a:t>
            </a:r>
            <a:endParaRPr lang="en-US" sz="1800" b="1" dirty="0" smtClean="0"/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4182183" y="3526108"/>
          <a:ext cx="3608387" cy="306388"/>
        </p:xfrm>
        <a:graphic>
          <a:graphicData uri="http://schemas.openxmlformats.org/presentationml/2006/ole">
            <p:oleObj spid="_x0000_s70663" name="Equation" r:id="rId8" imgW="2400120" imgH="203040" progId="Equation.3">
              <p:embed/>
            </p:oleObj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2101702" y="3959006"/>
          <a:ext cx="3035300" cy="306387"/>
        </p:xfrm>
        <a:graphic>
          <a:graphicData uri="http://schemas.openxmlformats.org/presentationml/2006/ole">
            <p:oleObj spid="_x0000_s70664" name="Equation" r:id="rId9" imgW="2019240" imgH="203040" progId="Equation.3">
              <p:embed/>
            </p:oleObj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524001" y="4632960"/>
          <a:ext cx="6095999" cy="192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x[n]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x[n-1]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x[n-2]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y[n]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y[n-1]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y[n-2]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Difference Equations in MATLAB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2051" y="928474"/>
            <a:ext cx="4355881" cy="220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solutions to these equations can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be easily programmed in MATLAB.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Note that the key step is actually a dot product between the equation’s coefficients and the previous samples of the output and input (often referred to as the filter memory).</a:t>
            </a:r>
            <a:endParaRPr lang="en-US" sz="1800" b="1" dirty="0" smtClean="0"/>
          </a:p>
        </p:txBody>
      </p:sp>
      <p:pic>
        <p:nvPicPr>
          <p:cNvPr id="7" name="Picture 6" descr="x.JPG">
            <a:hlinkClick r:id="rId2"/>
          </p:cNvPr>
          <p:cNvPicPr>
            <a:picLocks noChangeAspect="1"/>
          </p:cNvPicPr>
          <p:nvPr/>
        </p:nvPicPr>
        <p:blipFill>
          <a:blip r:embed="rId3"/>
          <a:srcRect l="36459" t="5128" r="20726" b="73128"/>
          <a:stretch>
            <a:fillRect/>
          </a:stretch>
        </p:blipFill>
        <p:spPr>
          <a:xfrm>
            <a:off x="4705492" y="606251"/>
            <a:ext cx="4208321" cy="2939286"/>
          </a:xfrm>
          <a:prstGeom prst="rect">
            <a:avLst/>
          </a:prstGeom>
        </p:spPr>
      </p:pic>
      <p:pic>
        <p:nvPicPr>
          <p:cNvPr id="8" name="Picture 7" descr="x.JPG">
            <a:hlinkClick r:id="rId2"/>
          </p:cNvPr>
          <p:cNvPicPr>
            <a:picLocks noChangeAspect="1"/>
          </p:cNvPicPr>
          <p:nvPr/>
        </p:nvPicPr>
        <p:blipFill>
          <a:blip r:embed="rId3"/>
          <a:srcRect l="40968" t="55507" r="31901" b="31425"/>
          <a:stretch>
            <a:fillRect/>
          </a:stretch>
        </p:blipFill>
        <p:spPr>
          <a:xfrm>
            <a:off x="232229" y="3441700"/>
            <a:ext cx="4185026" cy="2772229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98609" y="3781866"/>
            <a:ext cx="4215204" cy="249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response to a unit step function can also be computed using the function </a:t>
            </a:r>
            <a:r>
              <a:rPr lang="en-US" sz="1800" b="1" i="1" dirty="0" smtClean="0">
                <a:solidFill>
                  <a:schemeClr val="bg1"/>
                </a:solidFill>
              </a:rPr>
              <a:t>recur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unit step function is created by assigning values of “1” to x, followed by the invocation of the </a:t>
            </a:r>
            <a:r>
              <a:rPr lang="en-US" sz="1800" b="1" i="1" dirty="0" smtClean="0">
                <a:solidFill>
                  <a:schemeClr val="bg1"/>
                </a:solidFill>
              </a:rPr>
              <a:t>recur</a:t>
            </a:r>
            <a:r>
              <a:rPr lang="en-US" sz="1800" b="1" dirty="0" smtClean="0">
                <a:solidFill>
                  <a:schemeClr val="bg1"/>
                </a:solidFill>
              </a:rPr>
              <a:t> function that performs the difference equation computations.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Complete Response of a First-Order Equation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95701" y="618978"/>
            <a:ext cx="8686800" cy="60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first-order linear difference equation:</a:t>
            </a:r>
          </a:p>
          <a:p>
            <a:pPr marL="165100" indent="-165100" algn="just">
              <a:spcAft>
                <a:spcPts val="17400"/>
              </a:spcAft>
              <a:buFont typeface="Arial" pitchFamily="34" charset="0"/>
              <a:buChar char="•"/>
            </a:pPr>
            <a:r>
              <a:rPr lang="en-US" sz="1800" b="1" dirty="0" smtClean="0"/>
              <a:t>Let us assume that: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first part of the response is due to the initial condition being nonzero. The second part of the response is due to the forcing function, </a:t>
            </a:r>
            <a:r>
              <a:rPr lang="en-US" sz="1800" i="1" dirty="0" smtClean="0"/>
              <a:t>x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.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Together, they comprise the </a:t>
            </a:r>
            <a:r>
              <a:rPr lang="en-US" sz="1800" b="1" dirty="0" smtClean="0">
                <a:solidFill>
                  <a:schemeClr val="accent1"/>
                </a:solidFill>
              </a:rPr>
              <a:t>complete response </a:t>
            </a:r>
            <a:r>
              <a:rPr lang="en-US" sz="1800" b="1" dirty="0" smtClean="0"/>
              <a:t>of the system.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will see that closed-form solutions of these equations can be easily computed using the </a:t>
            </a:r>
            <a:r>
              <a:rPr lang="en-US" sz="1800" i="1" dirty="0" smtClean="0"/>
              <a:t>z</a:t>
            </a:r>
            <a:r>
              <a:rPr lang="en-US" sz="1800" b="1" dirty="0" smtClean="0"/>
              <a:t>-transform, which is very similar to the Laplace transform. The </a:t>
            </a:r>
            <a:r>
              <a:rPr lang="en-US" sz="1800" i="1" dirty="0" smtClean="0"/>
              <a:t>z</a:t>
            </a:r>
            <a:r>
              <a:rPr lang="en-US" sz="1800" b="1" dirty="0" smtClean="0"/>
              <a:t>-transform converts the difference equation to an algebraic equation.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Closed-form solutions can also be found using summation tables.</a:t>
            </a:r>
          </a:p>
          <a:p>
            <a:pPr marL="165100" indent="-165100" algn="just">
              <a:spcAft>
                <a:spcPts val="12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460375" y="1798098"/>
          <a:ext cx="7092950" cy="2057400"/>
        </p:xfrm>
        <a:graphic>
          <a:graphicData uri="http://schemas.openxmlformats.org/presentationml/2006/ole">
            <p:oleObj spid="_x0000_s68620" name="Equation" r:id="rId3" imgW="4724280" imgH="1371600" progId="Equation.3">
              <p:embed/>
            </p:oleObj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527050" y="1022350"/>
          <a:ext cx="2157413" cy="306388"/>
        </p:xfrm>
        <a:graphic>
          <a:graphicData uri="http://schemas.openxmlformats.org/presentationml/2006/ole">
            <p:oleObj spid="_x0000_s68621" name="Equation" r:id="rId4" imgW="1434960" imgH="203040" progId="Equation.3">
              <p:embed/>
            </p:oleObj>
          </a:graphicData>
        </a:graphic>
      </p:graphicFrame>
      <p:graphicFrame>
        <p:nvGraphicFramePr>
          <p:cNvPr id="68622" name="Object 14"/>
          <p:cNvGraphicFramePr>
            <a:graphicFrameLocks noChangeAspect="1"/>
          </p:cNvGraphicFramePr>
          <p:nvPr/>
        </p:nvGraphicFramePr>
        <p:xfrm>
          <a:off x="2524125" y="1427163"/>
          <a:ext cx="915988" cy="306387"/>
        </p:xfrm>
        <a:graphic>
          <a:graphicData uri="http://schemas.openxmlformats.org/presentationml/2006/ole">
            <p:oleObj spid="_x0000_s68622" name="Equation" r:id="rId5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Differential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5724" y="717452"/>
            <a:ext cx="3568090" cy="2092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CT systems, such as circuits, our principal tool is the differential equation.</a:t>
            </a:r>
          </a:p>
          <a:p>
            <a:pPr marL="168275" indent="-168275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For the circuit shown, we can easily compute the input/output differential equation using Kirchoff’s Law.</a:t>
            </a:r>
          </a:p>
        </p:txBody>
      </p:sp>
      <p:pic>
        <p:nvPicPr>
          <p:cNvPr id="2" name="Picture 1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9677" t="47494" r="7692" b="17838"/>
          <a:stretch>
            <a:fillRect/>
          </a:stretch>
        </p:blipFill>
        <p:spPr bwMode="auto">
          <a:xfrm>
            <a:off x="162380" y="751333"/>
            <a:ext cx="5078436" cy="158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458041" y="3441700"/>
          <a:ext cx="2497137" cy="2171700"/>
        </p:xfrm>
        <a:graphic>
          <a:graphicData uri="http://schemas.openxmlformats.org/presentationml/2006/ole">
            <p:oleObj spid="_x0000_s67596" name="Equation" r:id="rId5" imgW="1663560" imgH="1447560" progId="Equation.3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606262" y="3084989"/>
            <a:ext cx="5092502" cy="3579375"/>
            <a:chOff x="6189787" y="3164701"/>
            <a:chExt cx="5092502" cy="3579375"/>
          </a:xfrm>
        </p:grpSpPr>
        <p:sp>
          <p:nvSpPr>
            <p:cNvPr id="18" name="Rectangle 17"/>
            <p:cNvSpPr/>
            <p:nvPr/>
          </p:nvSpPr>
          <p:spPr>
            <a:xfrm>
              <a:off x="6189787" y="3164701"/>
              <a:ext cx="4515728" cy="5539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168275" indent="-168275">
                <a:spcAft>
                  <a:spcPts val="12800"/>
                </a:spcAft>
                <a:buFont typeface="Arial" pitchFamily="34" charset="0"/>
                <a:buChar char="•"/>
              </a:pPr>
              <a:r>
                <a:rPr lang="en-US" sz="1800" b="1" dirty="0" smtClean="0"/>
                <a:t>What is the nature of the impulse response for this circuit?</a:t>
              </a:r>
            </a:p>
          </p:txBody>
        </p:sp>
        <p:pic>
          <p:nvPicPr>
            <p:cNvPr id="67597" name="Picture 13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 r="81448" b="17775"/>
            <a:stretch>
              <a:fillRect/>
            </a:stretch>
          </p:blipFill>
          <p:spPr bwMode="auto">
            <a:xfrm>
              <a:off x="6358596" y="4270112"/>
              <a:ext cx="1674056" cy="2442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13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 l="58117"/>
            <a:stretch>
              <a:fillRect/>
            </a:stretch>
          </p:blipFill>
          <p:spPr bwMode="auto">
            <a:xfrm>
              <a:off x="7934178" y="4113014"/>
              <a:ext cx="3348111" cy="263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Numerical Solutions to Differential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6" y="590843"/>
            <a:ext cx="4357470" cy="4355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our 1st-order diff. eq.: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solve this numerically by setting </a:t>
            </a:r>
            <a:r>
              <a:rPr lang="en-US" sz="1800" i="1" dirty="0" smtClean="0"/>
              <a:t>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nT</a:t>
            </a:r>
            <a:r>
              <a:rPr lang="en-US" sz="1800" b="1" dirty="0" smtClean="0"/>
              <a:t>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The derivative can be approximated: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Substituting into our diff. eq.: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Let                     and                    : </a:t>
            </a:r>
          </a:p>
        </p:txBody>
      </p:sp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446088" y="912297"/>
          <a:ext cx="2058987" cy="590550"/>
        </p:xfrm>
        <a:graphic>
          <a:graphicData uri="http://schemas.openxmlformats.org/presentationml/2006/ole">
            <p:oleObj spid="_x0000_s93185" name="Equation" r:id="rId3" imgW="1371600" imgH="393480" progId="Equation.3">
              <p:embed/>
            </p:oleObj>
          </a:graphicData>
        </a:graphic>
      </p:graphicFrame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46088" y="2067143"/>
          <a:ext cx="2840037" cy="666750"/>
        </p:xfrm>
        <a:graphic>
          <a:graphicData uri="http://schemas.openxmlformats.org/presentationml/2006/ole">
            <p:oleObj spid="_x0000_s93186" name="Equation" r:id="rId4" imgW="1892160" imgH="444240" progId="Equation.3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446088" y="3037985"/>
          <a:ext cx="2916237" cy="666750"/>
        </p:xfrm>
        <a:graphic>
          <a:graphicData uri="http://schemas.openxmlformats.org/presentationml/2006/ole">
            <p:oleObj spid="_x0000_s93187" name="Equation" r:id="rId5" imgW="1942920" imgH="444240" progId="Equation.3">
              <p:embed/>
            </p:oleObj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446088" y="4002676"/>
          <a:ext cx="3716337" cy="590550"/>
        </p:xfrm>
        <a:graphic>
          <a:graphicData uri="http://schemas.openxmlformats.org/presentationml/2006/ole">
            <p:oleObj spid="_x0000_s93188" name="Equation" r:id="rId6" imgW="2476440" imgH="393480" progId="Equation.3">
              <p:embed/>
            </p:oleObj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761502" y="4638724"/>
          <a:ext cx="1238250" cy="304800"/>
        </p:xfrm>
        <a:graphic>
          <a:graphicData uri="http://schemas.openxmlformats.org/presentationml/2006/ole">
            <p:oleObj spid="_x0000_s93189" name="Equation" r:id="rId7" imgW="825480" imgH="203040" progId="Equation.3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2451247" y="4636746"/>
          <a:ext cx="1257300" cy="304800"/>
        </p:xfrm>
        <a:graphic>
          <a:graphicData uri="http://schemas.openxmlformats.org/presentationml/2006/ole">
            <p:oleObj spid="_x0000_s93190" name="Equation" r:id="rId8" imgW="838080" imgH="203040" progId="Equation.3">
              <p:embed/>
            </p:oleObj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446088" y="5119983"/>
          <a:ext cx="3544887" cy="1276350"/>
        </p:xfrm>
        <a:graphic>
          <a:graphicData uri="http://schemas.openxmlformats.org/presentationml/2006/ole">
            <p:oleObj spid="_x0000_s93191" name="Equation" r:id="rId9" imgW="2361960" imgH="8506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15728" y="590843"/>
            <a:ext cx="4445392" cy="5970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4200"/>
              </a:spcAft>
              <a:buFontTx/>
              <a:buChar char="•"/>
            </a:pPr>
            <a:r>
              <a:rPr lang="en-US" sz="1800" b="1" dirty="0" smtClean="0"/>
              <a:t>We can replace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by </a:t>
            </a:r>
            <a:r>
              <a:rPr lang="en-US" sz="1800" i="1" dirty="0" smtClean="0"/>
              <a:t>n-1</a:t>
            </a:r>
            <a:r>
              <a:rPr lang="en-US" sz="1800" b="1" dirty="0" smtClean="0"/>
              <a:t> to obtain: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/>
              <a:t>This is called the Euler approximation to the differential equation.</a:t>
            </a:r>
          </a:p>
          <a:p>
            <a:pPr marL="168275" indent="-168275">
              <a:spcBef>
                <a:spcPts val="0"/>
              </a:spcBef>
              <a:spcAft>
                <a:spcPts val="4200"/>
              </a:spcAft>
              <a:buFontTx/>
              <a:buChar char="•"/>
            </a:pPr>
            <a:r>
              <a:rPr lang="en-US" sz="1800" b="1" dirty="0" smtClean="0"/>
              <a:t>With                      and initial condition,</a:t>
            </a:r>
            <a:br>
              <a:rPr lang="en-US" sz="1800" b="1" dirty="0" smtClean="0"/>
            </a:br>
            <a:r>
              <a:rPr lang="en-US" sz="1800" b="1" dirty="0" smtClean="0"/>
              <a:t>       , the solution is: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</a:pPr>
            <a:r>
              <a:rPr lang="en-US" sz="1800" b="1" dirty="0" smtClean="0"/>
              <a:t>The CT solution is:</a:t>
            </a:r>
          </a:p>
          <a:p>
            <a:pPr marL="168275" indent="-168275">
              <a:spcBef>
                <a:spcPts val="0"/>
              </a:spcBef>
              <a:spcAft>
                <a:spcPts val="3600"/>
              </a:spcAft>
              <a:buFontTx/>
              <a:buChar char="•"/>
            </a:pPr>
            <a:r>
              <a:rPr lang="en-US" sz="1800" b="1" dirty="0" smtClean="0"/>
              <a:t>Later, we will see that using the Laplace transform, we can obtain: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</a:pPr>
            <a:r>
              <a:rPr lang="en-US" sz="1800" b="1" dirty="0" smtClean="0"/>
              <a:t>But we can approximate this: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</a:pPr>
            <a:r>
              <a:rPr lang="en-US" sz="1800" b="1" dirty="0" smtClean="0"/>
              <a:t>Which tells us our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-order approximation is accurate!</a:t>
            </a:r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5032375" y="949764"/>
          <a:ext cx="3182937" cy="304800"/>
        </p:xfrm>
        <a:graphic>
          <a:graphicData uri="http://schemas.openxmlformats.org/presentationml/2006/ole">
            <p:oleObj spid="_x0000_s93192" name="Equation" r:id="rId10" imgW="2120760" imgH="203040" progId="Equation.3">
              <p:embed/>
            </p:oleObj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5199257" y="2104903"/>
          <a:ext cx="1276350" cy="304800"/>
        </p:xfrm>
        <a:graphic>
          <a:graphicData uri="http://schemas.openxmlformats.org/presentationml/2006/ole">
            <p:oleObj spid="_x0000_s93193" name="Equation" r:id="rId11" imgW="850680" imgH="203040" progId="Equation.3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691231" y="2397344"/>
          <a:ext cx="457200" cy="304800"/>
        </p:xfrm>
        <a:graphic>
          <a:graphicData uri="http://schemas.openxmlformats.org/presentationml/2006/ole">
            <p:oleObj spid="_x0000_s93194" name="Equation" r:id="rId12" imgW="304560" imgH="203040" progId="Equation.3">
              <p:embed/>
            </p:oleObj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5032375" y="2757268"/>
          <a:ext cx="3316287" cy="342900"/>
        </p:xfrm>
        <a:graphic>
          <a:graphicData uri="http://schemas.openxmlformats.org/presentationml/2006/ole">
            <p:oleObj spid="_x0000_s93195" name="Equation" r:id="rId13" imgW="2209680" imgH="228600" progId="Equation.3">
              <p:embed/>
            </p:oleObj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5032375" y="3540686"/>
          <a:ext cx="2095500" cy="342900"/>
        </p:xfrm>
        <a:graphic>
          <a:graphicData uri="http://schemas.openxmlformats.org/presentationml/2006/ole">
            <p:oleObj spid="_x0000_s93196" name="Equation" r:id="rId14" imgW="1396800" imgH="228600" progId="Equation.3">
              <p:embed/>
            </p:oleObj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5032375" y="4680683"/>
          <a:ext cx="2914650" cy="342900"/>
        </p:xfrm>
        <a:graphic>
          <a:graphicData uri="http://schemas.openxmlformats.org/presentationml/2006/ole">
            <p:oleObj spid="_x0000_s93197" name="Equation" r:id="rId15" imgW="1942920" imgH="228600" progId="Equation.3">
              <p:embed/>
            </p:oleObj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5032375" y="5358155"/>
          <a:ext cx="3086100" cy="628650"/>
        </p:xfrm>
        <a:graphic>
          <a:graphicData uri="http://schemas.openxmlformats.org/presentationml/2006/ole">
            <p:oleObj spid="_x0000_s93198" name="Equation" r:id="rId16" imgW="2057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Higher-Order Derivatives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5" y="590843"/>
            <a:ext cx="8746590" cy="59400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use the same approach for the second-order derivative: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Higher-order derivatives can be similarly approximated.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Arbitrary differential equations can be converted to difference equations using this technique.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many ways to approximate derivatives and to numerically solve differential equations. MATLAB supports both symbolic and numerical solutions.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Derivatives are quite tricky to compute for discrete-time signals. However, in addition to the differences method shown above, there are powerful methods for approximating them using statistical regression.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Later in the course we will consider the implications of differentiation in the frequency domain.</a:t>
            </a: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460375" y="1022156"/>
          <a:ext cx="4440238" cy="1676400"/>
        </p:xfrm>
        <a:graphic>
          <a:graphicData uri="http://schemas.openxmlformats.org/presentationml/2006/ole">
            <p:oleObj spid="_x0000_s110594" name="Equation" r:id="rId3" imgW="295884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Series RC Circuit 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5200" t="18438" r="11529" b="4293"/>
          <a:stretch>
            <a:fillRect/>
          </a:stretch>
        </p:blipFill>
        <p:spPr bwMode="auto">
          <a:xfrm>
            <a:off x="4020990" y="2510964"/>
            <a:ext cx="4872185" cy="38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5129653" y="757776"/>
          <a:ext cx="2497137" cy="590550"/>
        </p:xfrm>
        <a:graphic>
          <a:graphicData uri="http://schemas.openxmlformats.org/presentationml/2006/ole">
            <p:oleObj spid="_x0000_s111620" name="Equation" r:id="rId5" imgW="1663560" imgH="393480" progId="Equation.3">
              <p:embed/>
            </p:oleObj>
          </a:graphicData>
        </a:graphic>
      </p:graphicFrame>
      <p:pic>
        <p:nvPicPr>
          <p:cNvPr id="12" name="Picture 11">
            <a:hlinkClick r:id="rId3"/>
          </p:cNvPr>
          <p:cNvPicPr>
            <a:picLocks noChangeAspect="1" noChangeArrowheads="1"/>
          </p:cNvPicPr>
          <p:nvPr/>
        </p:nvPicPr>
        <p:blipFill>
          <a:blip r:embed="rId6"/>
          <a:srcRect l="9677" t="47494" r="7692" b="17838"/>
          <a:stretch>
            <a:fillRect/>
          </a:stretch>
        </p:blipFill>
        <p:spPr bwMode="auto">
          <a:xfrm>
            <a:off x="685440" y="618979"/>
            <a:ext cx="3472163" cy="108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28600" y="2264229"/>
            <a:ext cx="4169682" cy="42657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 Equation: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R=1;C=1;T=0.2;</a:t>
            </a:r>
            <a:endParaRPr lang="en-US" sz="1800" b="1" kern="0" dirty="0" smtClean="0">
              <a:latin typeface="+mn-lt"/>
            </a:endParaRP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a=-(1-T/R/C);b=[0 T/R/C];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y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0=0; x0=1;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n=1:40;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x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=ones(1,length(n));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y1=recur(a, b, n, x, x0, y0);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Analytic Solution: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t=0:0.04:8;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y2=1-exp(-t);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y1=[y0 y1];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n=0:40;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plot(n*T, y1, ’o’, t, y2, ’-’);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CT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5" y="590843"/>
            <a:ext cx="874659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from calculus how we approximated a function by a sum of time-shifted, scaled pulse functions:</a:t>
            </a:r>
          </a:p>
        </p:txBody>
      </p:sp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44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675" y="1331083"/>
            <a:ext cx="7239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87812" y="3936605"/>
            <a:ext cx="8746590" cy="203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approximate the signal’s amplitude value as a constant over the interval</a:t>
            </a:r>
            <a:br>
              <a:rPr lang="en-US" sz="1800" b="1" dirty="0" smtClean="0"/>
            </a:br>
            <a:r>
              <a:rPr lang="en-US" sz="1800" b="1" dirty="0" smtClean="0"/>
              <a:t>                         :</a:t>
            </a:r>
          </a:p>
          <a:p>
            <a:pPr marL="168275" indent="-168275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signal changes discontinuously at the next step.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What happens as            ? Recall our</a:t>
            </a:r>
            <a:br>
              <a:rPr lang="en-US" sz="1800" b="1" dirty="0" smtClean="0"/>
            </a:br>
            <a:r>
              <a:rPr lang="en-US" sz="1800" b="1" dirty="0" smtClean="0"/>
              <a:t>representation of a CT impulse function:</a:t>
            </a:r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353204" y="4458265"/>
          <a:ext cx="1582738" cy="304800"/>
        </p:xfrm>
        <a:graphic>
          <a:graphicData uri="http://schemas.openxmlformats.org/presentationml/2006/ole">
            <p:oleObj spid="_x0000_s112645" name="Equation" r:id="rId5" imgW="1054080" imgH="203040" progId="Equation.3">
              <p:embed/>
            </p:oleObj>
          </a:graphicData>
        </a:graphic>
      </p:graphicFrame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2114550" y="4456113"/>
          <a:ext cx="3373438" cy="304800"/>
        </p:xfrm>
        <a:graphic>
          <a:graphicData uri="http://schemas.openxmlformats.org/presentationml/2006/ole">
            <p:oleObj spid="_x0000_s112646" name="Equation" r:id="rId6" imgW="2247840" imgH="203040" progId="Equation.3">
              <p:embed/>
            </p:oleObj>
          </a:graphicData>
        </a:graphic>
      </p:graphicFrame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2284169" y="5416770"/>
          <a:ext cx="668337" cy="266700"/>
        </p:xfrm>
        <a:graphic>
          <a:graphicData uri="http://schemas.openxmlformats.org/presentationml/2006/ole">
            <p:oleObj spid="_x0000_s112647" name="Equation" r:id="rId7" imgW="444240" imgH="177480" progId="Equation.3">
              <p:embed/>
            </p:oleObj>
          </a:graphicData>
        </a:graphic>
      </p:graphicFrame>
      <p:pic>
        <p:nvPicPr>
          <p:cNvPr id="112648" name="Picture 8">
            <a:hlinkClick r:id="rId3"/>
          </p:cNvPr>
          <p:cNvPicPr>
            <a:picLocks noChangeAspect="1" noChangeArrowheads="1"/>
          </p:cNvPicPr>
          <p:nvPr/>
        </p:nvPicPr>
        <p:blipFill>
          <a:blip r:embed="rId8"/>
          <a:srcRect l="33110" r="26628" b="57951"/>
          <a:stretch>
            <a:fillRect/>
          </a:stretch>
        </p:blipFill>
        <p:spPr bwMode="auto">
          <a:xfrm>
            <a:off x="5866227" y="5239922"/>
            <a:ext cx="2883877" cy="161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17409</TotalTime>
  <Words>758</Words>
  <Application>Microsoft PowerPoint</Application>
  <PresentationFormat>Letter Paper (8.5x11 in)</PresentationFormat>
  <Paragraphs>123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1539</cp:revision>
  <dcterms:created xsi:type="dcterms:W3CDTF">2002-09-12T17:13:32Z</dcterms:created>
  <dcterms:modified xsi:type="dcterms:W3CDTF">2009-01-21T05:32:17Z</dcterms:modified>
</cp:coreProperties>
</file>